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0" Type="http://schemas.openxmlformats.org/officeDocument/2006/relationships/slide" Target="slides/slide26.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5183188" y="987425"/>
            <a:ext cx="6172200" cy="4873625"/>
          </a:xfrm>
          <a:prstGeom prst="rect">
            <a:avLst/>
          </a:prstGeom>
          <a:noFill/>
          <a:ln>
            <a:noFill/>
          </a:ln>
        </p:spPr>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5F7FC"/>
            </a:gs>
            <a:gs pos="74000">
              <a:srgbClr val="A9BEE4"/>
            </a:gs>
            <a:gs pos="83000">
              <a:srgbClr val="A9BEE4"/>
            </a:gs>
            <a:gs pos="100000">
              <a:srgbClr val="C5D3ED"/>
            </a:gs>
          </a:gsLst>
          <a:lin ang="5400000" scaled="0"/>
        </a:gra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6.png"/><Relationship Id="rId5"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stldd.org/funded-services/service-definitions/#isla" TargetMode="External"/><Relationship Id="rId4" Type="http://schemas.openxmlformats.org/officeDocument/2006/relationships/hyperlink" Target="https://www.startherestl.org/disability.html" TargetMode="External"/><Relationship Id="rId5"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www.new-horizons.org/libmag.html" TargetMode="External"/><Relationship Id="rId4" Type="http://schemas.openxmlformats.org/officeDocument/2006/relationships/hyperlink" Target="https://blog.feedspot.com/disability_magazines/" TargetMode="External"/><Relationship Id="rId5" Type="http://schemas.openxmlformats.org/officeDocument/2006/relationships/hyperlink" Target="https://mediadisability.wordpress.com/films-tv-documentarie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mosds.org/" TargetMode="Externa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4.png"/><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US"/>
              <a:t>Resources for Our Families of the SDS Community</a:t>
            </a:r>
            <a:endParaRPr/>
          </a:p>
        </p:txBody>
      </p:sp>
      <p:sp>
        <p:nvSpPr>
          <p:cNvPr id="85" name="Google Shape;85;p1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22"/>
          <p:cNvPicPr preferRelativeResize="0"/>
          <p:nvPr/>
        </p:nvPicPr>
        <p:blipFill rotWithShape="1">
          <a:blip r:embed="rId3">
            <a:alphaModFix/>
          </a:blip>
          <a:srcRect b="0" l="0" r="0" t="0"/>
          <a:stretch/>
        </p:blipFill>
        <p:spPr>
          <a:xfrm>
            <a:off x="2438400" y="508000"/>
            <a:ext cx="7315200" cy="5842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pic>
        <p:nvPicPr>
          <p:cNvPr id="144" name="Google Shape;144;p23"/>
          <p:cNvPicPr preferRelativeResize="0"/>
          <p:nvPr/>
        </p:nvPicPr>
        <p:blipFill rotWithShape="1">
          <a:blip r:embed="rId3">
            <a:alphaModFix/>
          </a:blip>
          <a:srcRect b="0" l="0" r="0" t="0"/>
          <a:stretch/>
        </p:blipFill>
        <p:spPr>
          <a:xfrm>
            <a:off x="2225786" y="0"/>
            <a:ext cx="7740428" cy="6858000"/>
          </a:xfrm>
          <a:prstGeom prst="rect">
            <a:avLst/>
          </a:prstGeom>
          <a:noFill/>
          <a:ln>
            <a:noFill/>
          </a:ln>
        </p:spPr>
      </p:pic>
      <p:pic>
        <p:nvPicPr>
          <p:cNvPr id="145" name="Google Shape;145;p23"/>
          <p:cNvPicPr preferRelativeResize="0"/>
          <p:nvPr/>
        </p:nvPicPr>
        <p:blipFill rotWithShape="1">
          <a:blip r:embed="rId4">
            <a:alphaModFix/>
          </a:blip>
          <a:srcRect b="0" l="0" r="0" t="0"/>
          <a:stretch/>
        </p:blipFill>
        <p:spPr>
          <a:xfrm>
            <a:off x="4805227" y="53883"/>
            <a:ext cx="224640" cy="269280"/>
          </a:xfrm>
          <a:prstGeom prst="rect">
            <a:avLst/>
          </a:prstGeom>
          <a:noFill/>
          <a:ln>
            <a:noFill/>
          </a:ln>
        </p:spPr>
      </p:pic>
      <p:pic>
        <p:nvPicPr>
          <p:cNvPr id="146" name="Google Shape;146;p23"/>
          <p:cNvPicPr preferRelativeResize="0"/>
          <p:nvPr/>
        </p:nvPicPr>
        <p:blipFill rotWithShape="1">
          <a:blip r:embed="rId5">
            <a:alphaModFix/>
          </a:blip>
          <a:srcRect b="0" l="0" r="0" t="0"/>
          <a:stretch/>
        </p:blipFill>
        <p:spPr>
          <a:xfrm>
            <a:off x="4819987" y="137403"/>
            <a:ext cx="755640" cy="81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4"/>
          <p:cNvPicPr preferRelativeResize="0"/>
          <p:nvPr/>
        </p:nvPicPr>
        <p:blipFill rotWithShape="1">
          <a:blip r:embed="rId3">
            <a:alphaModFix/>
          </a:blip>
          <a:srcRect b="0" l="0" r="0" t="0"/>
          <a:stretch/>
        </p:blipFill>
        <p:spPr>
          <a:xfrm>
            <a:off x="1592936" y="0"/>
            <a:ext cx="9006128"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5"/>
          <p:cNvPicPr preferRelativeResize="0"/>
          <p:nvPr/>
        </p:nvPicPr>
        <p:blipFill rotWithShape="1">
          <a:blip r:embed="rId3">
            <a:alphaModFix/>
          </a:blip>
          <a:srcRect b="0" l="0" r="0" t="0"/>
          <a:stretch/>
        </p:blipFill>
        <p:spPr>
          <a:xfrm>
            <a:off x="2650806" y="0"/>
            <a:ext cx="6890387" cy="6858000"/>
          </a:xfrm>
          <a:prstGeom prst="rect">
            <a:avLst/>
          </a:prstGeom>
          <a:noFill/>
          <a:ln>
            <a:noFill/>
          </a:ln>
        </p:spPr>
      </p:pic>
      <p:pic>
        <p:nvPicPr>
          <p:cNvPr id="157" name="Google Shape;157;p25"/>
          <p:cNvPicPr preferRelativeResize="0"/>
          <p:nvPr/>
        </p:nvPicPr>
        <p:blipFill rotWithShape="1">
          <a:blip r:embed="rId4">
            <a:alphaModFix/>
          </a:blip>
          <a:srcRect b="0" l="0" r="0" t="0"/>
          <a:stretch/>
        </p:blipFill>
        <p:spPr>
          <a:xfrm>
            <a:off x="2891827" y="5730363"/>
            <a:ext cx="6526440" cy="86184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6"/>
          <p:cNvPicPr preferRelativeResize="0"/>
          <p:nvPr/>
        </p:nvPicPr>
        <p:blipFill rotWithShape="1">
          <a:blip r:embed="rId3">
            <a:alphaModFix/>
          </a:blip>
          <a:srcRect b="0" l="0" r="0" t="0"/>
          <a:stretch/>
        </p:blipFill>
        <p:spPr>
          <a:xfrm>
            <a:off x="3150219" y="0"/>
            <a:ext cx="5891561"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7"/>
          <p:cNvPicPr preferRelativeResize="0"/>
          <p:nvPr/>
        </p:nvPicPr>
        <p:blipFill rotWithShape="1">
          <a:blip r:embed="rId3">
            <a:alphaModFix/>
          </a:blip>
          <a:srcRect b="0" l="0" r="0" t="0"/>
          <a:stretch/>
        </p:blipFill>
        <p:spPr>
          <a:xfrm>
            <a:off x="2577884" y="0"/>
            <a:ext cx="7036231"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28"/>
          <p:cNvPicPr preferRelativeResize="0"/>
          <p:nvPr/>
        </p:nvPicPr>
        <p:blipFill rotWithShape="1">
          <a:blip r:embed="rId3">
            <a:alphaModFix/>
          </a:blip>
          <a:srcRect b="0" l="0" r="0" t="0"/>
          <a:stretch/>
        </p:blipFill>
        <p:spPr>
          <a:xfrm>
            <a:off x="2812585" y="0"/>
            <a:ext cx="6566829"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pic>
        <p:nvPicPr>
          <p:cNvPr id="177" name="Google Shape;177;p29"/>
          <p:cNvPicPr preferRelativeResize="0"/>
          <p:nvPr/>
        </p:nvPicPr>
        <p:blipFill rotWithShape="1">
          <a:blip r:embed="rId3">
            <a:alphaModFix/>
          </a:blip>
          <a:srcRect b="0" l="0" r="0" t="0"/>
          <a:stretch/>
        </p:blipFill>
        <p:spPr>
          <a:xfrm>
            <a:off x="2291176" y="0"/>
            <a:ext cx="7609647"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0"/>
          <p:cNvSpPr txBox="1"/>
          <p:nvPr>
            <p:ph type="title"/>
          </p:nvPr>
        </p:nvSpPr>
        <p:spPr>
          <a:xfrm>
            <a:off x="838200" y="209122"/>
            <a:ext cx="10515600" cy="100322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sz="5300"/>
              <a:t>Nonprofit Groups</a:t>
            </a:r>
            <a:br>
              <a:rPr b="1" lang="en-US" sz="4000"/>
            </a:br>
            <a:r>
              <a:rPr b="1" lang="en-US" sz="4000">
                <a:solidFill>
                  <a:srgbClr val="C00000"/>
                </a:solidFill>
              </a:rPr>
              <a:t>St Louis Office for Developmental Disability Resources</a:t>
            </a:r>
            <a:endParaRPr>
              <a:solidFill>
                <a:srgbClr val="C00000"/>
              </a:solidFill>
            </a:endParaRPr>
          </a:p>
        </p:txBody>
      </p:sp>
      <p:sp>
        <p:nvSpPr>
          <p:cNvPr id="183" name="Google Shape;183;p30"/>
          <p:cNvSpPr txBox="1"/>
          <p:nvPr>
            <p:ph idx="1" type="body"/>
          </p:nvPr>
        </p:nvSpPr>
        <p:spPr>
          <a:xfrm>
            <a:off x="838200" y="1284269"/>
            <a:ext cx="10515600" cy="544530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2800"/>
              <a:buNone/>
            </a:pPr>
            <a:r>
              <a:rPr lang="en-US"/>
              <a:t>To ensure individuals with developmental disabilities in the City of St. Louis have quality services, choices, and full inclusion.</a:t>
            </a:r>
            <a:endParaRPr/>
          </a:p>
          <a:p>
            <a:pPr indent="0" lvl="0" marL="0" rtl="0" algn="l">
              <a:lnSpc>
                <a:spcPct val="90000"/>
              </a:lnSpc>
              <a:spcBef>
                <a:spcPts val="1000"/>
              </a:spcBef>
              <a:spcAft>
                <a:spcPts val="0"/>
              </a:spcAft>
              <a:buClr>
                <a:schemeClr val="dk1"/>
              </a:buClr>
              <a:buSzPts val="2800"/>
              <a:buNone/>
            </a:pPr>
            <a:r>
              <a:rPr lang="en-US" u="sng">
                <a:solidFill>
                  <a:schemeClr val="hlink"/>
                </a:solidFill>
                <a:hlinkClick r:id="rId3"/>
              </a:rPr>
              <a:t>https://www.stldd.org/funded-services/service-definitions/#isla </a:t>
            </a:r>
            <a:r>
              <a:rPr lang="en-US" sz="3600">
                <a:solidFill>
                  <a:srgbClr val="C00000"/>
                </a:solidFill>
              </a:rPr>
              <a:t>START HERE: St Louis Area Disability Resource Directory</a:t>
            </a:r>
            <a:endParaRPr/>
          </a:p>
          <a:p>
            <a:pPr indent="0" lvl="0" marL="0" rtl="0" algn="l">
              <a:lnSpc>
                <a:spcPct val="90000"/>
              </a:lnSpc>
              <a:spcBef>
                <a:spcPts val="1000"/>
              </a:spcBef>
              <a:spcAft>
                <a:spcPts val="0"/>
              </a:spcAft>
              <a:buClr>
                <a:schemeClr val="dk1"/>
              </a:buClr>
              <a:buSzPts val="2800"/>
              <a:buNone/>
            </a:pPr>
            <a:r>
              <a:rPr lang="en-US" u="sng">
                <a:solidFill>
                  <a:schemeClr val="hlink"/>
                </a:solidFill>
                <a:hlinkClick r:id="rId4"/>
              </a:rPr>
              <a:t>https://www.startherestl.org/disability.html</a:t>
            </a:r>
            <a:r>
              <a:rPr lang="en-US"/>
              <a:t> </a:t>
            </a:r>
            <a:endParaRPr/>
          </a:p>
          <a:p>
            <a:pPr indent="0" lvl="0" marL="0" rtl="0" algn="l">
              <a:lnSpc>
                <a:spcPct val="90000"/>
              </a:lnSpc>
              <a:spcBef>
                <a:spcPts val="1000"/>
              </a:spcBef>
              <a:spcAft>
                <a:spcPts val="0"/>
              </a:spcAft>
              <a:buClr>
                <a:schemeClr val="dk1"/>
              </a:buClr>
              <a:buSzPts val="2800"/>
              <a:buNone/>
            </a:pPr>
            <a:r>
              <a:rPr lang="en-US"/>
              <a:t>Lists Nonprofit Groups and description of services in St Louis area</a:t>
            </a:r>
            <a:endParaRPr/>
          </a:p>
        </p:txBody>
      </p:sp>
      <p:pic>
        <p:nvPicPr>
          <p:cNvPr id="184" name="Google Shape;184;p30"/>
          <p:cNvPicPr preferRelativeResize="0"/>
          <p:nvPr/>
        </p:nvPicPr>
        <p:blipFill rotWithShape="1">
          <a:blip r:embed="rId5">
            <a:alphaModFix/>
          </a:blip>
          <a:srcRect b="0" l="0" r="0" t="0"/>
          <a:stretch/>
        </p:blipFill>
        <p:spPr>
          <a:xfrm>
            <a:off x="1803043" y="4400978"/>
            <a:ext cx="8750300" cy="2247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31"/>
          <p:cNvSpPr txBox="1"/>
          <p:nvPr>
            <p:ph type="title"/>
          </p:nvPr>
        </p:nvSpPr>
        <p:spPr>
          <a:xfrm>
            <a:off x="838200" y="283109"/>
            <a:ext cx="10515600" cy="45719"/>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t/>
            </a:r>
            <a:endParaRPr b="1"/>
          </a:p>
        </p:txBody>
      </p:sp>
      <p:sp>
        <p:nvSpPr>
          <p:cNvPr id="190" name="Google Shape;190;p31"/>
          <p:cNvSpPr txBox="1"/>
          <p:nvPr>
            <p:ph idx="1" type="body"/>
          </p:nvPr>
        </p:nvSpPr>
        <p:spPr>
          <a:xfrm>
            <a:off x="838200" y="539989"/>
            <a:ext cx="10515600" cy="5871085"/>
          </a:xfrm>
          <a:prstGeom prst="rect">
            <a:avLst/>
          </a:prstGeom>
          <a:noFill/>
          <a:ln>
            <a:noFill/>
          </a:ln>
        </p:spPr>
        <p:txBody>
          <a:bodyPr anchorCtr="0" anchor="t" bIns="45700" lIns="91425" spcFirstLastPara="1" rIns="91425" wrap="square" tIns="45700">
            <a:normAutofit/>
          </a:bodyPr>
          <a:lstStyle/>
          <a:p>
            <a:pPr indent="0" lvl="1" marL="457200" rtl="0" algn="l">
              <a:lnSpc>
                <a:spcPct val="90000"/>
              </a:lnSpc>
              <a:spcBef>
                <a:spcPts val="0"/>
              </a:spcBef>
              <a:spcAft>
                <a:spcPts val="0"/>
              </a:spcAft>
              <a:buClr>
                <a:srgbClr val="C00000"/>
              </a:buClr>
              <a:buSzPts val="2800"/>
              <a:buNone/>
            </a:pPr>
            <a:r>
              <a:rPr b="1" lang="en-US" sz="2800">
                <a:solidFill>
                  <a:srgbClr val="C00000"/>
                </a:solidFill>
              </a:rPr>
              <a:t>St Louis Office for Developmental Disability Resources</a:t>
            </a:r>
            <a:endParaRPr/>
          </a:p>
          <a:p>
            <a:pPr indent="-76200" lvl="1" marL="685800" rtl="0" algn="l">
              <a:lnSpc>
                <a:spcPct val="90000"/>
              </a:lnSpc>
              <a:spcBef>
                <a:spcPts val="500"/>
              </a:spcBef>
              <a:spcAft>
                <a:spcPts val="0"/>
              </a:spcAft>
              <a:buClr>
                <a:schemeClr val="dk1"/>
              </a:buClr>
              <a:buSzPts val="2400"/>
              <a:buNone/>
            </a:pPr>
            <a:r>
              <a:t/>
            </a:r>
            <a:endParaRPr/>
          </a:p>
          <a:p>
            <a:pPr indent="-228600" lvl="1" marL="685800" rtl="0" algn="l">
              <a:lnSpc>
                <a:spcPct val="90000"/>
              </a:lnSpc>
              <a:spcBef>
                <a:spcPts val="500"/>
              </a:spcBef>
              <a:spcAft>
                <a:spcPts val="0"/>
              </a:spcAft>
              <a:buClr>
                <a:schemeClr val="dk1"/>
              </a:buClr>
              <a:buSzPts val="2400"/>
              <a:buChar char="•"/>
            </a:pPr>
            <a:r>
              <a:rPr lang="en-US"/>
              <a:t>AADD (Association on Aging w Developmental Disabilities), </a:t>
            </a:r>
            <a:endParaRPr/>
          </a:p>
          <a:p>
            <a:pPr indent="-228600" lvl="1" marL="685800" rtl="0" algn="l">
              <a:lnSpc>
                <a:spcPct val="90000"/>
              </a:lnSpc>
              <a:spcBef>
                <a:spcPts val="500"/>
              </a:spcBef>
              <a:spcAft>
                <a:spcPts val="0"/>
              </a:spcAft>
              <a:buClr>
                <a:schemeClr val="dk1"/>
              </a:buClr>
              <a:buSzPts val="2400"/>
              <a:buChar char="•"/>
            </a:pPr>
            <a:r>
              <a:rPr lang="en-US"/>
              <a:t>SLARC, </a:t>
            </a:r>
            <a:endParaRPr/>
          </a:p>
          <a:p>
            <a:pPr indent="-228600" lvl="1" marL="685800" rtl="0" algn="l">
              <a:lnSpc>
                <a:spcPct val="90000"/>
              </a:lnSpc>
              <a:spcBef>
                <a:spcPts val="500"/>
              </a:spcBef>
              <a:spcAft>
                <a:spcPts val="0"/>
              </a:spcAft>
              <a:buClr>
                <a:schemeClr val="dk1"/>
              </a:buClr>
              <a:buSzPts val="2400"/>
              <a:buChar char="•"/>
            </a:pPr>
            <a:r>
              <a:rPr lang="en-US"/>
              <a:t>Artist First, </a:t>
            </a:r>
            <a:endParaRPr/>
          </a:p>
          <a:p>
            <a:pPr indent="-228600" lvl="1" marL="685800" rtl="0" algn="l">
              <a:lnSpc>
                <a:spcPct val="90000"/>
              </a:lnSpc>
              <a:spcBef>
                <a:spcPts val="500"/>
              </a:spcBef>
              <a:spcAft>
                <a:spcPts val="0"/>
              </a:spcAft>
              <a:buClr>
                <a:schemeClr val="dk1"/>
              </a:buClr>
              <a:buSzPts val="2400"/>
              <a:buChar char="•"/>
            </a:pPr>
            <a:r>
              <a:rPr lang="en-US"/>
              <a:t>Best Buddies (16-24), </a:t>
            </a:r>
            <a:endParaRPr/>
          </a:p>
          <a:p>
            <a:pPr indent="-228600" lvl="1" marL="685800" rtl="0" algn="l">
              <a:lnSpc>
                <a:spcPct val="90000"/>
              </a:lnSpc>
              <a:spcBef>
                <a:spcPts val="500"/>
              </a:spcBef>
              <a:spcAft>
                <a:spcPts val="0"/>
              </a:spcAft>
              <a:buClr>
                <a:schemeClr val="dk1"/>
              </a:buClr>
              <a:buSzPts val="2400"/>
              <a:buChar char="•"/>
            </a:pPr>
            <a:r>
              <a:rPr lang="en-US"/>
              <a:t>Bridges Community Support Services, </a:t>
            </a:r>
            <a:endParaRPr/>
          </a:p>
          <a:p>
            <a:pPr indent="-228600" lvl="1" marL="685800" rtl="0" algn="l">
              <a:lnSpc>
                <a:spcPct val="90000"/>
              </a:lnSpc>
              <a:spcBef>
                <a:spcPts val="500"/>
              </a:spcBef>
              <a:spcAft>
                <a:spcPts val="0"/>
              </a:spcAft>
              <a:buClr>
                <a:schemeClr val="dk1"/>
              </a:buClr>
              <a:buSzPts val="2400"/>
              <a:buChar char="•"/>
            </a:pPr>
            <a:r>
              <a:rPr lang="en-US"/>
              <a:t>Center for Head Injury Services, </a:t>
            </a:r>
            <a:endParaRPr/>
          </a:p>
          <a:p>
            <a:pPr indent="-228600" lvl="1" marL="685800" rtl="0" algn="l">
              <a:lnSpc>
                <a:spcPct val="90000"/>
              </a:lnSpc>
              <a:spcBef>
                <a:spcPts val="500"/>
              </a:spcBef>
              <a:spcAft>
                <a:spcPts val="0"/>
              </a:spcAft>
              <a:buClr>
                <a:schemeClr val="dk1"/>
              </a:buClr>
              <a:buSzPts val="2400"/>
              <a:buChar char="•"/>
            </a:pPr>
            <a:r>
              <a:rPr lang="en-US"/>
              <a:t>Chapel for the Exceptional (Social Club), </a:t>
            </a:r>
            <a:endParaRPr/>
          </a:p>
          <a:p>
            <a:pPr indent="-228600" lvl="1" marL="685800" rtl="0" algn="l">
              <a:lnSpc>
                <a:spcPct val="90000"/>
              </a:lnSpc>
              <a:spcBef>
                <a:spcPts val="500"/>
              </a:spcBef>
              <a:spcAft>
                <a:spcPts val="0"/>
              </a:spcAft>
              <a:buClr>
                <a:schemeClr val="dk1"/>
              </a:buClr>
              <a:buSzPts val="2400"/>
              <a:buChar char="•"/>
            </a:pPr>
            <a:r>
              <a:rPr lang="en-US"/>
              <a:t>Delta Gamma Center (Visual impairments), </a:t>
            </a:r>
            <a:endParaRPr/>
          </a:p>
          <a:p>
            <a:pPr indent="-228600" lvl="1" marL="685800" rtl="0" algn="l">
              <a:lnSpc>
                <a:spcPct val="90000"/>
              </a:lnSpc>
              <a:spcBef>
                <a:spcPts val="500"/>
              </a:spcBef>
              <a:spcAft>
                <a:spcPts val="0"/>
              </a:spcAft>
              <a:buClr>
                <a:schemeClr val="dk1"/>
              </a:buClr>
              <a:buSzPts val="2400"/>
              <a:buChar char="•"/>
            </a:pPr>
            <a:r>
              <a:rPr lang="en-US"/>
              <a:t>Down Syndrome Association of Greater St Louis, </a:t>
            </a:r>
            <a:endParaRPr/>
          </a:p>
          <a:p>
            <a:pPr indent="-228600" lvl="1" marL="685800" rtl="0" algn="l">
              <a:lnSpc>
                <a:spcPct val="90000"/>
              </a:lnSpc>
              <a:spcBef>
                <a:spcPts val="500"/>
              </a:spcBef>
              <a:spcAft>
                <a:spcPts val="0"/>
              </a:spcAft>
              <a:buClr>
                <a:schemeClr val="dk1"/>
              </a:buClr>
              <a:buSzPts val="2400"/>
              <a:buChar char="•"/>
            </a:pPr>
            <a:r>
              <a:rPr lang="en-US"/>
              <a:t>Easterseals Midwest, </a:t>
            </a:r>
            <a:endParaRPr/>
          </a:p>
          <a:p>
            <a:pPr indent="-228600" lvl="1" marL="685800" rtl="0" algn="l">
              <a:lnSpc>
                <a:spcPct val="90000"/>
              </a:lnSpc>
              <a:spcBef>
                <a:spcPts val="500"/>
              </a:spcBef>
              <a:spcAft>
                <a:spcPts val="0"/>
              </a:spcAft>
              <a:buClr>
                <a:schemeClr val="dk1"/>
              </a:buClr>
              <a:buSzPts val="2400"/>
              <a:buChar char="•"/>
            </a:pPr>
            <a:r>
              <a:rPr lang="en-US"/>
              <a:t>Epilepsy Foundation, </a:t>
            </a:r>
            <a:endParaRPr/>
          </a:p>
          <a:p>
            <a:pPr indent="-228600" lvl="1" marL="685800" rtl="0" algn="l">
              <a:lnSpc>
                <a:spcPct val="90000"/>
              </a:lnSpc>
              <a:spcBef>
                <a:spcPts val="500"/>
              </a:spcBef>
              <a:spcAft>
                <a:spcPts val="0"/>
              </a:spcAft>
              <a:buClr>
                <a:schemeClr val="dk1"/>
              </a:buClr>
              <a:buSzPts val="2400"/>
              <a:buChar char="•"/>
            </a:pPr>
            <a:r>
              <a:rPr lang="en-US"/>
              <a:t>Epworth Children and Family Services,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4"/>
          <p:cNvSpPr txBox="1"/>
          <p:nvPr>
            <p:ph type="title"/>
          </p:nvPr>
        </p:nvSpPr>
        <p:spPr>
          <a:xfrm>
            <a:off x="838200" y="365125"/>
            <a:ext cx="10515600" cy="70338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Categories of Resources</a:t>
            </a:r>
            <a:endParaRPr/>
          </a:p>
        </p:txBody>
      </p:sp>
      <p:sp>
        <p:nvSpPr>
          <p:cNvPr id="91" name="Google Shape;91;p14"/>
          <p:cNvSpPr txBox="1"/>
          <p:nvPr>
            <p:ph idx="1" type="body"/>
          </p:nvPr>
        </p:nvSpPr>
        <p:spPr>
          <a:xfrm>
            <a:off x="930668" y="1068512"/>
            <a:ext cx="10515600" cy="5424363"/>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SDS Google Drive</a:t>
            </a:r>
            <a:endParaRPr/>
          </a:p>
          <a:p>
            <a:pPr indent="-228600" lvl="0" marL="228600" rtl="0" algn="l">
              <a:lnSpc>
                <a:spcPct val="90000"/>
              </a:lnSpc>
              <a:spcBef>
                <a:spcPts val="1000"/>
              </a:spcBef>
              <a:spcAft>
                <a:spcPts val="0"/>
              </a:spcAft>
              <a:buClr>
                <a:schemeClr val="dk1"/>
              </a:buClr>
              <a:buSzPts val="2800"/>
              <a:buChar char="•"/>
            </a:pPr>
            <a:r>
              <a:rPr lang="en-US"/>
              <a:t>Government Agencies -  DMH, DHSS, Federal agencies</a:t>
            </a:r>
            <a:endParaRPr/>
          </a:p>
          <a:p>
            <a:pPr indent="-228600" lvl="0" marL="228600" rtl="0" algn="l">
              <a:lnSpc>
                <a:spcPct val="90000"/>
              </a:lnSpc>
              <a:spcBef>
                <a:spcPts val="1000"/>
              </a:spcBef>
              <a:spcAft>
                <a:spcPts val="0"/>
              </a:spcAft>
              <a:buClr>
                <a:schemeClr val="dk1"/>
              </a:buClr>
              <a:buSzPts val="2800"/>
              <a:buChar char="•"/>
            </a:pPr>
            <a:r>
              <a:rPr lang="en-US"/>
              <a:t>Nonprofit Groups</a:t>
            </a:r>
            <a:endParaRPr/>
          </a:p>
          <a:p>
            <a:pPr indent="-228600" lvl="1" marL="685800" rtl="0" algn="l">
              <a:lnSpc>
                <a:spcPct val="90000"/>
              </a:lnSpc>
              <a:spcBef>
                <a:spcPts val="500"/>
              </a:spcBef>
              <a:spcAft>
                <a:spcPts val="0"/>
              </a:spcAft>
              <a:buClr>
                <a:schemeClr val="dk1"/>
              </a:buClr>
              <a:buSzPts val="2400"/>
              <a:buChar char="•"/>
            </a:pPr>
            <a:r>
              <a:rPr lang="en-US"/>
              <a:t>ARC, Easter seals, UCP, etc.</a:t>
            </a:r>
            <a:endParaRPr/>
          </a:p>
          <a:p>
            <a:pPr indent="-228600" lvl="1" marL="685800" rtl="0" algn="l">
              <a:lnSpc>
                <a:spcPct val="90000"/>
              </a:lnSpc>
              <a:spcBef>
                <a:spcPts val="500"/>
              </a:spcBef>
              <a:spcAft>
                <a:spcPts val="0"/>
              </a:spcAft>
              <a:buClr>
                <a:schemeClr val="dk1"/>
              </a:buClr>
              <a:buSzPts val="2400"/>
              <a:buChar char="•"/>
            </a:pPr>
            <a:r>
              <a:rPr lang="en-US"/>
              <a:t>St Louis Advocate – Larry Opinsky</a:t>
            </a:r>
            <a:endParaRPr/>
          </a:p>
          <a:p>
            <a:pPr indent="-228600" lvl="0" marL="228600" rtl="0" algn="l">
              <a:lnSpc>
                <a:spcPct val="90000"/>
              </a:lnSpc>
              <a:spcBef>
                <a:spcPts val="1000"/>
              </a:spcBef>
              <a:spcAft>
                <a:spcPts val="0"/>
              </a:spcAft>
              <a:buClr>
                <a:schemeClr val="dk1"/>
              </a:buClr>
              <a:buSzPts val="2800"/>
              <a:buChar char="•"/>
            </a:pPr>
            <a:r>
              <a:rPr lang="en-US"/>
              <a:t>School Districts (home districts and SSD) &amp; Universities</a:t>
            </a:r>
            <a:endParaRPr/>
          </a:p>
          <a:p>
            <a:pPr indent="-228600" lvl="0" marL="228600" rtl="0" algn="l">
              <a:lnSpc>
                <a:spcPct val="90000"/>
              </a:lnSpc>
              <a:spcBef>
                <a:spcPts val="1000"/>
              </a:spcBef>
              <a:spcAft>
                <a:spcPts val="0"/>
              </a:spcAft>
              <a:buClr>
                <a:schemeClr val="dk1"/>
              </a:buClr>
              <a:buSzPts val="2800"/>
              <a:buChar char="•"/>
            </a:pPr>
            <a:r>
              <a:rPr lang="en-US"/>
              <a:t>Subscriptions (magazines and online) – Documentaries</a:t>
            </a:r>
            <a:endParaRPr/>
          </a:p>
          <a:p>
            <a:pPr indent="-228600" lvl="0" marL="228600" rtl="0" algn="l">
              <a:lnSpc>
                <a:spcPct val="90000"/>
              </a:lnSpc>
              <a:spcBef>
                <a:spcPts val="1000"/>
              </a:spcBef>
              <a:spcAft>
                <a:spcPts val="0"/>
              </a:spcAft>
              <a:buClr>
                <a:schemeClr val="dk1"/>
              </a:buClr>
              <a:buSzPts val="2800"/>
              <a:buChar char="•"/>
            </a:pPr>
            <a:r>
              <a:rPr lang="en-US"/>
              <a:t>Internet Groups</a:t>
            </a:r>
            <a:endParaRPr/>
          </a:p>
          <a:p>
            <a:pPr indent="-228600" lvl="1" marL="685800" rtl="0" algn="l">
              <a:lnSpc>
                <a:spcPct val="90000"/>
              </a:lnSpc>
              <a:spcBef>
                <a:spcPts val="500"/>
              </a:spcBef>
              <a:spcAft>
                <a:spcPts val="0"/>
              </a:spcAft>
              <a:buClr>
                <a:schemeClr val="dk1"/>
              </a:buClr>
              <a:buSzPts val="2400"/>
              <a:buChar char="•"/>
            </a:pPr>
            <a:r>
              <a:rPr lang="en-US"/>
              <a:t>Facebook, twitter, Instagram, etc.</a:t>
            </a:r>
            <a:endParaRPr/>
          </a:p>
          <a:p>
            <a:pPr indent="-228600" lvl="0" marL="228600" rtl="0" algn="l">
              <a:lnSpc>
                <a:spcPct val="90000"/>
              </a:lnSpc>
              <a:spcBef>
                <a:spcPts val="1000"/>
              </a:spcBef>
              <a:spcAft>
                <a:spcPts val="0"/>
              </a:spcAft>
              <a:buClr>
                <a:schemeClr val="dk1"/>
              </a:buClr>
              <a:buSzPts val="2800"/>
              <a:buChar char="•"/>
            </a:pPr>
            <a:r>
              <a:rPr lang="en-US"/>
              <a:t>Recreation</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2"/>
          <p:cNvSpPr txBox="1"/>
          <p:nvPr>
            <p:ph type="title"/>
          </p:nvPr>
        </p:nvSpPr>
        <p:spPr>
          <a:xfrm flipH="1" rot="10800000">
            <a:off x="838200" y="319406"/>
            <a:ext cx="10515600" cy="4571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00000"/>
              <a:buFont typeface="Calibri"/>
              <a:buNone/>
            </a:pPr>
            <a:r>
              <a:t/>
            </a:r>
            <a:endParaRPr/>
          </a:p>
        </p:txBody>
      </p:sp>
      <p:sp>
        <p:nvSpPr>
          <p:cNvPr id="196" name="Google Shape;196;p32"/>
          <p:cNvSpPr txBox="1"/>
          <p:nvPr>
            <p:ph idx="1" type="body"/>
          </p:nvPr>
        </p:nvSpPr>
        <p:spPr>
          <a:xfrm>
            <a:off x="838200" y="826555"/>
            <a:ext cx="10515600" cy="5350408"/>
          </a:xfrm>
          <a:prstGeom prst="rect">
            <a:avLst/>
          </a:prstGeom>
          <a:noFill/>
          <a:ln>
            <a:noFill/>
          </a:ln>
        </p:spPr>
        <p:txBody>
          <a:bodyPr anchorCtr="0" anchor="t" bIns="45700" lIns="91425" spcFirstLastPara="1" rIns="91425" wrap="square" tIns="45700">
            <a:normAutofit/>
          </a:bodyPr>
          <a:lstStyle/>
          <a:p>
            <a:pPr indent="-228600" lvl="1" marL="685800" rtl="0" algn="l">
              <a:lnSpc>
                <a:spcPct val="90000"/>
              </a:lnSpc>
              <a:spcBef>
                <a:spcPts val="0"/>
              </a:spcBef>
              <a:spcAft>
                <a:spcPts val="0"/>
              </a:spcAft>
              <a:buClr>
                <a:schemeClr val="dk1"/>
              </a:buClr>
              <a:buSzPts val="3200"/>
              <a:buChar char="•"/>
            </a:pPr>
            <a:r>
              <a:rPr lang="en-US" sz="3200"/>
              <a:t>Family Advocacy and Community Support Training (FACT), </a:t>
            </a:r>
            <a:endParaRPr/>
          </a:p>
          <a:p>
            <a:pPr indent="-228600" lvl="1" marL="685800" rtl="0" algn="l">
              <a:lnSpc>
                <a:spcPct val="90000"/>
              </a:lnSpc>
              <a:spcBef>
                <a:spcPts val="500"/>
              </a:spcBef>
              <a:spcAft>
                <a:spcPts val="0"/>
              </a:spcAft>
              <a:buClr>
                <a:schemeClr val="dk1"/>
              </a:buClr>
              <a:buSzPts val="3200"/>
              <a:buChar char="•"/>
            </a:pPr>
            <a:r>
              <a:rPr lang="en-US" sz="3200"/>
              <a:t>Gateway Regional YMCA, </a:t>
            </a:r>
            <a:endParaRPr/>
          </a:p>
          <a:p>
            <a:pPr indent="-228600" lvl="1" marL="685800" rtl="0" algn="l">
              <a:lnSpc>
                <a:spcPct val="90000"/>
              </a:lnSpc>
              <a:spcBef>
                <a:spcPts val="500"/>
              </a:spcBef>
              <a:spcAft>
                <a:spcPts val="0"/>
              </a:spcAft>
              <a:buClr>
                <a:schemeClr val="dk1"/>
              </a:buClr>
              <a:buSzPts val="3200"/>
              <a:buChar char="•"/>
            </a:pPr>
            <a:r>
              <a:rPr lang="en-US" sz="3200"/>
              <a:t>Judevine Center for Autism, </a:t>
            </a:r>
            <a:endParaRPr/>
          </a:p>
          <a:p>
            <a:pPr indent="-228600" lvl="1" marL="685800" rtl="0" algn="l">
              <a:lnSpc>
                <a:spcPct val="90000"/>
              </a:lnSpc>
              <a:spcBef>
                <a:spcPts val="500"/>
              </a:spcBef>
              <a:spcAft>
                <a:spcPts val="0"/>
              </a:spcAft>
              <a:buClr>
                <a:schemeClr val="dk1"/>
              </a:buClr>
              <a:buSzPts val="3200"/>
              <a:buChar char="•"/>
            </a:pPr>
            <a:r>
              <a:rPr lang="en-US" sz="3200"/>
              <a:t>Lifebridge, </a:t>
            </a:r>
            <a:endParaRPr/>
          </a:p>
          <a:p>
            <a:pPr indent="-228600" lvl="1" marL="685800" rtl="0" algn="l">
              <a:lnSpc>
                <a:spcPct val="90000"/>
              </a:lnSpc>
              <a:spcBef>
                <a:spcPts val="500"/>
              </a:spcBef>
              <a:spcAft>
                <a:spcPts val="0"/>
              </a:spcAft>
              <a:buClr>
                <a:schemeClr val="dk1"/>
              </a:buClr>
              <a:buSzPts val="3200"/>
              <a:buChar char="•"/>
            </a:pPr>
            <a:r>
              <a:rPr lang="en-US" sz="3200"/>
              <a:t>MERS/MO Goodwill Industry, </a:t>
            </a:r>
            <a:endParaRPr/>
          </a:p>
          <a:p>
            <a:pPr indent="-228600" lvl="1" marL="685800" rtl="0" algn="l">
              <a:lnSpc>
                <a:spcPct val="90000"/>
              </a:lnSpc>
              <a:spcBef>
                <a:spcPts val="500"/>
              </a:spcBef>
              <a:spcAft>
                <a:spcPts val="0"/>
              </a:spcAft>
              <a:buClr>
                <a:schemeClr val="dk1"/>
              </a:buClr>
              <a:buSzPts val="3200"/>
              <a:buChar char="•"/>
            </a:pPr>
            <a:r>
              <a:rPr lang="en-US" sz="3200"/>
              <a:t>Paraquad,  </a:t>
            </a:r>
            <a:endParaRPr/>
          </a:p>
          <a:p>
            <a:pPr indent="-228600" lvl="1" marL="685800" rtl="0" algn="l">
              <a:lnSpc>
                <a:spcPct val="90000"/>
              </a:lnSpc>
              <a:spcBef>
                <a:spcPts val="500"/>
              </a:spcBef>
              <a:spcAft>
                <a:spcPts val="0"/>
              </a:spcAft>
              <a:buClr>
                <a:schemeClr val="dk1"/>
              </a:buClr>
              <a:buSzPts val="3200"/>
              <a:buChar char="•"/>
            </a:pPr>
            <a:r>
              <a:rPr lang="en-US" sz="3200"/>
              <a:t>Pathways to Independence, </a:t>
            </a:r>
            <a:endParaRPr/>
          </a:p>
          <a:p>
            <a:pPr indent="-228600" lvl="1" marL="685800" rtl="0" algn="l">
              <a:lnSpc>
                <a:spcPct val="90000"/>
              </a:lnSpc>
              <a:spcBef>
                <a:spcPts val="500"/>
              </a:spcBef>
              <a:spcAft>
                <a:spcPts val="0"/>
              </a:spcAft>
              <a:buClr>
                <a:schemeClr val="dk1"/>
              </a:buClr>
              <a:buSzPts val="3200"/>
              <a:buChar char="•"/>
            </a:pPr>
            <a:r>
              <a:rPr lang="en-US" sz="3200"/>
              <a:t>Recreation Council of Greater St Louis, </a:t>
            </a:r>
            <a:endParaRPr/>
          </a:p>
          <a:p>
            <a:pPr indent="-228600" lvl="1" marL="685800" rtl="0" algn="l">
              <a:lnSpc>
                <a:spcPct val="90000"/>
              </a:lnSpc>
              <a:spcBef>
                <a:spcPts val="500"/>
              </a:spcBef>
              <a:spcAft>
                <a:spcPts val="0"/>
              </a:spcAft>
              <a:buClr>
                <a:schemeClr val="dk1"/>
              </a:buClr>
              <a:buSzPts val="3200"/>
              <a:buChar char="•"/>
            </a:pPr>
            <a:r>
              <a:rPr lang="en-US" sz="3200"/>
              <a:t>Sunnyhill, </a:t>
            </a:r>
            <a:endParaRPr/>
          </a:p>
          <a:p>
            <a:pPr indent="-228600" lvl="1" marL="685800" rtl="0" algn="l">
              <a:lnSpc>
                <a:spcPct val="90000"/>
              </a:lnSpc>
              <a:spcBef>
                <a:spcPts val="500"/>
              </a:spcBef>
              <a:spcAft>
                <a:spcPts val="0"/>
              </a:spcAft>
              <a:buClr>
                <a:schemeClr val="dk1"/>
              </a:buClr>
              <a:buSzPts val="3200"/>
              <a:buChar char="•"/>
            </a:pPr>
            <a:r>
              <a:rPr lang="en-US" sz="3200"/>
              <a:t>Variety the Children’s Charity</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3"/>
          <p:cNvSpPr txBox="1"/>
          <p:nvPr>
            <p:ph type="title"/>
          </p:nvPr>
        </p:nvSpPr>
        <p:spPr>
          <a:xfrm>
            <a:off x="838200" y="365126"/>
            <a:ext cx="10515600" cy="69311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Other Resources</a:t>
            </a:r>
            <a:endParaRPr/>
          </a:p>
        </p:txBody>
      </p:sp>
      <p:sp>
        <p:nvSpPr>
          <p:cNvPr id="202" name="Google Shape;202;p33"/>
          <p:cNvSpPr txBox="1"/>
          <p:nvPr>
            <p:ph idx="1" type="body"/>
          </p:nvPr>
        </p:nvSpPr>
        <p:spPr>
          <a:xfrm>
            <a:off x="838200" y="1705510"/>
            <a:ext cx="10515600" cy="4937247"/>
          </a:xfrm>
          <a:prstGeom prst="rect">
            <a:avLst/>
          </a:prstGeom>
          <a:noFill/>
          <a:ln>
            <a:noFill/>
          </a:ln>
        </p:spPr>
        <p:txBody>
          <a:bodyPr anchorCtr="0" anchor="t" bIns="45700" lIns="91425" spcFirstLastPara="1" rIns="91425" wrap="square" tIns="45700">
            <a:normAutofit lnSpcReduction="10000"/>
          </a:bodyPr>
          <a:lstStyle/>
          <a:p>
            <a:pPr indent="-228600" lvl="1" marL="685800" rtl="0" algn="l">
              <a:lnSpc>
                <a:spcPct val="90000"/>
              </a:lnSpc>
              <a:spcBef>
                <a:spcPts val="0"/>
              </a:spcBef>
              <a:spcAft>
                <a:spcPts val="0"/>
              </a:spcAft>
              <a:buClr>
                <a:schemeClr val="dk1"/>
              </a:buClr>
              <a:buSzPts val="3200"/>
              <a:buChar char="•"/>
            </a:pPr>
            <a:r>
              <a:rPr lang="en-US" sz="3200"/>
              <a:t>L’ARCH </a:t>
            </a:r>
            <a:endParaRPr/>
          </a:p>
          <a:p>
            <a:pPr indent="-228600" lvl="1" marL="685800" rtl="0" algn="l">
              <a:lnSpc>
                <a:spcPct val="90000"/>
              </a:lnSpc>
              <a:spcBef>
                <a:spcPts val="500"/>
              </a:spcBef>
              <a:spcAft>
                <a:spcPts val="0"/>
              </a:spcAft>
              <a:buClr>
                <a:schemeClr val="dk1"/>
              </a:buClr>
              <a:buSzPts val="3200"/>
              <a:buChar char="•"/>
            </a:pPr>
            <a:r>
              <a:rPr lang="en-US" sz="3200"/>
              <a:t>Oak Tree Respite Home</a:t>
            </a:r>
            <a:endParaRPr/>
          </a:p>
          <a:p>
            <a:pPr indent="-25400" lvl="1" marL="685800" rtl="0" algn="l">
              <a:lnSpc>
                <a:spcPct val="90000"/>
              </a:lnSpc>
              <a:spcBef>
                <a:spcPts val="500"/>
              </a:spcBef>
              <a:spcAft>
                <a:spcPts val="0"/>
              </a:spcAft>
              <a:buClr>
                <a:schemeClr val="dk1"/>
              </a:buClr>
              <a:buSzPts val="3200"/>
              <a:buNone/>
            </a:pPr>
            <a:r>
              <a:t/>
            </a:r>
            <a:endParaRPr sz="3200"/>
          </a:p>
          <a:p>
            <a:pPr indent="-228600" lvl="1" marL="685800" rtl="0" algn="l">
              <a:lnSpc>
                <a:spcPct val="90000"/>
              </a:lnSpc>
              <a:spcBef>
                <a:spcPts val="500"/>
              </a:spcBef>
              <a:spcAft>
                <a:spcPts val="0"/>
              </a:spcAft>
              <a:buClr>
                <a:schemeClr val="dk1"/>
              </a:buClr>
              <a:buSzPts val="3200"/>
              <a:buChar char="•"/>
            </a:pPr>
            <a:r>
              <a:rPr lang="en-US" sz="3200"/>
              <a:t>Transportation services are available through different community transportation groups</a:t>
            </a:r>
            <a:endParaRPr/>
          </a:p>
          <a:p>
            <a:pPr indent="-25400" lvl="1" marL="685800" rtl="0" algn="l">
              <a:lnSpc>
                <a:spcPct val="90000"/>
              </a:lnSpc>
              <a:spcBef>
                <a:spcPts val="500"/>
              </a:spcBef>
              <a:spcAft>
                <a:spcPts val="0"/>
              </a:spcAft>
              <a:buClr>
                <a:schemeClr val="dk1"/>
              </a:buClr>
              <a:buSzPts val="3200"/>
              <a:buNone/>
            </a:pPr>
            <a:r>
              <a:t/>
            </a:r>
            <a:endParaRPr sz="3200"/>
          </a:p>
          <a:p>
            <a:pPr indent="-228600" lvl="1" marL="685800" rtl="0" algn="l">
              <a:lnSpc>
                <a:spcPct val="90000"/>
              </a:lnSpc>
              <a:spcBef>
                <a:spcPts val="500"/>
              </a:spcBef>
              <a:spcAft>
                <a:spcPts val="0"/>
              </a:spcAft>
              <a:buClr>
                <a:schemeClr val="dk1"/>
              </a:buClr>
              <a:buSzPts val="3200"/>
              <a:buChar char="•"/>
            </a:pPr>
            <a:r>
              <a:rPr lang="en-US" sz="3200"/>
              <a:t>Employment Services – Many nonprofits support working individuals to develop and maintain the sills necessary for employment and/or advancement</a:t>
            </a:r>
            <a:endParaRPr/>
          </a:p>
          <a:p>
            <a:pPr indent="-25400" lvl="1" marL="685800" rtl="0" algn="l">
              <a:lnSpc>
                <a:spcPct val="90000"/>
              </a:lnSpc>
              <a:spcBef>
                <a:spcPts val="500"/>
              </a:spcBef>
              <a:spcAft>
                <a:spcPts val="0"/>
              </a:spcAft>
              <a:buClr>
                <a:schemeClr val="dk1"/>
              </a:buClr>
              <a:buSzPts val="3200"/>
              <a:buNone/>
            </a:pPr>
            <a:r>
              <a:t/>
            </a:r>
            <a:endParaRPr sz="3200"/>
          </a:p>
          <a:p>
            <a:pPr indent="-228600" lvl="1" marL="685800" rtl="0" algn="l">
              <a:lnSpc>
                <a:spcPct val="90000"/>
              </a:lnSpc>
              <a:spcBef>
                <a:spcPts val="500"/>
              </a:spcBef>
              <a:spcAft>
                <a:spcPts val="0"/>
              </a:spcAft>
              <a:buClr>
                <a:schemeClr val="dk1"/>
              </a:buClr>
              <a:buSzPts val="3200"/>
              <a:buChar char="•"/>
            </a:pPr>
            <a:r>
              <a:rPr lang="en-US" sz="3200"/>
              <a:t>St Louis Advocate – Larry Opinsky</a:t>
            </a:r>
            <a:endParaRPr/>
          </a:p>
          <a:p>
            <a:pPr indent="0" lvl="0" marL="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4"/>
          <p:cNvSpPr txBox="1"/>
          <p:nvPr>
            <p:ph type="title"/>
          </p:nvPr>
        </p:nvSpPr>
        <p:spPr>
          <a:xfrm>
            <a:off x="838200" y="24183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School Districts (home districts and SSD) </a:t>
            </a:r>
            <a:br>
              <a:rPr b="1" lang="en-US"/>
            </a:br>
            <a:r>
              <a:rPr b="1" lang="en-US"/>
              <a:t>&amp; Universities</a:t>
            </a:r>
            <a:endParaRPr/>
          </a:p>
        </p:txBody>
      </p:sp>
      <p:sp>
        <p:nvSpPr>
          <p:cNvPr id="208" name="Google Shape;208;p34"/>
          <p:cNvSpPr txBox="1"/>
          <p:nvPr>
            <p:ph idx="1" type="body"/>
          </p:nvPr>
        </p:nvSpPr>
        <p:spPr>
          <a:xfrm>
            <a:off x="838200" y="1567399"/>
            <a:ext cx="10515600" cy="4853950"/>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Home School District Resources (still in School) up to 21 years old</a:t>
            </a:r>
            <a:endParaRPr/>
          </a:p>
          <a:p>
            <a:pPr indent="-228600" lvl="0" marL="228600" rtl="0" algn="l">
              <a:lnSpc>
                <a:spcPct val="90000"/>
              </a:lnSpc>
              <a:spcBef>
                <a:spcPts val="1000"/>
              </a:spcBef>
              <a:spcAft>
                <a:spcPts val="0"/>
              </a:spcAft>
              <a:buClr>
                <a:schemeClr val="dk1"/>
              </a:buClr>
              <a:buSzPts val="2800"/>
              <a:buChar char="•"/>
            </a:pPr>
            <a:r>
              <a:rPr lang="en-US"/>
              <a:t>SSD – The Resource Library – Transition into Adulthood</a:t>
            </a:r>
            <a:endParaRPr/>
          </a:p>
          <a:p>
            <a:pPr indent="-228600" lvl="0" marL="228600" rtl="0" algn="l">
              <a:lnSpc>
                <a:spcPct val="90000"/>
              </a:lnSpc>
              <a:spcBef>
                <a:spcPts val="1000"/>
              </a:spcBef>
              <a:spcAft>
                <a:spcPts val="0"/>
              </a:spcAft>
              <a:buClr>
                <a:schemeClr val="dk1"/>
              </a:buClr>
              <a:buSzPts val="2800"/>
              <a:buChar char="•"/>
            </a:pPr>
            <a:r>
              <a:rPr lang="en-US"/>
              <a:t>Other Schools?</a:t>
            </a:r>
            <a:endParaRPr/>
          </a:p>
          <a:p>
            <a:pPr indent="0" lvl="0" marL="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Fontbonne – Special Education</a:t>
            </a:r>
            <a:endParaRPr/>
          </a:p>
          <a:p>
            <a:pPr indent="-228600" lvl="0" marL="228600" rtl="0" algn="l">
              <a:lnSpc>
                <a:spcPct val="90000"/>
              </a:lnSpc>
              <a:spcBef>
                <a:spcPts val="1000"/>
              </a:spcBef>
              <a:spcAft>
                <a:spcPts val="0"/>
              </a:spcAft>
              <a:buClr>
                <a:schemeClr val="dk1"/>
              </a:buClr>
              <a:buSzPts val="2800"/>
              <a:buChar char="•"/>
            </a:pPr>
            <a:r>
              <a:rPr lang="en-US"/>
              <a:t>UMSL – Education Department &amp; SUCCEED Program</a:t>
            </a:r>
            <a:endParaRPr/>
          </a:p>
          <a:p>
            <a:pPr indent="-228600" lvl="0" marL="228600" rtl="0" algn="l">
              <a:lnSpc>
                <a:spcPct val="90000"/>
              </a:lnSpc>
              <a:spcBef>
                <a:spcPts val="1000"/>
              </a:spcBef>
              <a:spcAft>
                <a:spcPts val="0"/>
              </a:spcAft>
              <a:buClr>
                <a:schemeClr val="dk1"/>
              </a:buClr>
              <a:buSzPts val="2800"/>
              <a:buChar char="•"/>
            </a:pPr>
            <a:r>
              <a:rPr lang="en-US"/>
              <a:t>Webster University</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Physical, Occupational and Speech Therapy Programs &amp; Nursing</a:t>
            </a:r>
            <a:endParaRPr/>
          </a:p>
          <a:p>
            <a:pPr indent="-228600" lvl="0" marL="228600" rtl="0" algn="l">
              <a:lnSpc>
                <a:spcPct val="90000"/>
              </a:lnSpc>
              <a:spcBef>
                <a:spcPts val="1000"/>
              </a:spcBef>
              <a:spcAft>
                <a:spcPts val="0"/>
              </a:spcAft>
              <a:buClr>
                <a:schemeClr val="dk1"/>
              </a:buClr>
              <a:buSzPts val="2800"/>
              <a:buChar char="•"/>
            </a:pPr>
            <a:r>
              <a:rPr lang="en-US"/>
              <a:t>Maryville, SLU, WUSTL, UMSL (Nursing)</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Subscriptions (magazines and online) Documentaries</a:t>
            </a:r>
            <a:endParaRPr/>
          </a:p>
        </p:txBody>
      </p:sp>
      <p:sp>
        <p:nvSpPr>
          <p:cNvPr id="214" name="Google Shape;214;p3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Many Exist – What have you found of Value?</a:t>
            </a:r>
            <a:endParaRPr/>
          </a:p>
          <a:p>
            <a:pPr indent="-228600" lvl="1" marL="685800" rtl="0" algn="l">
              <a:lnSpc>
                <a:spcPct val="90000"/>
              </a:lnSpc>
              <a:spcBef>
                <a:spcPts val="500"/>
              </a:spcBef>
              <a:spcAft>
                <a:spcPts val="0"/>
              </a:spcAft>
              <a:buClr>
                <a:schemeClr val="dk1"/>
              </a:buClr>
              <a:buSzPts val="2400"/>
              <a:buChar char="•"/>
            </a:pPr>
            <a:r>
              <a:rPr lang="en-US"/>
              <a:t>DIVERSability, Ability Magazine, Compassion and Choices (nonprofit magazine)</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3"/>
              </a:rPr>
              <a:t>https://www.new-horizons.org/libmag.html</a:t>
            </a:r>
            <a:r>
              <a:rPr lang="en-US"/>
              <a:t> </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4"/>
              </a:rPr>
              <a:t>https://blog.feedspot.com/disability_magazines/</a:t>
            </a:r>
            <a:r>
              <a:rPr lang="en-US"/>
              <a:t> </a:t>
            </a:r>
            <a:endParaRPr/>
          </a:p>
          <a:p>
            <a:pPr indent="-228600" lvl="1" marL="685800" rtl="0" algn="l">
              <a:lnSpc>
                <a:spcPct val="90000"/>
              </a:lnSpc>
              <a:spcBef>
                <a:spcPts val="500"/>
              </a:spcBef>
              <a:spcAft>
                <a:spcPts val="0"/>
              </a:spcAft>
              <a:buClr>
                <a:schemeClr val="dk1"/>
              </a:buClr>
              <a:buSzPts val="2400"/>
              <a:buChar char="•"/>
            </a:pPr>
            <a:r>
              <a:rPr lang="en-US"/>
              <a:t>Crip Camp, Take A Look At This Heart, The Artisans, Unseen, Intelligent Lives(Documentaries)</a:t>
            </a:r>
            <a:endParaRPr/>
          </a:p>
          <a:p>
            <a:pPr indent="-228600" lvl="1" marL="685800" rtl="0" algn="l">
              <a:lnSpc>
                <a:spcPct val="90000"/>
              </a:lnSpc>
              <a:spcBef>
                <a:spcPts val="500"/>
              </a:spcBef>
              <a:spcAft>
                <a:spcPts val="0"/>
              </a:spcAft>
              <a:buClr>
                <a:schemeClr val="dk1"/>
              </a:buClr>
              <a:buSzPts val="2400"/>
              <a:buChar char="•"/>
            </a:pPr>
            <a:r>
              <a:rPr lang="en-US" u="sng">
                <a:solidFill>
                  <a:schemeClr val="hlink"/>
                </a:solidFill>
                <a:hlinkClick r:id="rId5"/>
              </a:rPr>
              <a:t>https://mediadisability.wordpress.com/films-tv-documentaries/</a:t>
            </a:r>
            <a:r>
              <a:rPr lang="en-US"/>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6"/>
          <p:cNvSpPr txBox="1"/>
          <p:nvPr>
            <p:ph type="title"/>
          </p:nvPr>
        </p:nvSpPr>
        <p:spPr>
          <a:xfrm>
            <a:off x="838200" y="365126"/>
            <a:ext cx="10515600" cy="88832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Internet Groups</a:t>
            </a:r>
            <a:endParaRPr/>
          </a:p>
        </p:txBody>
      </p:sp>
      <p:sp>
        <p:nvSpPr>
          <p:cNvPr id="220" name="Google Shape;220;p36"/>
          <p:cNvSpPr txBox="1"/>
          <p:nvPr>
            <p:ph idx="1" type="body"/>
          </p:nvPr>
        </p:nvSpPr>
        <p:spPr>
          <a:xfrm>
            <a:off x="838200" y="1469204"/>
            <a:ext cx="10515600" cy="4707759"/>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3200"/>
              <a:buChar char="•"/>
            </a:pPr>
            <a:r>
              <a:rPr lang="en-US" sz="3200"/>
              <a:t>Facebook</a:t>
            </a:r>
            <a:endParaRPr/>
          </a:p>
          <a:p>
            <a:pPr indent="-228600" lvl="0" marL="228600" rtl="0" algn="l">
              <a:lnSpc>
                <a:spcPct val="90000"/>
              </a:lnSpc>
              <a:spcBef>
                <a:spcPts val="1000"/>
              </a:spcBef>
              <a:spcAft>
                <a:spcPts val="0"/>
              </a:spcAft>
              <a:buClr>
                <a:schemeClr val="dk1"/>
              </a:buClr>
              <a:buSzPts val="3200"/>
              <a:buChar char="•"/>
            </a:pPr>
            <a:r>
              <a:rPr lang="en-US" sz="3200"/>
              <a:t>Instagram</a:t>
            </a:r>
            <a:endParaRPr/>
          </a:p>
          <a:p>
            <a:pPr indent="-228600" lvl="0" marL="228600" rtl="0" algn="l">
              <a:lnSpc>
                <a:spcPct val="90000"/>
              </a:lnSpc>
              <a:spcBef>
                <a:spcPts val="1000"/>
              </a:spcBef>
              <a:spcAft>
                <a:spcPts val="0"/>
              </a:spcAft>
              <a:buClr>
                <a:schemeClr val="dk1"/>
              </a:buClr>
              <a:buSzPts val="3200"/>
              <a:buChar char="•"/>
            </a:pPr>
            <a:r>
              <a:rPr lang="en-US" sz="3200"/>
              <a:t>Listservs</a:t>
            </a:r>
            <a:endParaRPr/>
          </a:p>
          <a:p>
            <a:pPr indent="-228600" lvl="0" marL="228600" rtl="0" algn="l">
              <a:lnSpc>
                <a:spcPct val="90000"/>
              </a:lnSpc>
              <a:spcBef>
                <a:spcPts val="1000"/>
              </a:spcBef>
              <a:spcAft>
                <a:spcPts val="0"/>
              </a:spcAft>
              <a:buClr>
                <a:schemeClr val="dk1"/>
              </a:buClr>
              <a:buSzPts val="3200"/>
              <a:buChar char="•"/>
            </a:pPr>
            <a:r>
              <a:rPr lang="en-US" sz="3200"/>
              <a:t>Private Groups</a:t>
            </a:r>
            <a:endParaRPr/>
          </a:p>
          <a:p>
            <a:pPr indent="-228600" lvl="0" marL="228600" rtl="0" algn="l">
              <a:lnSpc>
                <a:spcPct val="90000"/>
              </a:lnSpc>
              <a:spcBef>
                <a:spcPts val="1000"/>
              </a:spcBef>
              <a:spcAft>
                <a:spcPts val="0"/>
              </a:spcAft>
              <a:buClr>
                <a:schemeClr val="dk1"/>
              </a:buClr>
              <a:buSzPts val="3200"/>
              <a:buChar char="•"/>
            </a:pPr>
            <a:r>
              <a:rPr lang="en-US" sz="3200"/>
              <a:t>Tic Toc</a:t>
            </a:r>
            <a:endParaRPr/>
          </a:p>
          <a:p>
            <a:pPr indent="-228600" lvl="0" marL="228600" rtl="0" algn="l">
              <a:lnSpc>
                <a:spcPct val="90000"/>
              </a:lnSpc>
              <a:spcBef>
                <a:spcPts val="1000"/>
              </a:spcBef>
              <a:spcAft>
                <a:spcPts val="0"/>
              </a:spcAft>
              <a:buClr>
                <a:schemeClr val="dk1"/>
              </a:buClr>
              <a:buSzPts val="3200"/>
              <a:buChar char="•"/>
            </a:pPr>
            <a:r>
              <a:rPr lang="en-US" sz="3200"/>
              <a:t>Twitter</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838200" y="365125"/>
            <a:ext cx="10515600" cy="703387"/>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Recreation</a:t>
            </a:r>
            <a:endParaRPr/>
          </a:p>
        </p:txBody>
      </p:sp>
      <p:sp>
        <p:nvSpPr>
          <p:cNvPr id="226" name="Google Shape;226;p37"/>
          <p:cNvSpPr txBox="1"/>
          <p:nvPr>
            <p:ph idx="1" type="body"/>
          </p:nvPr>
        </p:nvSpPr>
        <p:spPr>
          <a:xfrm>
            <a:off x="838200" y="1150706"/>
            <a:ext cx="10515600" cy="5026257"/>
          </a:xfrm>
          <a:prstGeom prst="rect">
            <a:avLst/>
          </a:prstGeom>
          <a:noFill/>
          <a:ln>
            <a:noFill/>
          </a:ln>
        </p:spPr>
        <p:txBody>
          <a:bodyPr anchorCtr="0" anchor="t" bIns="45700" lIns="91425" spcFirstLastPara="1" rIns="91425" wrap="square" tIns="45700">
            <a:normAutofit lnSpcReduction="10000"/>
          </a:bodyPr>
          <a:lstStyle/>
          <a:p>
            <a:pPr indent="-228600" lvl="0" marL="228600" rtl="0" algn="l">
              <a:lnSpc>
                <a:spcPct val="90000"/>
              </a:lnSpc>
              <a:spcBef>
                <a:spcPts val="0"/>
              </a:spcBef>
              <a:spcAft>
                <a:spcPts val="0"/>
              </a:spcAft>
              <a:buClr>
                <a:schemeClr val="dk1"/>
              </a:buClr>
              <a:buSzPts val="2800"/>
              <a:buChar char="•"/>
            </a:pPr>
            <a:r>
              <a:rPr lang="en-US"/>
              <a:t>Recreation Council of Greater St Louis</a:t>
            </a:r>
            <a:endParaRPr/>
          </a:p>
          <a:p>
            <a:pPr indent="-228600" lvl="1" marL="685800" rtl="0" algn="l">
              <a:lnSpc>
                <a:spcPct val="90000"/>
              </a:lnSpc>
              <a:spcBef>
                <a:spcPts val="500"/>
              </a:spcBef>
              <a:spcAft>
                <a:spcPts val="0"/>
              </a:spcAft>
              <a:buClr>
                <a:schemeClr val="dk1"/>
              </a:buClr>
              <a:buSzPts val="2400"/>
              <a:buChar char="•"/>
            </a:pPr>
            <a:r>
              <a:rPr lang="en-US"/>
              <a:t>Weekly email of events (Great for Community Events and Outdoor Concerts)</a:t>
            </a:r>
            <a:endParaRPr/>
          </a:p>
          <a:p>
            <a:pPr indent="-228600" lvl="1" marL="685800" rtl="0" algn="l">
              <a:lnSpc>
                <a:spcPct val="90000"/>
              </a:lnSpc>
              <a:spcBef>
                <a:spcPts val="500"/>
              </a:spcBef>
              <a:spcAft>
                <a:spcPts val="0"/>
              </a:spcAft>
              <a:buClr>
                <a:schemeClr val="dk1"/>
              </a:buClr>
              <a:buSzPts val="2400"/>
              <a:buChar char="•"/>
            </a:pPr>
            <a:r>
              <a:rPr lang="en-US"/>
              <a:t>Summer, Fall and Spring Opportunity Guides</a:t>
            </a:r>
            <a:endParaRPr/>
          </a:p>
          <a:p>
            <a:pPr indent="-228600" lvl="1" marL="685800" rtl="0" algn="l">
              <a:lnSpc>
                <a:spcPct val="90000"/>
              </a:lnSpc>
              <a:spcBef>
                <a:spcPts val="500"/>
              </a:spcBef>
              <a:spcAft>
                <a:spcPts val="0"/>
              </a:spcAft>
              <a:buClr>
                <a:schemeClr val="dk1"/>
              </a:buClr>
              <a:buSzPts val="2400"/>
              <a:buChar char="•"/>
            </a:pPr>
            <a:r>
              <a:rPr lang="en-US"/>
              <a:t>Vouchers</a:t>
            </a:r>
            <a:endParaRPr/>
          </a:p>
          <a:p>
            <a:pPr indent="-228600" lvl="1" marL="685800" rtl="0" algn="l">
              <a:lnSpc>
                <a:spcPct val="90000"/>
              </a:lnSpc>
              <a:spcBef>
                <a:spcPts val="500"/>
              </a:spcBef>
              <a:spcAft>
                <a:spcPts val="0"/>
              </a:spcAft>
              <a:buClr>
                <a:schemeClr val="dk1"/>
              </a:buClr>
              <a:buSzPts val="2400"/>
              <a:buChar char="•"/>
            </a:pPr>
            <a:r>
              <a:rPr lang="en-US"/>
              <a:t>Susan Fleming doing a session for September 24 Conference</a:t>
            </a:r>
            <a:endParaRPr/>
          </a:p>
          <a:p>
            <a:pPr indent="-228600" lvl="1" marL="685800" rtl="0" algn="l">
              <a:lnSpc>
                <a:spcPct val="90000"/>
              </a:lnSpc>
              <a:spcBef>
                <a:spcPts val="500"/>
              </a:spcBef>
              <a:spcAft>
                <a:spcPts val="0"/>
              </a:spcAft>
              <a:buClr>
                <a:schemeClr val="dk1"/>
              </a:buClr>
              <a:buSzPts val="2400"/>
              <a:buChar char="•"/>
            </a:pPr>
            <a:r>
              <a:rPr lang="en-US"/>
              <a:t>???</a:t>
            </a:r>
            <a:endParaRPr/>
          </a:p>
          <a:p>
            <a:pPr indent="-228600" lvl="0" marL="228600" rtl="0" algn="l">
              <a:lnSpc>
                <a:spcPct val="90000"/>
              </a:lnSpc>
              <a:spcBef>
                <a:spcPts val="1000"/>
              </a:spcBef>
              <a:spcAft>
                <a:spcPts val="0"/>
              </a:spcAft>
              <a:buClr>
                <a:schemeClr val="dk1"/>
              </a:buClr>
              <a:buSzPts val="2800"/>
              <a:buChar char="•"/>
            </a:pPr>
            <a:r>
              <a:rPr lang="en-US"/>
              <a:t>Local Recreation Centers and Parks</a:t>
            </a:r>
            <a:endParaRPr/>
          </a:p>
          <a:p>
            <a:pPr indent="-228600" lvl="0" marL="228600" rtl="0" algn="l">
              <a:lnSpc>
                <a:spcPct val="90000"/>
              </a:lnSpc>
              <a:spcBef>
                <a:spcPts val="1000"/>
              </a:spcBef>
              <a:spcAft>
                <a:spcPts val="0"/>
              </a:spcAft>
              <a:buClr>
                <a:schemeClr val="dk1"/>
              </a:buClr>
              <a:buSzPts val="2800"/>
              <a:buChar char="•"/>
            </a:pPr>
            <a:r>
              <a:rPr lang="en-US"/>
              <a:t>Play St Louis – 2 moms upload photographs of equipment at over 50 playgrounds in St Louis Region. You can search for accessible playgrounds and view what equipment is available at each playground. It is regularly updated.</a:t>
            </a:r>
            <a:endParaRPr/>
          </a:p>
          <a:p>
            <a:pPr indent="-228600" lvl="0" marL="228600" rtl="0" algn="l">
              <a:lnSpc>
                <a:spcPct val="90000"/>
              </a:lnSpc>
              <a:spcBef>
                <a:spcPts val="1000"/>
              </a:spcBef>
              <a:spcAft>
                <a:spcPts val="0"/>
              </a:spcAft>
              <a:buClr>
                <a:schemeClr val="dk1"/>
              </a:buClr>
              <a:buSzPts val="2800"/>
              <a:buChar char="•"/>
            </a:pPr>
            <a:r>
              <a:rPr lang="en-US"/>
              <a:t>Others???</a:t>
            </a:r>
            <a:endParaRPr/>
          </a:p>
          <a:p>
            <a:pPr indent="0" lvl="1" marL="457200" rtl="0" algn="l">
              <a:lnSpc>
                <a:spcPct val="90000"/>
              </a:lnSpc>
              <a:spcBef>
                <a:spcPts val="500"/>
              </a:spcBef>
              <a:spcAft>
                <a:spcPts val="0"/>
              </a:spcAft>
              <a:buClr>
                <a:schemeClr val="dk1"/>
              </a:buClr>
              <a:buSzPts val="24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8"/>
          <p:cNvSpPr txBox="1"/>
          <p:nvPr>
            <p:ph type="title"/>
          </p:nvPr>
        </p:nvSpPr>
        <p:spPr>
          <a:xfrm>
            <a:off x="838200" y="365125"/>
            <a:ext cx="10515600" cy="65201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Play St Louis</a:t>
            </a:r>
            <a:endParaRPr/>
          </a:p>
        </p:txBody>
      </p:sp>
      <p:pic>
        <p:nvPicPr>
          <p:cNvPr id="232" name="Google Shape;232;p38"/>
          <p:cNvPicPr preferRelativeResize="0"/>
          <p:nvPr>
            <p:ph idx="1" type="body"/>
          </p:nvPr>
        </p:nvPicPr>
        <p:blipFill rotWithShape="1">
          <a:blip r:embed="rId3">
            <a:alphaModFix/>
          </a:blip>
          <a:srcRect b="0" l="0" r="0" t="0"/>
          <a:stretch/>
        </p:blipFill>
        <p:spPr>
          <a:xfrm>
            <a:off x="2363056" y="995472"/>
            <a:ext cx="6996701" cy="5633847"/>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15"/>
          <p:cNvSpPr txBox="1"/>
          <p:nvPr>
            <p:ph type="title"/>
          </p:nvPr>
        </p:nvSpPr>
        <p:spPr>
          <a:xfrm>
            <a:off x="838200" y="241836"/>
            <a:ext cx="10515600" cy="652016"/>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000"/>
              <a:buFont typeface="Calibri"/>
              <a:buNone/>
            </a:pPr>
            <a:r>
              <a:rPr lang="en-US" sz="4000" u="sng">
                <a:solidFill>
                  <a:schemeClr val="hlink"/>
                </a:solidFill>
                <a:hlinkClick r:id="rId3"/>
              </a:rPr>
              <a:t>https://mosds.org/</a:t>
            </a:r>
            <a:endParaRPr sz="4000"/>
          </a:p>
        </p:txBody>
      </p:sp>
      <p:pic>
        <p:nvPicPr>
          <p:cNvPr id="97" name="Google Shape;97;p15"/>
          <p:cNvPicPr preferRelativeResize="0"/>
          <p:nvPr>
            <p:ph idx="1" type="body"/>
          </p:nvPr>
        </p:nvPicPr>
        <p:blipFill rotWithShape="1">
          <a:blip r:embed="rId4">
            <a:alphaModFix/>
          </a:blip>
          <a:srcRect b="0" l="0" r="0" t="0"/>
          <a:stretch/>
        </p:blipFill>
        <p:spPr>
          <a:xfrm>
            <a:off x="1450703" y="899663"/>
            <a:ext cx="9290593" cy="595833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t/>
            </a:r>
            <a:endParaRPr/>
          </a:p>
        </p:txBody>
      </p:sp>
      <p:pic>
        <p:nvPicPr>
          <p:cNvPr id="103" name="Google Shape;103;p16"/>
          <p:cNvPicPr preferRelativeResize="0"/>
          <p:nvPr>
            <p:ph idx="1" type="body"/>
          </p:nvPr>
        </p:nvPicPr>
        <p:blipFill rotWithShape="1">
          <a:blip r:embed="rId3">
            <a:alphaModFix/>
          </a:blip>
          <a:srcRect b="0" l="0" r="0" t="0"/>
          <a:stretch/>
        </p:blipFill>
        <p:spPr>
          <a:xfrm>
            <a:off x="760288" y="1686502"/>
            <a:ext cx="10593511" cy="459578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7"/>
          <p:cNvSpPr txBox="1"/>
          <p:nvPr>
            <p:ph type="title"/>
          </p:nvPr>
        </p:nvSpPr>
        <p:spPr>
          <a:xfrm>
            <a:off x="838200" y="1"/>
            <a:ext cx="10515600" cy="1191802"/>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dk1"/>
              </a:buClr>
              <a:buSzPct val="100000"/>
              <a:buFont typeface="Calibri"/>
              <a:buNone/>
            </a:pPr>
            <a:r>
              <a:rPr b="1" lang="en-US"/>
              <a:t>Click on Knowledgebase at top</a:t>
            </a:r>
            <a:br>
              <a:rPr b="1" lang="en-US"/>
            </a:br>
            <a:r>
              <a:rPr b="1" lang="en-US"/>
              <a:t>to access Google Drive</a:t>
            </a:r>
            <a:endParaRPr/>
          </a:p>
        </p:txBody>
      </p:sp>
      <p:pic>
        <p:nvPicPr>
          <p:cNvPr id="109" name="Google Shape;109;p17"/>
          <p:cNvPicPr preferRelativeResize="0"/>
          <p:nvPr>
            <p:ph idx="1" type="body"/>
          </p:nvPr>
        </p:nvPicPr>
        <p:blipFill rotWithShape="1">
          <a:blip r:embed="rId3">
            <a:alphaModFix/>
          </a:blip>
          <a:srcRect b="0" l="0" r="0" t="0"/>
          <a:stretch/>
        </p:blipFill>
        <p:spPr>
          <a:xfrm>
            <a:off x="1621852" y="1119188"/>
            <a:ext cx="8948295" cy="573881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txBox="1"/>
          <p:nvPr>
            <p:ph type="title"/>
          </p:nvPr>
        </p:nvSpPr>
        <p:spPr>
          <a:xfrm>
            <a:off x="838200" y="236306"/>
            <a:ext cx="10515600" cy="811658"/>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900"/>
              <a:buFont typeface="Calibri"/>
              <a:buNone/>
            </a:pPr>
            <a:r>
              <a:rPr b="1" lang="en-US" sz="4900"/>
              <a:t>SSD Google Drive</a:t>
            </a:r>
            <a:endParaRPr b="1"/>
          </a:p>
        </p:txBody>
      </p:sp>
      <p:pic>
        <p:nvPicPr>
          <p:cNvPr id="115" name="Google Shape;115;p18"/>
          <p:cNvPicPr preferRelativeResize="0"/>
          <p:nvPr>
            <p:ph idx="1" type="body"/>
          </p:nvPr>
        </p:nvPicPr>
        <p:blipFill rotWithShape="1">
          <a:blip r:embed="rId3">
            <a:alphaModFix/>
          </a:blip>
          <a:srcRect b="0" l="0" r="0" t="0"/>
          <a:stretch/>
        </p:blipFill>
        <p:spPr>
          <a:xfrm>
            <a:off x="1849348" y="1195546"/>
            <a:ext cx="8599469" cy="568164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9"/>
          <p:cNvSpPr txBox="1"/>
          <p:nvPr>
            <p:ph type="title"/>
          </p:nvPr>
        </p:nvSpPr>
        <p:spPr>
          <a:xfrm>
            <a:off x="838200" y="365126"/>
            <a:ext cx="10515600" cy="765032"/>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4400"/>
              <a:buFont typeface="Calibri"/>
              <a:buNone/>
            </a:pPr>
            <a:r>
              <a:rPr b="1" lang="en-US"/>
              <a:t>Government Agencies</a:t>
            </a:r>
            <a:endParaRPr/>
          </a:p>
        </p:txBody>
      </p:sp>
      <p:sp>
        <p:nvSpPr>
          <p:cNvPr id="121" name="Google Shape;121;p19"/>
          <p:cNvSpPr txBox="1"/>
          <p:nvPr>
            <p:ph idx="1" type="body"/>
          </p:nvPr>
        </p:nvSpPr>
        <p:spPr>
          <a:xfrm>
            <a:off x="838200" y="1130158"/>
            <a:ext cx="10515600" cy="5046805"/>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Federal – Various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State – DMH &amp; DHSS</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UMKC Institute for Human Development  </a:t>
            </a:r>
            <a:endParaRPr/>
          </a:p>
          <a:p>
            <a:pPr indent="-50800" lvl="0" marL="228600" rtl="0" algn="l">
              <a:lnSpc>
                <a:spcPct val="90000"/>
              </a:lnSpc>
              <a:spcBef>
                <a:spcPts val="1000"/>
              </a:spcBef>
              <a:spcAft>
                <a:spcPts val="0"/>
              </a:spcAft>
              <a:buClr>
                <a:schemeClr val="dk1"/>
              </a:buClr>
              <a:buSzPts val="2800"/>
              <a:buNone/>
            </a:pPr>
            <a:r>
              <a:t/>
            </a:r>
            <a:endParaRPr/>
          </a:p>
          <a:p>
            <a:pPr indent="-228600" lvl="0" marL="228600" rtl="0" algn="l">
              <a:lnSpc>
                <a:spcPct val="90000"/>
              </a:lnSpc>
              <a:spcBef>
                <a:spcPts val="1000"/>
              </a:spcBef>
              <a:spcAft>
                <a:spcPts val="0"/>
              </a:spcAft>
              <a:buClr>
                <a:schemeClr val="dk1"/>
              </a:buClr>
              <a:buSzPts val="2800"/>
              <a:buChar char="•"/>
            </a:pPr>
            <a:r>
              <a:rPr lang="en-US"/>
              <a:t>Charting the Lifecourse </a:t>
            </a:r>
            <a:endParaRPr/>
          </a:p>
          <a:p>
            <a:pPr indent="-50800" lvl="0" marL="228600" rtl="0" algn="l">
              <a:lnSpc>
                <a:spcPct val="90000"/>
              </a:lnSpc>
              <a:spcBef>
                <a:spcPts val="1000"/>
              </a:spcBef>
              <a:spcAft>
                <a:spcPts val="0"/>
              </a:spcAft>
              <a:buClr>
                <a:schemeClr val="dk1"/>
              </a:buClr>
              <a:buSzPts val="2800"/>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20"/>
          <p:cNvPicPr preferRelativeResize="0"/>
          <p:nvPr>
            <p:ph idx="4294967295" type="body"/>
          </p:nvPr>
        </p:nvPicPr>
        <p:blipFill rotWithShape="1">
          <a:blip r:embed="rId3">
            <a:alphaModFix/>
          </a:blip>
          <a:srcRect b="0" l="0" r="0" t="0"/>
          <a:stretch/>
        </p:blipFill>
        <p:spPr>
          <a:xfrm>
            <a:off x="1676400" y="835025"/>
            <a:ext cx="10515600" cy="419893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 name="Shape 130"/>
        <p:cNvGrpSpPr/>
        <p:nvPr/>
      </p:nvGrpSpPr>
      <p:grpSpPr>
        <a:xfrm>
          <a:off x="0" y="0"/>
          <a:ext cx="0" cy="0"/>
          <a:chOff x="0" y="0"/>
          <a:chExt cx="0" cy="0"/>
        </a:xfrm>
      </p:grpSpPr>
      <p:pic>
        <p:nvPicPr>
          <p:cNvPr id="131" name="Google Shape;131;p21"/>
          <p:cNvPicPr preferRelativeResize="0"/>
          <p:nvPr/>
        </p:nvPicPr>
        <p:blipFill rotWithShape="1">
          <a:blip r:embed="rId3">
            <a:alphaModFix/>
          </a:blip>
          <a:srcRect b="0" l="0" r="0" t="0"/>
          <a:stretch/>
        </p:blipFill>
        <p:spPr>
          <a:xfrm>
            <a:off x="2445909" y="0"/>
            <a:ext cx="7300182" cy="6858000"/>
          </a:xfrm>
          <a:prstGeom prst="rect">
            <a:avLst/>
          </a:prstGeom>
          <a:noFill/>
          <a:ln>
            <a:noFill/>
          </a:ln>
        </p:spPr>
      </p:pic>
      <p:grpSp>
        <p:nvGrpSpPr>
          <p:cNvPr id="132" name="Google Shape;132;p21"/>
          <p:cNvGrpSpPr/>
          <p:nvPr/>
        </p:nvGrpSpPr>
        <p:grpSpPr>
          <a:xfrm>
            <a:off x="4995667" y="51003"/>
            <a:ext cx="454680" cy="256680"/>
            <a:chOff x="4995667" y="51003"/>
            <a:chExt cx="454680" cy="256680"/>
          </a:xfrm>
        </p:grpSpPr>
        <p:pic>
          <p:nvPicPr>
            <p:cNvPr id="133" name="Google Shape;133;p21"/>
            <p:cNvPicPr preferRelativeResize="0"/>
            <p:nvPr/>
          </p:nvPicPr>
          <p:blipFill rotWithShape="1">
            <a:blip r:embed="rId4">
              <a:alphaModFix/>
            </a:blip>
            <a:srcRect b="0" l="0" r="0" t="0"/>
            <a:stretch/>
          </p:blipFill>
          <p:spPr>
            <a:xfrm>
              <a:off x="4995667" y="51003"/>
              <a:ext cx="454680" cy="153000"/>
            </a:xfrm>
            <a:prstGeom prst="rect">
              <a:avLst/>
            </a:prstGeom>
            <a:noFill/>
            <a:ln>
              <a:noFill/>
            </a:ln>
          </p:spPr>
        </p:pic>
        <p:pic>
          <p:nvPicPr>
            <p:cNvPr id="134" name="Google Shape;134;p21"/>
            <p:cNvPicPr preferRelativeResize="0"/>
            <p:nvPr/>
          </p:nvPicPr>
          <p:blipFill rotWithShape="1">
            <a:blip r:embed="rId5">
              <a:alphaModFix/>
            </a:blip>
            <a:srcRect b="0" l="0" r="0" t="0"/>
            <a:stretch/>
          </p:blipFill>
          <p:spPr>
            <a:xfrm>
              <a:off x="5010067" y="164403"/>
              <a:ext cx="137520" cy="14328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