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7010400" cy="9296400"/>
  <p:embeddedFontLst>
    <p:embeddedFont>
      <p:font typeface="Corbel"/>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iA4eCB5pRbWyPoB39ZCBwbJYO+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orbel-bold.fntdata"/><Relationship Id="rId50" Type="http://schemas.openxmlformats.org/officeDocument/2006/relationships/font" Target="fonts/Corbel-regular.fntdata"/><Relationship Id="rId53" Type="http://schemas.openxmlformats.org/officeDocument/2006/relationships/font" Target="fonts/Corbel-boldItalic.fntdata"/><Relationship Id="rId52" Type="http://schemas.openxmlformats.org/officeDocument/2006/relationships/font" Target="fonts/Corbel-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3"/>
            <a:ext cx="3037840" cy="466435"/>
          </a:xfrm>
          <a:prstGeom prst="rect">
            <a:avLst/>
          </a:prstGeom>
          <a:noFill/>
          <a:ln>
            <a:noFill/>
          </a:ln>
        </p:spPr>
        <p:txBody>
          <a:bodyPr anchorCtr="0" anchor="t" bIns="46250" lIns="92525" spcFirstLastPara="1" rIns="92525" wrap="square" tIns="462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3"/>
            <a:ext cx="3037840" cy="466435"/>
          </a:xfrm>
          <a:prstGeom prst="rect">
            <a:avLst/>
          </a:prstGeom>
          <a:noFill/>
          <a:ln>
            <a:noFill/>
          </a:ln>
        </p:spPr>
        <p:txBody>
          <a:bodyPr anchorCtr="0" anchor="t" bIns="46250" lIns="92525" spcFirstLastPara="1" rIns="92525" wrap="square" tIns="462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29968"/>
            <a:ext cx="3037840" cy="466434"/>
          </a:xfrm>
          <a:prstGeom prst="rect">
            <a:avLst/>
          </a:prstGeom>
          <a:noFill/>
          <a:ln>
            <a:noFill/>
          </a:ln>
        </p:spPr>
        <p:txBody>
          <a:bodyPr anchorCtr="0" anchor="b" bIns="46250" lIns="92525" spcFirstLastPara="1" rIns="92525" wrap="square" tIns="462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care.gov/what-if-im-pregnant-or-plan-to-get-pregnant" TargetMode="External"/><Relationship Id="rId3" Type="http://schemas.openxmlformats.org/officeDocument/2006/relationships/hyperlink" Target="https://www.healthcare.gov/coverage/mental-health-substance-abuse-coverage/" TargetMode="External"/><Relationship Id="rId4" Type="http://schemas.openxmlformats.org/officeDocument/2006/relationships/hyperlink" Target="https://www.healthcare.gov/coverage/preventive-care-benefit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195" name="Google Shape;195;p1: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0: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0: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A lot of times, when we think about our loved ones with disabilities, we tend to gravitate toward focusing on health and safety.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1" lang="en-US"/>
              <a:t>We know</a:t>
            </a:r>
            <a:r>
              <a:rPr b="0" i="1" lang="en-US"/>
              <a:t> </a:t>
            </a:r>
            <a:r>
              <a:rPr b="0" i="0" lang="en-US"/>
              <a:t>that there is more to having a good life than just health and safety. And all of the different pieces of our live are connected. Where you work will affect where you choose to live and how you get around. Where you choose to live might have an impact you’re your safety and security and even health. Everything is connected. </a:t>
            </a:r>
            <a:endParaRPr b="1" i="0"/>
          </a:p>
        </p:txBody>
      </p:sp>
      <p:sp>
        <p:nvSpPr>
          <p:cNvPr id="276" name="Google Shape;276;p10: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1: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b="1" i="1" lang="en-US"/>
              <a:t>WE KNOW </a:t>
            </a:r>
            <a:r>
              <a:rPr b="0" lang="en-US"/>
              <a:t>that families need more than goods and services.  We aren’t saying that goods and services aren’t important.  We are saying that families have additional needs that need to be met.</a:t>
            </a:r>
            <a:endParaRPr/>
          </a:p>
          <a:p>
            <a:pPr indent="0" lvl="0" marL="0" rtl="0" algn="l">
              <a:lnSpc>
                <a:spcPct val="100000"/>
              </a:lnSpc>
              <a:spcBef>
                <a:spcPts val="0"/>
              </a:spcBef>
              <a:spcAft>
                <a:spcPts val="0"/>
              </a:spcAft>
              <a:buSzPts val="1400"/>
              <a:buNone/>
            </a:pPr>
            <a:r>
              <a:t/>
            </a:r>
            <a:endParaRPr b="0"/>
          </a:p>
          <a:p>
            <a:pPr indent="-231800" lvl="0" marL="231800" rtl="0" algn="l">
              <a:lnSpc>
                <a:spcPct val="100000"/>
              </a:lnSpc>
              <a:spcBef>
                <a:spcPts val="0"/>
              </a:spcBef>
              <a:spcAft>
                <a:spcPts val="0"/>
              </a:spcAft>
              <a:buClr>
                <a:schemeClr val="dk1"/>
              </a:buClr>
              <a:buSzPts val="1200"/>
              <a:buFont typeface="Calibri"/>
              <a:buAutoNum type="arabicParenR"/>
            </a:pPr>
            <a:r>
              <a:rPr b="0" lang="en-US"/>
              <a:t>The first bucket is Discovery and Navigation.  This includes information and referral about options and training like workshops and webinars that families can watch to build their knowledge and skills.  Like what we are doing in this session, and what I do every day in my job, providing information to families</a:t>
            </a:r>
            <a:endParaRPr/>
          </a:p>
          <a:p>
            <a:pPr indent="-155600" lvl="0" marL="231800" rtl="0" algn="l">
              <a:lnSpc>
                <a:spcPct val="100000"/>
              </a:lnSpc>
              <a:spcBef>
                <a:spcPts val="0"/>
              </a:spcBef>
              <a:spcAft>
                <a:spcPts val="0"/>
              </a:spcAft>
              <a:buClr>
                <a:schemeClr val="dk1"/>
              </a:buClr>
              <a:buSzPts val="1200"/>
              <a:buFont typeface="Calibri"/>
              <a:buNone/>
            </a:pPr>
            <a:r>
              <a:t/>
            </a:r>
            <a:endParaRPr b="0"/>
          </a:p>
          <a:p>
            <a:pPr indent="-231800" lvl="0" marL="231800" rtl="0" algn="l">
              <a:lnSpc>
                <a:spcPct val="100000"/>
              </a:lnSpc>
              <a:spcBef>
                <a:spcPts val="0"/>
              </a:spcBef>
              <a:spcAft>
                <a:spcPts val="0"/>
              </a:spcAft>
              <a:buClr>
                <a:schemeClr val="dk1"/>
              </a:buClr>
              <a:buSzPts val="1200"/>
              <a:buFont typeface="Calibri"/>
              <a:buAutoNum type="arabicParenR"/>
            </a:pPr>
            <a:r>
              <a:rPr b="0" lang="en-US"/>
              <a:t>The second bucket is Connecting and Networking.  We have learned that families benefit from talking to another person who has walked in their shoes and networking with other families that know what’s going on.  Connecting and networking with others provides not only another layer of information, but it also provides critical emotional support. Kind of like what we’re doing today and tomorrow at this conference! </a:t>
            </a:r>
            <a:endParaRPr/>
          </a:p>
          <a:p>
            <a:pPr indent="-155600" lvl="0" marL="231800" rtl="0" algn="l">
              <a:lnSpc>
                <a:spcPct val="100000"/>
              </a:lnSpc>
              <a:spcBef>
                <a:spcPts val="0"/>
              </a:spcBef>
              <a:spcAft>
                <a:spcPts val="0"/>
              </a:spcAft>
              <a:buClr>
                <a:schemeClr val="dk1"/>
              </a:buClr>
              <a:buSzPts val="1200"/>
              <a:buFont typeface="Calibri"/>
              <a:buNone/>
            </a:pPr>
            <a:r>
              <a:t/>
            </a:r>
            <a:endParaRPr b="0"/>
          </a:p>
          <a:p>
            <a:pPr indent="-231800" lvl="0" marL="231800" rtl="0" algn="l">
              <a:lnSpc>
                <a:spcPct val="100000"/>
              </a:lnSpc>
              <a:spcBef>
                <a:spcPts val="0"/>
              </a:spcBef>
              <a:spcAft>
                <a:spcPts val="0"/>
              </a:spcAft>
              <a:buClr>
                <a:schemeClr val="dk1"/>
              </a:buClr>
              <a:buSzPts val="1200"/>
              <a:buFont typeface="Calibri"/>
              <a:buAutoNum type="arabicParenR"/>
            </a:pPr>
            <a:r>
              <a:rPr b="0" lang="en-US"/>
              <a:t>Finally, Goods and Services are those things that we connect with to make our daily lives possible.  They can be as simple as your alarm clock or as complex as applying for formal services.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We always want to make sure we are helping families fill all of their buckets, not just dropping everything into the goods and services bucket. So today, we’re going to work on filling your information bucket. </a:t>
            </a:r>
            <a:endParaRPr/>
          </a:p>
        </p:txBody>
      </p:sp>
      <p:sp>
        <p:nvSpPr>
          <p:cNvPr id="285" name="Google Shape;285;p11: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2: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Everyone uses a variety of resources and supports to get through their day-to-day routines and everyday lives. This ring shows integrated supports… also known as………</a:t>
            </a:r>
            <a:endParaRPr/>
          </a:p>
        </p:txBody>
      </p:sp>
      <p:sp>
        <p:nvSpPr>
          <p:cNvPr id="295" name="Google Shape;295;p12: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3: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The Integrated Supports Star.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are trying to help families AND organizations and policymakers understand that we ALL access a variety of supports to make it through our daily lives. We can’t be reliant on only one source of support if we want to have a good life for all of our family members.</a:t>
            </a:r>
            <a:endParaRPr/>
          </a:p>
        </p:txBody>
      </p:sp>
      <p:sp>
        <p:nvSpPr>
          <p:cNvPr id="305" name="Google Shape;305;p13: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4: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This line represents the trajectory. We have borrowed this idea from the public health field.  A trajectory is the path your life takes toward the future.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When we talk with families, we tell them to think about a shooting arrow.  We want individuals to have a positive trajectory that points them to all the things that they want so they can have a good life.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It is actually really </a:t>
            </a:r>
            <a:r>
              <a:rPr lang="en-US" sz="1200">
                <a:solidFill>
                  <a:schemeClr val="dk1"/>
                </a:solidFill>
                <a:latin typeface="Calibri"/>
                <a:ea typeface="Calibri"/>
                <a:cs typeface="Calibri"/>
                <a:sym typeface="Calibri"/>
              </a:rPr>
              <a:t>important to think about what you don’t want so that you can avoid it. And most of the time, it helps you better articulate what you do want.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16" name="Google Shape;316;p14: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5: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Finally, we want a good life for people no matter which life stage they might find themselves in, and we believe that the life experiences are key to setting them on a a positive trajectory so they can have a good life.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28" name="Google Shape;328;p15: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6: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For the parents – now for the person we’re supporting.</a:t>
            </a:r>
            <a:endParaRPr/>
          </a:p>
        </p:txBody>
      </p:sp>
      <p:sp>
        <p:nvSpPr>
          <p:cNvPr id="347" name="Google Shape;347;p16: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7: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We are going to spend the rest of the presentation thinking about integrated supports for financial management. We’re going to learn about each part of the star, I will share examples of our own family’s star, and then provide resources in each area for you to consider for your own family.</a:t>
            </a:r>
            <a:endParaRPr/>
          </a:p>
        </p:txBody>
      </p:sp>
      <p:sp>
        <p:nvSpPr>
          <p:cNvPr id="371" name="Google Shape;371;p17: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8: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379" name="Google Shape;379;p18: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9: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As a parent of a child with a disability I have to admit that our life pretty much stalled out. We stopped dreaming. We stopped planning financially. We were overwhelmed. I am not going back and learning the financial info needed to move forward with our life. Just refinanced the house. Digging deeper into understanding retirement. I actually have friends who are retiring.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a result of SDS I have more peace of mind which gives me a little wiggle room to think about these things. While I feel behind the 8 ball I am not out of the game for getting on with things.</a:t>
            </a:r>
            <a:endParaRPr/>
          </a:p>
          <a:p>
            <a:pPr indent="0" lvl="0" marL="0" rtl="0" algn="l">
              <a:lnSpc>
                <a:spcPct val="100000"/>
              </a:lnSpc>
              <a:spcBef>
                <a:spcPts val="0"/>
              </a:spcBef>
              <a:spcAft>
                <a:spcPts val="0"/>
              </a:spcAft>
              <a:buSzPts val="1400"/>
              <a:buNone/>
            </a:pPr>
            <a:r>
              <a:t/>
            </a:r>
            <a:endParaRPr/>
          </a:p>
        </p:txBody>
      </p:sp>
      <p:sp>
        <p:nvSpPr>
          <p:cNvPr id="387" name="Google Shape;387;p19: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Why should you be trusted as an expert on this subject?</a:t>
            </a:r>
            <a:endParaRPr/>
          </a:p>
        </p:txBody>
      </p:sp>
      <p:sp>
        <p:nvSpPr>
          <p:cNvPr id="210" name="Google Shape;210;p2: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0: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As a parent of a child with a disability I have to admit that our life pretty much stalled out. We stopped dreaming. We stopped planning financially. We were overwhelmed. I am not going back and learning the financial info needed to move forward with our life. Just refinanced the house. Digging deeper into understanding retirement. I actually have friends who are retiring.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is also the time to get really serious about our business and what that means for each family member.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a result of SDS I have more peace of mind which gives me a little wiggle room to think about these things. While I feel behind the 8 ball I am not out of the game for getting on with things.</a:t>
            </a:r>
            <a:endParaRPr/>
          </a:p>
          <a:p>
            <a:pPr indent="0" lvl="0" marL="0" rtl="0" algn="l">
              <a:lnSpc>
                <a:spcPct val="100000"/>
              </a:lnSpc>
              <a:spcBef>
                <a:spcPts val="0"/>
              </a:spcBef>
              <a:spcAft>
                <a:spcPts val="0"/>
              </a:spcAft>
              <a:buSzPts val="1400"/>
              <a:buNone/>
            </a:pPr>
            <a:r>
              <a:t/>
            </a:r>
            <a:endParaRPr/>
          </a:p>
        </p:txBody>
      </p:sp>
      <p:sp>
        <p:nvSpPr>
          <p:cNvPr id="395" name="Google Shape;395;p20: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1: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Shared Decision Making Conference – DMH=DD, MO</a:t>
            </a:r>
            <a:endParaRPr/>
          </a:p>
        </p:txBody>
      </p:sp>
      <p:sp>
        <p:nvSpPr>
          <p:cNvPr id="402" name="Google Shape;402;p21: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2: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**************Shared Decision Making Conference – DMH=DD, MO</a:t>
            </a:r>
            <a:endParaRPr/>
          </a:p>
        </p:txBody>
      </p:sp>
      <p:sp>
        <p:nvSpPr>
          <p:cNvPr id="410" name="Google Shape;410;p22: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3: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19" name="Google Shape;419;p23: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4: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MO.db101.org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https://realeconomicimpact.org/pages/ndi-10-years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6" name="Google Shape;426;p24: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5: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MO.db101.org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https://realeconomicimpact.org/pages/ndi-10-years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34" name="Google Shape;434;p25: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6: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41" name="Google Shape;441;p2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7: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47" name="Google Shape;447;p2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8: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53" name="Google Shape;453;p28: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9: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61" name="Google Shape;461;p29: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217" name="Google Shape;217;p3: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0: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Every health plan </a:t>
            </a:r>
            <a:r>
              <a:rPr b="1" lang="en-US"/>
              <a:t>must</a:t>
            </a:r>
            <a:r>
              <a:rPr lang="en-US"/>
              <a:t> cover the following services:</a:t>
            </a:r>
            <a:endParaRPr/>
          </a:p>
          <a:p>
            <a:pPr indent="0" lvl="0" marL="0" rtl="0" algn="l">
              <a:lnSpc>
                <a:spcPct val="100000"/>
              </a:lnSpc>
              <a:spcBef>
                <a:spcPts val="0"/>
              </a:spcBef>
              <a:spcAft>
                <a:spcPts val="0"/>
              </a:spcAft>
              <a:buSzPts val="1400"/>
              <a:buNone/>
            </a:pPr>
            <a:r>
              <a:rPr lang="en-US"/>
              <a:t>Ambulatory patient services (outpatient care you get without being admitted to a hospital)</a:t>
            </a:r>
            <a:endParaRPr/>
          </a:p>
          <a:p>
            <a:pPr indent="0" lvl="0" marL="0" rtl="0" algn="l">
              <a:lnSpc>
                <a:spcPct val="100000"/>
              </a:lnSpc>
              <a:spcBef>
                <a:spcPts val="0"/>
              </a:spcBef>
              <a:spcAft>
                <a:spcPts val="0"/>
              </a:spcAft>
              <a:buSzPts val="1400"/>
              <a:buNone/>
            </a:pPr>
            <a:r>
              <a:rPr lang="en-US"/>
              <a:t>Emergency services</a:t>
            </a:r>
            <a:endParaRPr/>
          </a:p>
          <a:p>
            <a:pPr indent="0" lvl="0" marL="0" rtl="0" algn="l">
              <a:lnSpc>
                <a:spcPct val="100000"/>
              </a:lnSpc>
              <a:spcBef>
                <a:spcPts val="0"/>
              </a:spcBef>
              <a:spcAft>
                <a:spcPts val="0"/>
              </a:spcAft>
              <a:buSzPts val="1400"/>
              <a:buNone/>
            </a:pPr>
            <a:r>
              <a:rPr lang="en-US"/>
              <a:t>Hospitalization (like surgery and overnight stays)</a:t>
            </a:r>
            <a:endParaRPr/>
          </a:p>
          <a:p>
            <a:pPr indent="0" lvl="0" marL="0" rtl="0" algn="l">
              <a:lnSpc>
                <a:spcPct val="100000"/>
              </a:lnSpc>
              <a:spcBef>
                <a:spcPts val="0"/>
              </a:spcBef>
              <a:spcAft>
                <a:spcPts val="0"/>
              </a:spcAft>
              <a:buSzPts val="1400"/>
              <a:buNone/>
            </a:pPr>
            <a:r>
              <a:rPr lang="en-US" u="sng">
                <a:solidFill>
                  <a:schemeClr val="hlink"/>
                </a:solidFill>
                <a:hlinkClick r:id="rId2"/>
              </a:rPr>
              <a:t>Pregnancy, maternity, and newborn care</a:t>
            </a:r>
            <a:r>
              <a:rPr lang="en-US"/>
              <a:t> (both before and after birth)</a:t>
            </a:r>
            <a:endParaRPr/>
          </a:p>
          <a:p>
            <a:pPr indent="0" lvl="0" marL="0" rtl="0" algn="l">
              <a:lnSpc>
                <a:spcPct val="100000"/>
              </a:lnSpc>
              <a:spcBef>
                <a:spcPts val="0"/>
              </a:spcBef>
              <a:spcAft>
                <a:spcPts val="0"/>
              </a:spcAft>
              <a:buSzPts val="1400"/>
              <a:buNone/>
            </a:pPr>
            <a:r>
              <a:rPr lang="en-US" u="sng">
                <a:solidFill>
                  <a:schemeClr val="hlink"/>
                </a:solidFill>
                <a:hlinkClick r:id="rId3"/>
              </a:rPr>
              <a:t>Mental health and substance use disorder services</a:t>
            </a:r>
            <a:r>
              <a:rPr lang="en-US"/>
              <a:t>, including behavioral health treatment (this includes counseling and psychotherapy)</a:t>
            </a:r>
            <a:endParaRPr/>
          </a:p>
          <a:p>
            <a:pPr indent="0" lvl="0" marL="0" rtl="0" algn="l">
              <a:lnSpc>
                <a:spcPct val="100000"/>
              </a:lnSpc>
              <a:spcBef>
                <a:spcPts val="0"/>
              </a:spcBef>
              <a:spcAft>
                <a:spcPts val="0"/>
              </a:spcAft>
              <a:buSzPts val="1400"/>
              <a:buNone/>
            </a:pPr>
            <a:r>
              <a:rPr lang="en-US"/>
              <a:t>Prescription drugs</a:t>
            </a:r>
            <a:endParaRPr/>
          </a:p>
          <a:p>
            <a:pPr indent="0" lvl="0" marL="0" rtl="0" algn="l">
              <a:lnSpc>
                <a:spcPct val="100000"/>
              </a:lnSpc>
              <a:spcBef>
                <a:spcPts val="0"/>
              </a:spcBef>
              <a:spcAft>
                <a:spcPts val="0"/>
              </a:spcAft>
              <a:buSzPts val="1400"/>
              <a:buNone/>
            </a:pPr>
            <a:r>
              <a:rPr lang="en-US"/>
              <a:t>Rehabilitative and habilitative services and devices (services and devices to help people with injuries, disabilities, or chronic conditions gain or recover mental and physical skills)</a:t>
            </a:r>
            <a:endParaRPr/>
          </a:p>
          <a:p>
            <a:pPr indent="0" lvl="0" marL="0" rtl="0" algn="l">
              <a:lnSpc>
                <a:spcPct val="100000"/>
              </a:lnSpc>
              <a:spcBef>
                <a:spcPts val="0"/>
              </a:spcBef>
              <a:spcAft>
                <a:spcPts val="0"/>
              </a:spcAft>
              <a:buSzPts val="1400"/>
              <a:buNone/>
            </a:pPr>
            <a:r>
              <a:rPr lang="en-US"/>
              <a:t>Laboratory services</a:t>
            </a:r>
            <a:endParaRPr/>
          </a:p>
          <a:p>
            <a:pPr indent="0" lvl="0" marL="0" rtl="0" algn="l">
              <a:lnSpc>
                <a:spcPct val="100000"/>
              </a:lnSpc>
              <a:spcBef>
                <a:spcPts val="0"/>
              </a:spcBef>
              <a:spcAft>
                <a:spcPts val="0"/>
              </a:spcAft>
              <a:buSzPts val="1400"/>
              <a:buNone/>
            </a:pPr>
            <a:r>
              <a:rPr lang="en-US" u="sng">
                <a:solidFill>
                  <a:schemeClr val="hlink"/>
                </a:solidFill>
                <a:hlinkClick r:id="rId4"/>
              </a:rPr>
              <a:t>Preventive and wellness services</a:t>
            </a:r>
            <a:r>
              <a:rPr lang="en-US"/>
              <a:t> and chronic disease management</a:t>
            </a:r>
            <a:endParaRPr/>
          </a:p>
          <a:p>
            <a:pPr indent="0" lvl="0" marL="0" rtl="0" algn="l">
              <a:lnSpc>
                <a:spcPct val="100000"/>
              </a:lnSpc>
              <a:spcBef>
                <a:spcPts val="0"/>
              </a:spcBef>
              <a:spcAft>
                <a:spcPts val="0"/>
              </a:spcAft>
              <a:buSzPts val="1400"/>
              <a:buNone/>
            </a:pPr>
            <a:r>
              <a:rPr lang="en-US"/>
              <a:t>Pediatric services, including oral and vision care (but adult dental and vision coverage aren’t essential health benefits)</a:t>
            </a:r>
            <a:endParaRPr/>
          </a:p>
          <a:p>
            <a:pPr indent="0" lvl="0" marL="0" rtl="0" algn="l">
              <a:lnSpc>
                <a:spcPct val="100000"/>
              </a:lnSpc>
              <a:spcBef>
                <a:spcPts val="0"/>
              </a:spcBef>
              <a:spcAft>
                <a:spcPts val="0"/>
              </a:spcAft>
              <a:buSzPts val="1400"/>
              <a:buNone/>
            </a:pPr>
            <a:r>
              <a:t/>
            </a:r>
            <a:endParaRPr/>
          </a:p>
        </p:txBody>
      </p:sp>
      <p:sp>
        <p:nvSpPr>
          <p:cNvPr id="469" name="Google Shape;469;p30: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1: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76" name="Google Shape;476;p3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2: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483" name="Google Shape;483;p32: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3: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TWEEK</a:t>
            </a:r>
            <a:endParaRPr/>
          </a:p>
        </p:txBody>
      </p:sp>
      <p:sp>
        <p:nvSpPr>
          <p:cNvPr id="491" name="Google Shape;491;p33: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4: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Include contacts on resource flyer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Special (Supplemental) Needs Trusts (SNT)</a:t>
            </a:r>
            <a:endParaRPr/>
          </a:p>
          <a:p>
            <a:pPr indent="0" lvl="1" marL="457200" rtl="0" algn="l">
              <a:lnSpc>
                <a:spcPct val="100000"/>
              </a:lnSpc>
              <a:spcBef>
                <a:spcPts val="0"/>
              </a:spcBef>
              <a:spcAft>
                <a:spcPts val="0"/>
              </a:spcAft>
              <a:buSzPts val="1400"/>
              <a:buNone/>
            </a:pPr>
            <a:r>
              <a:rPr b="1" lang="en-US"/>
              <a:t>Safe savings option</a:t>
            </a:r>
            <a:endParaRPr/>
          </a:p>
          <a:p>
            <a:pPr indent="0" lvl="1" marL="457200" rtl="0" algn="l">
              <a:lnSpc>
                <a:spcPct val="100000"/>
              </a:lnSpc>
              <a:spcBef>
                <a:spcPts val="0"/>
              </a:spcBef>
              <a:spcAft>
                <a:spcPts val="0"/>
              </a:spcAft>
              <a:buSzPts val="1400"/>
              <a:buNone/>
            </a:pPr>
            <a:r>
              <a:rPr b="1" lang="en-US"/>
              <a:t>Put aside assets for the person </a:t>
            </a:r>
            <a:endParaRPr/>
          </a:p>
          <a:p>
            <a:pPr indent="0" lvl="1" marL="457200" rtl="0" algn="l">
              <a:lnSpc>
                <a:spcPct val="100000"/>
              </a:lnSpc>
              <a:spcBef>
                <a:spcPts val="0"/>
              </a:spcBef>
              <a:spcAft>
                <a:spcPts val="0"/>
              </a:spcAft>
              <a:buSzPts val="1400"/>
              <a:buNone/>
            </a:pPr>
            <a:r>
              <a:rPr b="1" lang="en-US"/>
              <a:t>Accessible by the conservator</a:t>
            </a:r>
            <a:endParaRPr/>
          </a:p>
          <a:p>
            <a:pPr indent="0" lvl="1" marL="457200" rtl="0" algn="l">
              <a:lnSpc>
                <a:spcPct val="100000"/>
              </a:lnSpc>
              <a:spcBef>
                <a:spcPts val="0"/>
              </a:spcBef>
              <a:spcAft>
                <a:spcPts val="0"/>
              </a:spcAft>
              <a:buSzPts val="1400"/>
              <a:buNone/>
            </a:pPr>
            <a:r>
              <a:rPr b="1" lang="en-US"/>
              <a:t>Usable for specific purposes only</a:t>
            </a:r>
            <a:endParaRPr/>
          </a:p>
          <a:p>
            <a:pPr indent="0" lvl="1" marL="457200" rtl="0" algn="l">
              <a:lnSpc>
                <a:spcPct val="100000"/>
              </a:lnSpc>
              <a:spcBef>
                <a:spcPts val="0"/>
              </a:spcBef>
              <a:spcAft>
                <a:spcPts val="0"/>
              </a:spcAft>
              <a:buSzPts val="1400"/>
              <a:buNone/>
            </a:pPr>
            <a:r>
              <a:rPr b="1" lang="en-US"/>
              <a:t>“supplement</a:t>
            </a:r>
            <a:r>
              <a:rPr lang="en-US"/>
              <a:t> the funds and services available through government programs”</a:t>
            </a:r>
            <a:endParaRPr/>
          </a:p>
          <a:p>
            <a:pPr indent="0" lvl="0" marL="0" rtl="0" algn="l">
              <a:lnSpc>
                <a:spcPct val="100000"/>
              </a:lnSpc>
              <a:spcBef>
                <a:spcPts val="0"/>
              </a:spcBef>
              <a:spcAft>
                <a:spcPts val="0"/>
              </a:spcAft>
              <a:buSzPts val="1400"/>
              <a:buNone/>
            </a:pPr>
            <a:r>
              <a:rPr lang="en-US" sz="1400"/>
              <a:t>http://www.specialneedsalliance.org/frequently-asked-questions/#specialneedstrust</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1" lang="en-US" sz="1400">
                <a:solidFill>
                  <a:schemeClr val="dk2"/>
                </a:solidFill>
              </a:rPr>
              <a:t>The A.B.L.E. Account Act of 2013</a:t>
            </a:r>
            <a:br>
              <a:rPr b="1" lang="en-US" sz="1400">
                <a:solidFill>
                  <a:schemeClr val="dk2"/>
                </a:solidFill>
              </a:rPr>
            </a:br>
            <a:r>
              <a:rPr lang="en-US" sz="1400"/>
              <a:t>(S. 313/H.R.647)</a:t>
            </a:r>
            <a:endParaRPr/>
          </a:p>
          <a:p>
            <a:pPr indent="0" lvl="0" marL="0" rtl="0" algn="l">
              <a:lnSpc>
                <a:spcPct val="100000"/>
              </a:lnSpc>
              <a:spcBef>
                <a:spcPts val="0"/>
              </a:spcBef>
              <a:spcAft>
                <a:spcPts val="0"/>
              </a:spcAft>
              <a:buSzPts val="1400"/>
              <a:buNone/>
            </a:pPr>
            <a:r>
              <a:rPr lang="en-US" sz="1400"/>
              <a:t>Tax free savings</a:t>
            </a:r>
            <a:endParaRPr/>
          </a:p>
          <a:p>
            <a:pPr indent="0" lvl="0" marL="0" rtl="0" algn="l">
              <a:lnSpc>
                <a:spcPct val="100000"/>
              </a:lnSpc>
              <a:spcBef>
                <a:spcPts val="0"/>
              </a:spcBef>
              <a:spcAft>
                <a:spcPts val="0"/>
              </a:spcAft>
              <a:buSzPts val="1400"/>
              <a:buNone/>
            </a:pPr>
            <a:r>
              <a:rPr lang="en-US" sz="1400"/>
              <a:t>Use for qualified expenses</a:t>
            </a:r>
            <a:endParaRPr/>
          </a:p>
          <a:p>
            <a:pPr indent="0" lvl="0" marL="0" rtl="0" algn="l">
              <a:lnSpc>
                <a:spcPct val="100000"/>
              </a:lnSpc>
              <a:spcBef>
                <a:spcPts val="0"/>
              </a:spcBef>
              <a:spcAft>
                <a:spcPts val="0"/>
              </a:spcAft>
              <a:buSzPts val="1400"/>
              <a:buNone/>
            </a:pPr>
            <a:r>
              <a:rPr lang="en-US" sz="1400"/>
              <a:t>Supplement to other benefits</a:t>
            </a:r>
            <a:endParaRPr/>
          </a:p>
          <a:p>
            <a:pPr indent="0" lvl="0" marL="0" rtl="0" algn="l">
              <a:lnSpc>
                <a:spcPct val="100000"/>
              </a:lnSpc>
              <a:spcBef>
                <a:spcPts val="0"/>
              </a:spcBef>
              <a:spcAft>
                <a:spcPts val="0"/>
              </a:spcAft>
              <a:buSzPts val="1400"/>
              <a:buNone/>
            </a:pPr>
            <a:r>
              <a:rPr lang="en-US" sz="1400"/>
              <a:t>Flexible savings like other people have</a:t>
            </a:r>
            <a:endParaRPr/>
          </a:p>
          <a:p>
            <a:pPr indent="0" lvl="0" marL="0" rtl="0" algn="l">
              <a:lnSpc>
                <a:spcPct val="100000"/>
              </a:lnSpc>
              <a:spcBef>
                <a:spcPts val="0"/>
              </a:spcBef>
              <a:spcAft>
                <a:spcPts val="0"/>
              </a:spcAft>
              <a:buSzPts val="1400"/>
              <a:buNone/>
            </a:pPr>
            <a:r>
              <a:rPr lang="en-US" sz="1400"/>
              <a:t>Medicaid payback provision</a:t>
            </a:r>
            <a:endParaRPr/>
          </a:p>
          <a:p>
            <a:pPr indent="0" lvl="0" marL="0" rtl="0" algn="l">
              <a:lnSpc>
                <a:spcPct val="100000"/>
              </a:lnSpc>
              <a:spcBef>
                <a:spcPts val="0"/>
              </a:spcBef>
              <a:spcAft>
                <a:spcPts val="0"/>
              </a:spcAft>
              <a:buSzPts val="1400"/>
              <a:buNone/>
            </a:pPr>
            <a:r>
              <a:rPr lang="en-US" sz="1400"/>
              <a:t>Protects assets from consideration by federal benefit programs</a:t>
            </a:r>
            <a:endParaRPr/>
          </a:p>
          <a:p>
            <a:pPr indent="0" lvl="0" marL="0" rtl="0" algn="l">
              <a:lnSpc>
                <a:spcPct val="100000"/>
              </a:lnSpc>
              <a:spcBef>
                <a:spcPts val="0"/>
              </a:spcBef>
              <a:spcAft>
                <a:spcPts val="0"/>
              </a:spcAft>
              <a:buSzPts val="1400"/>
              <a:buNone/>
            </a:pPr>
            <a:r>
              <a:rPr lang="en-US" sz="1400"/>
              <a:t>Reduces financial stress to people/families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400"/>
              <a:t>MO ABLE Account Info</a:t>
            </a:r>
            <a:endParaRPr/>
          </a:p>
          <a:p>
            <a:pPr indent="0" lvl="0" marL="0" rtl="0" algn="l">
              <a:lnSpc>
                <a:spcPct val="100000"/>
              </a:lnSpc>
              <a:spcBef>
                <a:spcPts val="0"/>
              </a:spcBef>
              <a:spcAft>
                <a:spcPts val="0"/>
              </a:spcAft>
              <a:buSzPts val="1400"/>
              <a:buNone/>
            </a:pPr>
            <a:r>
              <a:rPr lang="en-US" sz="1400"/>
              <a:t>https://treasurer.mo.gov/content/achieving-a-better-life-experience/able-faq#faq3</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99" name="Google Shape;499;p34: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5: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06" name="Google Shape;506;p35: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6: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12" name="Google Shape;512;p3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37: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19" name="Google Shape;519;p37: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38: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Clr>
                <a:schemeClr val="dk1"/>
              </a:buClr>
              <a:buSzPts val="1050"/>
              <a:buFont typeface="Calibri"/>
              <a:buNone/>
            </a:pPr>
            <a:r>
              <a:t/>
            </a:r>
            <a:endParaRPr sz="105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26" name="Google Shape;526;p38: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39: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Make app and other info available – include contact info in the resource list.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Kansas application:</a:t>
            </a:r>
            <a:endParaRPr/>
          </a:p>
          <a:p>
            <a:pPr indent="0" lvl="0" marL="0" rtl="0" algn="l">
              <a:lnSpc>
                <a:spcPct val="100000"/>
              </a:lnSpc>
              <a:spcBef>
                <a:spcPts val="0"/>
              </a:spcBef>
              <a:spcAft>
                <a:spcPts val="0"/>
              </a:spcAft>
              <a:buSzPts val="1400"/>
              <a:buNone/>
            </a:pPr>
            <a:r>
              <a:rPr lang="en-US"/>
              <a:t>http://content.dcf.ks.gov/ees/KEESM/Miscform/MS-2504HEALTH_INSURANCE_PREMIUM_PAYMENT_INFORMATION_FORM1-05.pdf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Missouri Contact: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33" name="Google Shape;533;p39: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If you think about an everyday life, (the circle on the left), you have the person, who is part of their family, and they are part of their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With the best of intentions, the disability field created a system that completely wrapped around the person with a disability, and ultimately, ended up cutting them off from their families and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What we want to see is the circle on the right. All people, who are part of their families, and part of their communities, all receiving supports when and where they need them. </a:t>
            </a:r>
            <a:endParaRPr sz="1200">
              <a:solidFill>
                <a:schemeClr val="dk1"/>
              </a:solidFill>
              <a:latin typeface="Calibri"/>
              <a:ea typeface="Calibri"/>
              <a:cs typeface="Calibri"/>
              <a:sym typeface="Calibri"/>
            </a:endParaRPr>
          </a:p>
        </p:txBody>
      </p:sp>
      <p:sp>
        <p:nvSpPr>
          <p:cNvPr id="224" name="Google Shape;224;p4: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40: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Why is it important to know about the various education programs?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services that are mandated under these programs would be very expensive out of pocket. Some times parents don’t realize what the school system should be doing and they end up paying for them separately or going without, resulting in significant financial impact on the family.</a:t>
            </a:r>
            <a:endParaRPr/>
          </a:p>
        </p:txBody>
      </p:sp>
      <p:sp>
        <p:nvSpPr>
          <p:cNvPr id="541" name="Google Shape;541;p40: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41: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48" name="Google Shape;548;p41: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42: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61" name="Google Shape;561;p42: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43: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73" name="Google Shape;573;p43: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44: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80" name="Google Shape;580;p44: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45: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a:p>
        </p:txBody>
      </p:sp>
      <p:sp>
        <p:nvSpPr>
          <p:cNvPr id="595" name="Google Shape;595;p45: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5: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If you think about an everyday life, (the circle on the left), you have the person, who is part of their family, and they are part of their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With the best of intentions, the disability field created a system that completely wrapped around the person with a disability, and ultimately, ended up cutting them off from their families and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What we want to see is the circle on the right. All people, who are part of their families, and part of their communities, all receiving supports when and where they need them. </a:t>
            </a:r>
            <a:endParaRPr sz="1200">
              <a:solidFill>
                <a:schemeClr val="dk1"/>
              </a:solidFill>
              <a:latin typeface="Calibri"/>
              <a:ea typeface="Calibri"/>
              <a:cs typeface="Calibri"/>
              <a:sym typeface="Calibri"/>
            </a:endParaRPr>
          </a:p>
        </p:txBody>
      </p:sp>
      <p:sp>
        <p:nvSpPr>
          <p:cNvPr id="232" name="Google Shape;232;p5: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6: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If you think about an everyday life, (the circle on the left), you have the person, who is part of their family, and they are part of their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With the best of intentions, the disability field created a system that completely wrapped around the person with a disability, and ultimately, ended up cutting them off from their families and communities.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What we want to see is the circle on the right. All people, who are part of their families, and part of their communities, all receiving supports when and where they need them. </a:t>
            </a:r>
            <a:endParaRPr sz="1200">
              <a:solidFill>
                <a:schemeClr val="dk1"/>
              </a:solidFill>
              <a:latin typeface="Calibri"/>
              <a:ea typeface="Calibri"/>
              <a:cs typeface="Calibri"/>
              <a:sym typeface="Calibri"/>
            </a:endParaRPr>
          </a:p>
        </p:txBody>
      </p:sp>
      <p:sp>
        <p:nvSpPr>
          <p:cNvPr id="241" name="Google Shape;241;p6: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7: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What do we think quality of life really means? </a:t>
            </a:r>
            <a:endParaRPr/>
          </a:p>
        </p:txBody>
      </p:sp>
      <p:sp>
        <p:nvSpPr>
          <p:cNvPr id="251" name="Google Shape;251;p7: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8: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A lot of times we think only about the person with a disability who needs support…</a:t>
            </a:r>
            <a:endParaRPr/>
          </a:p>
        </p:txBody>
      </p:sp>
      <p:sp>
        <p:nvSpPr>
          <p:cNvPr id="262" name="Google Shape;262;p8: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p:nvPr>
            <p:ph idx="2" type="sldImg"/>
          </p:nvPr>
        </p:nvSpPr>
        <p:spPr>
          <a:xfrm>
            <a:off x="1323975" y="1168400"/>
            <a:ext cx="4203700" cy="31543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9:notes"/>
          <p:cNvSpPr txBox="1"/>
          <p:nvPr>
            <p:ph idx="1" type="body"/>
          </p:nvPr>
        </p:nvSpPr>
        <p:spPr>
          <a:xfrm>
            <a:off x="701040" y="4473896"/>
            <a:ext cx="5608320" cy="3660457"/>
          </a:xfrm>
          <a:prstGeom prst="rect">
            <a:avLst/>
          </a:prstGeom>
          <a:noFill/>
          <a:ln>
            <a:noFill/>
          </a:ln>
        </p:spPr>
        <p:txBody>
          <a:bodyPr anchorCtr="0" anchor="t" bIns="46250" lIns="92525" spcFirstLastPara="1" rIns="92525" wrap="square" tIns="46250">
            <a:noAutofit/>
          </a:bodyPr>
          <a:lstStyle/>
          <a:p>
            <a:pPr indent="0" lvl="0" marL="0" rtl="0" algn="l">
              <a:lnSpc>
                <a:spcPct val="100000"/>
              </a:lnSpc>
              <a:spcBef>
                <a:spcPts val="0"/>
              </a:spcBef>
              <a:spcAft>
                <a:spcPts val="0"/>
              </a:spcAft>
              <a:buSzPts val="1400"/>
              <a:buNone/>
            </a:pPr>
            <a:r>
              <a:rPr lang="en-US"/>
              <a:t>But </a:t>
            </a:r>
            <a:r>
              <a:rPr b="1" i="1" lang="en-US"/>
              <a:t>we know</a:t>
            </a:r>
            <a:r>
              <a:rPr b="0" i="1" lang="en-US"/>
              <a:t> </a:t>
            </a:r>
            <a:r>
              <a:rPr b="0" i="0" lang="en-US"/>
              <a:t>that all people are part of a family. We have to consider the needs of the entire family unit. </a:t>
            </a:r>
            <a:r>
              <a:rPr b="0" i="0" lang="en-US" sz="1200" u="none" strike="noStrike">
                <a:solidFill>
                  <a:schemeClr val="dk1"/>
                </a:solidFill>
                <a:latin typeface="Calibri"/>
                <a:ea typeface="Calibri"/>
                <a:cs typeface="Calibri"/>
                <a:sym typeface="Calibri"/>
              </a:rPr>
              <a:t>Supports that are directed to the family will ultimately benefit the individual and vice versa if well designed.</a:t>
            </a:r>
            <a:endParaRPr/>
          </a:p>
          <a:p>
            <a:pPr indent="0" lvl="0" marL="0" rtl="0" algn="l">
              <a:lnSpc>
                <a:spcPct val="100000"/>
              </a:lnSpc>
              <a:spcBef>
                <a:spcPts val="0"/>
              </a:spcBef>
              <a:spcAft>
                <a:spcPts val="0"/>
              </a:spcAft>
              <a:buSzPts val="1400"/>
              <a:buNone/>
            </a:pPr>
            <a:r>
              <a:t/>
            </a:r>
            <a:endParaRPr/>
          </a:p>
        </p:txBody>
      </p:sp>
      <p:sp>
        <p:nvSpPr>
          <p:cNvPr id="268" name="Google Shape;268;p9:notes"/>
          <p:cNvSpPr txBox="1"/>
          <p:nvPr>
            <p:ph idx="12" type="sldNum"/>
          </p:nvPr>
        </p:nvSpPr>
        <p:spPr>
          <a:xfrm>
            <a:off x="3970938" y="8829968"/>
            <a:ext cx="3037840" cy="466434"/>
          </a:xfrm>
          <a:prstGeom prst="rect">
            <a:avLst/>
          </a:prstGeom>
          <a:noFill/>
          <a:ln>
            <a:noFill/>
          </a:ln>
        </p:spPr>
        <p:txBody>
          <a:bodyPr anchorCtr="0" anchor="b" bIns="46250" lIns="92525" spcFirstLastPara="1" rIns="92525" wrap="square" tIns="462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47"/>
          <p:cNvSpPr/>
          <p:nvPr/>
        </p:nvSpPr>
        <p:spPr>
          <a:xfrm>
            <a:off x="1" y="762000"/>
            <a:ext cx="685621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7"/>
          <p:cNvSpPr/>
          <p:nvPr/>
        </p:nvSpPr>
        <p:spPr>
          <a:xfrm>
            <a:off x="6952697" y="762000"/>
            <a:ext cx="2193989" cy="5334001"/>
          </a:xfrm>
          <a:prstGeom prst="rect">
            <a:avLst/>
          </a:prstGeom>
          <a:solidFill>
            <a:srgbClr val="C3C3C3">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7"/>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7"/>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rgbClr val="C1E9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pic>
        <p:nvPicPr>
          <p:cNvPr id="20" name="Google Shape;20;p47"/>
          <p:cNvPicPr preferRelativeResize="0"/>
          <p:nvPr/>
        </p:nvPicPr>
        <p:blipFill rotWithShape="1">
          <a:blip r:embed="rId2">
            <a:alphaModFix/>
          </a:blip>
          <a:srcRect b="0" l="0" r="0" t="0"/>
          <a:stretch/>
        </p:blipFill>
        <p:spPr>
          <a:xfrm>
            <a:off x="8519520" y="6231834"/>
            <a:ext cx="419449" cy="457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ligibility Specific " showMasterSp="0">
  <p:cSld name="Eligibility Specific ">
    <p:spTree>
      <p:nvGrpSpPr>
        <p:cNvPr id="65" name="Shape 65"/>
        <p:cNvGrpSpPr/>
        <p:nvPr/>
      </p:nvGrpSpPr>
      <p:grpSpPr>
        <a:xfrm>
          <a:off x="0" y="0"/>
          <a:ext cx="0" cy="0"/>
          <a:chOff x="0" y="0"/>
          <a:chExt cx="0" cy="0"/>
        </a:xfrm>
      </p:grpSpPr>
      <p:sp>
        <p:nvSpPr>
          <p:cNvPr id="66" name="Google Shape;66;p56"/>
          <p:cNvSpPr/>
          <p:nvPr/>
        </p:nvSpPr>
        <p:spPr>
          <a:xfrm>
            <a:off x="223520" y="213360"/>
            <a:ext cx="8686800" cy="6400800"/>
          </a:xfrm>
          <a:prstGeom prst="rect">
            <a:avLst/>
          </a:prstGeom>
          <a:solidFill>
            <a:schemeClr val="lt1"/>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67" name="Google Shape;67;p56"/>
          <p:cNvGrpSpPr/>
          <p:nvPr/>
        </p:nvGrpSpPr>
        <p:grpSpPr>
          <a:xfrm>
            <a:off x="8528345" y="6201295"/>
            <a:ext cx="457200" cy="498763"/>
            <a:chOff x="8520032" y="6201295"/>
            <a:chExt cx="457200" cy="498763"/>
          </a:xfrm>
        </p:grpSpPr>
        <p:sp>
          <p:nvSpPr>
            <p:cNvPr id="68" name="Google Shape;68;p56"/>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69" name="Google Shape;69;p56"/>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70" name="Google Shape;70;p56"/>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6"/>
              </a:buClr>
              <a:buSzPts val="3000"/>
              <a:buFont typeface="Corbel"/>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6"/>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6"/>
              </a:buClr>
              <a:buSzPts val="1900"/>
              <a:buChar char="●"/>
              <a:defRPr>
                <a:solidFill>
                  <a:schemeClr val="dk1"/>
                </a:solidFill>
              </a:defRPr>
            </a:lvl1pPr>
            <a:lvl2pPr indent="-336550" lvl="1" marL="914400" algn="l">
              <a:lnSpc>
                <a:spcPct val="90000"/>
              </a:lnSpc>
              <a:spcBef>
                <a:spcPts val="250"/>
              </a:spcBef>
              <a:spcAft>
                <a:spcPts val="0"/>
              </a:spcAft>
              <a:buClr>
                <a:schemeClr val="accent6"/>
              </a:buClr>
              <a:buSzPts val="1700"/>
              <a:buChar char="●"/>
              <a:defRPr>
                <a:solidFill>
                  <a:schemeClr val="dk1"/>
                </a:solidFill>
              </a:defRPr>
            </a:lvl2pPr>
            <a:lvl3pPr indent="-323850" lvl="2" marL="1371600" algn="l">
              <a:lnSpc>
                <a:spcPct val="90000"/>
              </a:lnSpc>
              <a:spcBef>
                <a:spcPts val="250"/>
              </a:spcBef>
              <a:spcAft>
                <a:spcPts val="0"/>
              </a:spcAft>
              <a:buClr>
                <a:schemeClr val="accent6"/>
              </a:buClr>
              <a:buSzPts val="1500"/>
              <a:buChar char="●"/>
              <a:defRPr>
                <a:solidFill>
                  <a:schemeClr val="dk1"/>
                </a:solidFill>
              </a:defRPr>
            </a:lvl3pPr>
            <a:lvl4pPr indent="-311150" lvl="3" marL="1828800" algn="l">
              <a:lnSpc>
                <a:spcPct val="90000"/>
              </a:lnSpc>
              <a:spcBef>
                <a:spcPts val="250"/>
              </a:spcBef>
              <a:spcAft>
                <a:spcPts val="0"/>
              </a:spcAft>
              <a:buClr>
                <a:schemeClr val="accent6"/>
              </a:buClr>
              <a:buSzPts val="1300"/>
              <a:buChar char="●"/>
              <a:defRPr>
                <a:solidFill>
                  <a:schemeClr val="dk1"/>
                </a:solidFill>
              </a:defRPr>
            </a:lvl4pPr>
            <a:lvl5pPr indent="-311150" lvl="4" marL="2286000" algn="l">
              <a:lnSpc>
                <a:spcPct val="90000"/>
              </a:lnSpc>
              <a:spcBef>
                <a:spcPts val="250"/>
              </a:spcBef>
              <a:spcAft>
                <a:spcPts val="0"/>
              </a:spcAft>
              <a:buClr>
                <a:schemeClr val="accent6"/>
              </a:buClr>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57"/>
          <p:cNvSpPr txBox="1"/>
          <p:nvPr>
            <p:ph type="title"/>
          </p:nvPr>
        </p:nvSpPr>
        <p:spPr>
          <a:xfrm>
            <a:off x="2900934"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400"/>
              <a:buFont typeface="Corbel"/>
              <a:buNone/>
              <a:defRPr b="0" sz="5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7"/>
          <p:cNvSpPr txBox="1"/>
          <p:nvPr>
            <p:ph idx="1" type="body"/>
          </p:nvPr>
        </p:nvSpPr>
        <p:spPr>
          <a:xfrm>
            <a:off x="2914650" y="4672584"/>
            <a:ext cx="54864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000"/>
              <a:buNone/>
              <a:defRPr sz="2000" cap="none">
                <a:solidFill>
                  <a:schemeClr val="dk1"/>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75" name="Google Shape;75;p57"/>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76" name="Google Shape;76;p57"/>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77" name="Google Shape;77;p57"/>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5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8"/>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1" name="Google Shape;81;p58"/>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2" name="Google Shape;82;p58"/>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5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9"/>
          <p:cNvSpPr txBox="1"/>
          <p:nvPr>
            <p:ph idx="1"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SzPts val="1900"/>
              <a:buChar char="●"/>
              <a:defRPr sz="1900">
                <a:solidFill>
                  <a:schemeClr val="dk1"/>
                </a:solidFill>
              </a:defRPr>
            </a:lvl1pPr>
            <a:lvl2pPr indent="-336550" lvl="1" marL="914400" algn="l">
              <a:lnSpc>
                <a:spcPct val="90000"/>
              </a:lnSpc>
              <a:spcBef>
                <a:spcPts val="250"/>
              </a:spcBef>
              <a:spcAft>
                <a:spcPts val="0"/>
              </a:spcAft>
              <a:buSzPts val="1700"/>
              <a:buChar char="●"/>
              <a:defRPr sz="1700">
                <a:solidFill>
                  <a:schemeClr val="dk1"/>
                </a:solidFill>
              </a:defRPr>
            </a:lvl2pPr>
            <a:lvl3pPr indent="-323850" lvl="2" marL="1371600" algn="l">
              <a:lnSpc>
                <a:spcPct val="90000"/>
              </a:lnSpc>
              <a:spcBef>
                <a:spcPts val="250"/>
              </a:spcBef>
              <a:spcAft>
                <a:spcPts val="0"/>
              </a:spcAft>
              <a:buSzPts val="1500"/>
              <a:buChar char="●"/>
              <a:defRPr sz="1500">
                <a:solidFill>
                  <a:schemeClr val="dk1"/>
                </a:solidFill>
              </a:defRPr>
            </a:lvl3pPr>
            <a:lvl4pPr indent="-311150" lvl="3" marL="1828800" algn="l">
              <a:lnSpc>
                <a:spcPct val="90000"/>
              </a:lnSpc>
              <a:spcBef>
                <a:spcPts val="250"/>
              </a:spcBef>
              <a:spcAft>
                <a:spcPts val="0"/>
              </a:spcAft>
              <a:buSzPts val="1300"/>
              <a:buChar char="●"/>
              <a:defRPr sz="1300">
                <a:solidFill>
                  <a:schemeClr val="dk1"/>
                </a:solidFill>
              </a:defRPr>
            </a:lvl4pPr>
            <a:lvl5pPr indent="-311150" lvl="4" marL="2286000" algn="l">
              <a:lnSpc>
                <a:spcPct val="90000"/>
              </a:lnSpc>
              <a:spcBef>
                <a:spcPts val="250"/>
              </a:spcBef>
              <a:spcAft>
                <a:spcPts val="0"/>
              </a:spcAft>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86" name="Google Shape;86;p59"/>
          <p:cNvSpPr txBox="1"/>
          <p:nvPr>
            <p:ph idx="2"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SzPts val="1900"/>
              <a:buChar char="●"/>
              <a:defRPr sz="1900">
                <a:solidFill>
                  <a:schemeClr val="dk1"/>
                </a:solidFill>
              </a:defRPr>
            </a:lvl1pPr>
            <a:lvl2pPr indent="-336550" lvl="1" marL="914400" algn="l">
              <a:lnSpc>
                <a:spcPct val="90000"/>
              </a:lnSpc>
              <a:spcBef>
                <a:spcPts val="250"/>
              </a:spcBef>
              <a:spcAft>
                <a:spcPts val="0"/>
              </a:spcAft>
              <a:buSzPts val="1700"/>
              <a:buChar char="●"/>
              <a:defRPr sz="1700">
                <a:solidFill>
                  <a:schemeClr val="dk1"/>
                </a:solidFill>
              </a:defRPr>
            </a:lvl2pPr>
            <a:lvl3pPr indent="-323850" lvl="2" marL="1371600" algn="l">
              <a:lnSpc>
                <a:spcPct val="90000"/>
              </a:lnSpc>
              <a:spcBef>
                <a:spcPts val="250"/>
              </a:spcBef>
              <a:spcAft>
                <a:spcPts val="0"/>
              </a:spcAft>
              <a:buSzPts val="1500"/>
              <a:buChar char="●"/>
              <a:defRPr sz="1500">
                <a:solidFill>
                  <a:schemeClr val="dk1"/>
                </a:solidFill>
              </a:defRPr>
            </a:lvl3pPr>
            <a:lvl4pPr indent="-311150" lvl="3" marL="1828800" algn="l">
              <a:lnSpc>
                <a:spcPct val="90000"/>
              </a:lnSpc>
              <a:spcBef>
                <a:spcPts val="250"/>
              </a:spcBef>
              <a:spcAft>
                <a:spcPts val="0"/>
              </a:spcAft>
              <a:buSzPts val="1300"/>
              <a:buChar char="●"/>
              <a:defRPr sz="1300">
                <a:solidFill>
                  <a:schemeClr val="dk1"/>
                </a:solidFill>
              </a:defRPr>
            </a:lvl4pPr>
            <a:lvl5pPr indent="-311150" lvl="4" marL="2286000" algn="l">
              <a:lnSpc>
                <a:spcPct val="90000"/>
              </a:lnSpc>
              <a:spcBef>
                <a:spcPts val="250"/>
              </a:spcBef>
              <a:spcAft>
                <a:spcPts val="0"/>
              </a:spcAft>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87" name="Google Shape;87;p59"/>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8" name="Google Shape;88;p59"/>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9" name="Google Shape;89;p59"/>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6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 type="body"/>
          </p:nvPr>
        </p:nvSpPr>
        <p:spPr>
          <a:xfrm>
            <a:off x="2900934" y="1023586"/>
            <a:ext cx="260604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1900"/>
              <a:buNone/>
              <a:defRPr b="1" sz="1900">
                <a:solidFill>
                  <a:schemeClr val="dk1"/>
                </a:solidFill>
              </a:defRPr>
            </a:lvl1pPr>
            <a:lvl2pPr indent="-228600" lvl="1" marL="914400" algn="l">
              <a:lnSpc>
                <a:spcPct val="90000"/>
              </a:lnSpc>
              <a:spcBef>
                <a:spcPts val="250"/>
              </a:spcBef>
              <a:spcAft>
                <a:spcPts val="0"/>
              </a:spcAft>
              <a:buSzPts val="1900"/>
              <a:buNone/>
              <a:defRPr b="1" sz="19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93" name="Google Shape;93;p60"/>
          <p:cNvSpPr txBox="1"/>
          <p:nvPr>
            <p:ph idx="2"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SzPts val="1900"/>
              <a:buChar char="●"/>
              <a:defRPr sz="1900">
                <a:solidFill>
                  <a:schemeClr val="dk1"/>
                </a:solidFill>
              </a:defRPr>
            </a:lvl1pPr>
            <a:lvl2pPr indent="-336550" lvl="1" marL="914400" algn="l">
              <a:lnSpc>
                <a:spcPct val="90000"/>
              </a:lnSpc>
              <a:spcBef>
                <a:spcPts val="250"/>
              </a:spcBef>
              <a:spcAft>
                <a:spcPts val="0"/>
              </a:spcAft>
              <a:buSzPts val="1700"/>
              <a:buChar char="●"/>
              <a:defRPr sz="1700">
                <a:solidFill>
                  <a:schemeClr val="dk1"/>
                </a:solidFill>
              </a:defRPr>
            </a:lvl2pPr>
            <a:lvl3pPr indent="-323850" lvl="2" marL="1371600" algn="l">
              <a:lnSpc>
                <a:spcPct val="90000"/>
              </a:lnSpc>
              <a:spcBef>
                <a:spcPts val="250"/>
              </a:spcBef>
              <a:spcAft>
                <a:spcPts val="0"/>
              </a:spcAft>
              <a:buSzPts val="1500"/>
              <a:buChar char="●"/>
              <a:defRPr sz="1500">
                <a:solidFill>
                  <a:schemeClr val="dk1"/>
                </a:solidFill>
              </a:defRPr>
            </a:lvl3pPr>
            <a:lvl4pPr indent="-311150" lvl="3" marL="1828800" algn="l">
              <a:lnSpc>
                <a:spcPct val="90000"/>
              </a:lnSpc>
              <a:spcBef>
                <a:spcPts val="250"/>
              </a:spcBef>
              <a:spcAft>
                <a:spcPts val="0"/>
              </a:spcAft>
              <a:buSzPts val="1300"/>
              <a:buChar char="●"/>
              <a:defRPr sz="1300">
                <a:solidFill>
                  <a:schemeClr val="dk1"/>
                </a:solidFill>
              </a:defRPr>
            </a:lvl4pPr>
            <a:lvl5pPr indent="-311150" lvl="4" marL="2286000" algn="l">
              <a:lnSpc>
                <a:spcPct val="90000"/>
              </a:lnSpc>
              <a:spcBef>
                <a:spcPts val="250"/>
              </a:spcBef>
              <a:spcAft>
                <a:spcPts val="0"/>
              </a:spcAft>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94" name="Google Shape;94;p60"/>
          <p:cNvSpPr txBox="1"/>
          <p:nvPr>
            <p:ph idx="3" type="body"/>
          </p:nvPr>
        </p:nvSpPr>
        <p:spPr>
          <a:xfrm>
            <a:off x="5863847" y="1023587"/>
            <a:ext cx="260604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1900"/>
              <a:buNone/>
              <a:defRPr b="1" sz="1900">
                <a:solidFill>
                  <a:schemeClr val="dk1"/>
                </a:solidFill>
              </a:defRPr>
            </a:lvl1pPr>
            <a:lvl2pPr indent="-228600" lvl="1" marL="914400" algn="l">
              <a:lnSpc>
                <a:spcPct val="90000"/>
              </a:lnSpc>
              <a:spcBef>
                <a:spcPts val="250"/>
              </a:spcBef>
              <a:spcAft>
                <a:spcPts val="0"/>
              </a:spcAft>
              <a:buSzPts val="1900"/>
              <a:buNone/>
              <a:defRPr b="1" sz="19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95" name="Google Shape;95;p60"/>
          <p:cNvSpPr txBox="1"/>
          <p:nvPr>
            <p:ph idx="4"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SzPts val="1900"/>
              <a:buChar char="●"/>
              <a:defRPr sz="1900">
                <a:solidFill>
                  <a:schemeClr val="dk1"/>
                </a:solidFill>
              </a:defRPr>
            </a:lvl1pPr>
            <a:lvl2pPr indent="-336550" lvl="1" marL="914400" algn="l">
              <a:lnSpc>
                <a:spcPct val="90000"/>
              </a:lnSpc>
              <a:spcBef>
                <a:spcPts val="250"/>
              </a:spcBef>
              <a:spcAft>
                <a:spcPts val="0"/>
              </a:spcAft>
              <a:buSzPts val="1700"/>
              <a:buChar char="●"/>
              <a:defRPr sz="1700">
                <a:solidFill>
                  <a:schemeClr val="dk1"/>
                </a:solidFill>
              </a:defRPr>
            </a:lvl2pPr>
            <a:lvl3pPr indent="-323850" lvl="2" marL="1371600" algn="l">
              <a:lnSpc>
                <a:spcPct val="90000"/>
              </a:lnSpc>
              <a:spcBef>
                <a:spcPts val="250"/>
              </a:spcBef>
              <a:spcAft>
                <a:spcPts val="0"/>
              </a:spcAft>
              <a:buSzPts val="1500"/>
              <a:buChar char="●"/>
              <a:defRPr sz="1500">
                <a:solidFill>
                  <a:schemeClr val="dk1"/>
                </a:solidFill>
              </a:defRPr>
            </a:lvl3pPr>
            <a:lvl4pPr indent="-311150" lvl="3" marL="1828800" algn="l">
              <a:lnSpc>
                <a:spcPct val="90000"/>
              </a:lnSpc>
              <a:spcBef>
                <a:spcPts val="250"/>
              </a:spcBef>
              <a:spcAft>
                <a:spcPts val="0"/>
              </a:spcAft>
              <a:buSzPts val="1300"/>
              <a:buChar char="●"/>
              <a:defRPr sz="1300">
                <a:solidFill>
                  <a:schemeClr val="dk1"/>
                </a:solidFill>
              </a:defRPr>
            </a:lvl4pPr>
            <a:lvl5pPr indent="-311150" lvl="4" marL="2286000" algn="l">
              <a:lnSpc>
                <a:spcPct val="90000"/>
              </a:lnSpc>
              <a:spcBef>
                <a:spcPts val="250"/>
              </a:spcBef>
              <a:spcAft>
                <a:spcPts val="0"/>
              </a:spcAft>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96" name="Google Shape;96;p60"/>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7" name="Google Shape;97;p60"/>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8" name="Google Shape;98;p60"/>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6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1"/>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2" name="Google Shape;102;p61"/>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3" name="Google Shape;103;p61"/>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Eligibility Specific " showMasterSp="0">
  <p:cSld name="5_Eligibility Specific ">
    <p:spTree>
      <p:nvGrpSpPr>
        <p:cNvPr id="104" name="Shape 104"/>
        <p:cNvGrpSpPr/>
        <p:nvPr/>
      </p:nvGrpSpPr>
      <p:grpSpPr>
        <a:xfrm>
          <a:off x="0" y="0"/>
          <a:ext cx="0" cy="0"/>
          <a:chOff x="0" y="0"/>
          <a:chExt cx="0" cy="0"/>
        </a:xfrm>
      </p:grpSpPr>
      <p:sp>
        <p:nvSpPr>
          <p:cNvPr id="105" name="Google Shape;105;p62"/>
          <p:cNvSpPr/>
          <p:nvPr/>
        </p:nvSpPr>
        <p:spPr>
          <a:xfrm>
            <a:off x="223520" y="213360"/>
            <a:ext cx="8686800" cy="6400800"/>
          </a:xfrm>
          <a:prstGeom prst="rect">
            <a:avLst/>
          </a:prstGeom>
          <a:solidFill>
            <a:schemeClr val="lt1"/>
          </a:solidFill>
          <a:ln cap="flat" cmpd="sng" w="107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06" name="Google Shape;106;p62"/>
          <p:cNvGrpSpPr/>
          <p:nvPr/>
        </p:nvGrpSpPr>
        <p:grpSpPr>
          <a:xfrm>
            <a:off x="8528345" y="6201295"/>
            <a:ext cx="457200" cy="498763"/>
            <a:chOff x="8520032" y="6201295"/>
            <a:chExt cx="457200" cy="498763"/>
          </a:xfrm>
        </p:grpSpPr>
        <p:sp>
          <p:nvSpPr>
            <p:cNvPr id="107" name="Google Shape;107;p62"/>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8" name="Google Shape;108;p62"/>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09" name="Google Shape;109;p62"/>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3000"/>
              <a:buFont typeface="Corbe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2"/>
          <p:cNvSpPr txBox="1"/>
          <p:nvPr>
            <p:ph idx="1" type="body"/>
          </p:nvPr>
        </p:nvSpPr>
        <p:spPr>
          <a:xfrm>
            <a:off x="371994" y="1684947"/>
            <a:ext cx="8396085" cy="641694"/>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2"/>
              </a:buClr>
              <a:buSzPts val="1900"/>
              <a:buChar char="●"/>
              <a:defRPr>
                <a:solidFill>
                  <a:schemeClr val="dk1"/>
                </a:solidFill>
              </a:defRPr>
            </a:lvl1pPr>
            <a:lvl2pPr indent="-336550" lvl="1" marL="914400" algn="l">
              <a:lnSpc>
                <a:spcPct val="90000"/>
              </a:lnSpc>
              <a:spcBef>
                <a:spcPts val="250"/>
              </a:spcBef>
              <a:spcAft>
                <a:spcPts val="0"/>
              </a:spcAft>
              <a:buClr>
                <a:schemeClr val="accent2"/>
              </a:buClr>
              <a:buSzPts val="1700"/>
              <a:buChar char="●"/>
              <a:defRPr>
                <a:solidFill>
                  <a:schemeClr val="dk1"/>
                </a:solidFill>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1" name="Google Shape;111;p62"/>
          <p:cNvSpPr txBox="1"/>
          <p:nvPr>
            <p:ph idx="2" type="body"/>
          </p:nvPr>
        </p:nvSpPr>
        <p:spPr>
          <a:xfrm>
            <a:off x="371994"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2"/>
              </a:buClr>
              <a:buSzPts val="1900"/>
              <a:buChar char="●"/>
              <a:defRPr sz="1900">
                <a:solidFill>
                  <a:schemeClr val="dk1"/>
                </a:solidFill>
              </a:defRPr>
            </a:lvl1pPr>
            <a:lvl2pPr indent="-336550" lvl="1" marL="914400" algn="l">
              <a:lnSpc>
                <a:spcPct val="90000"/>
              </a:lnSpc>
              <a:spcBef>
                <a:spcPts val="250"/>
              </a:spcBef>
              <a:spcAft>
                <a:spcPts val="0"/>
              </a:spcAft>
              <a:buClr>
                <a:schemeClr val="accent2"/>
              </a:buClr>
              <a:buSzPts val="1700"/>
              <a:buChar char="●"/>
              <a:defRPr sz="1700">
                <a:solidFill>
                  <a:schemeClr val="dk1"/>
                </a:solidFill>
              </a:defRPr>
            </a:lvl2pPr>
            <a:lvl3pPr indent="-323850" lvl="2" marL="1371600" algn="l">
              <a:lnSpc>
                <a:spcPct val="90000"/>
              </a:lnSpc>
              <a:spcBef>
                <a:spcPts val="250"/>
              </a:spcBef>
              <a:spcAft>
                <a:spcPts val="0"/>
              </a:spcAft>
              <a:buClr>
                <a:schemeClr val="accent2"/>
              </a:buClr>
              <a:buSzPts val="1500"/>
              <a:buChar char="●"/>
              <a:defRPr sz="1500">
                <a:solidFill>
                  <a:schemeClr val="dk1"/>
                </a:solidFill>
              </a:defRPr>
            </a:lvl3pPr>
            <a:lvl4pPr indent="-311150" lvl="3" marL="1828800" algn="l">
              <a:lnSpc>
                <a:spcPct val="90000"/>
              </a:lnSpc>
              <a:spcBef>
                <a:spcPts val="250"/>
              </a:spcBef>
              <a:spcAft>
                <a:spcPts val="0"/>
              </a:spcAft>
              <a:buClr>
                <a:schemeClr val="accent2"/>
              </a:buClr>
              <a:buSzPts val="1300"/>
              <a:buChar char="●"/>
              <a:defRPr sz="1300">
                <a:solidFill>
                  <a:schemeClr val="dk1"/>
                </a:solidFill>
              </a:defRPr>
            </a:lvl4pPr>
            <a:lvl5pPr indent="-311150" lvl="4" marL="2286000" algn="l">
              <a:lnSpc>
                <a:spcPct val="90000"/>
              </a:lnSpc>
              <a:spcBef>
                <a:spcPts val="250"/>
              </a:spcBef>
              <a:spcAft>
                <a:spcPts val="0"/>
              </a:spcAft>
              <a:buClr>
                <a:schemeClr val="accent2"/>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112" name="Google Shape;112;p62"/>
          <p:cNvSpPr txBox="1"/>
          <p:nvPr>
            <p:ph idx="3" type="body"/>
          </p:nvPr>
        </p:nvSpPr>
        <p:spPr>
          <a:xfrm>
            <a:off x="4734009"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2"/>
              </a:buClr>
              <a:buSzPts val="1900"/>
              <a:buChar char="●"/>
              <a:defRPr sz="1900">
                <a:solidFill>
                  <a:schemeClr val="dk1"/>
                </a:solidFill>
              </a:defRPr>
            </a:lvl1pPr>
            <a:lvl2pPr indent="-336550" lvl="1" marL="914400" algn="l">
              <a:lnSpc>
                <a:spcPct val="90000"/>
              </a:lnSpc>
              <a:spcBef>
                <a:spcPts val="250"/>
              </a:spcBef>
              <a:spcAft>
                <a:spcPts val="0"/>
              </a:spcAft>
              <a:buClr>
                <a:schemeClr val="accent2"/>
              </a:buClr>
              <a:buSzPts val="1700"/>
              <a:buChar char="●"/>
              <a:defRPr sz="1700">
                <a:solidFill>
                  <a:schemeClr val="dk1"/>
                </a:solidFill>
              </a:defRPr>
            </a:lvl2pPr>
            <a:lvl3pPr indent="-323850" lvl="2" marL="1371600" algn="l">
              <a:lnSpc>
                <a:spcPct val="90000"/>
              </a:lnSpc>
              <a:spcBef>
                <a:spcPts val="250"/>
              </a:spcBef>
              <a:spcAft>
                <a:spcPts val="0"/>
              </a:spcAft>
              <a:buClr>
                <a:schemeClr val="accent2"/>
              </a:buClr>
              <a:buSzPts val="1500"/>
              <a:buChar char="●"/>
              <a:defRPr sz="1500">
                <a:solidFill>
                  <a:schemeClr val="dk1"/>
                </a:solidFill>
              </a:defRPr>
            </a:lvl3pPr>
            <a:lvl4pPr indent="-311150" lvl="3" marL="1828800" algn="l">
              <a:lnSpc>
                <a:spcPct val="90000"/>
              </a:lnSpc>
              <a:spcBef>
                <a:spcPts val="250"/>
              </a:spcBef>
              <a:spcAft>
                <a:spcPts val="0"/>
              </a:spcAft>
              <a:buClr>
                <a:schemeClr val="accent2"/>
              </a:buClr>
              <a:buSzPts val="1300"/>
              <a:buChar char="●"/>
              <a:defRPr sz="1300">
                <a:solidFill>
                  <a:schemeClr val="dk1"/>
                </a:solidFill>
              </a:defRPr>
            </a:lvl4pPr>
            <a:lvl5pPr indent="-311150" lvl="4" marL="2286000" algn="l">
              <a:lnSpc>
                <a:spcPct val="90000"/>
              </a:lnSpc>
              <a:spcBef>
                <a:spcPts val="250"/>
              </a:spcBef>
              <a:spcAft>
                <a:spcPts val="0"/>
              </a:spcAft>
              <a:buClr>
                <a:schemeClr val="accent2"/>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Eligibility Specific " showMasterSp="0">
  <p:cSld name="10_Eligibility Specific ">
    <p:spTree>
      <p:nvGrpSpPr>
        <p:cNvPr id="113" name="Shape 113"/>
        <p:cNvGrpSpPr/>
        <p:nvPr/>
      </p:nvGrpSpPr>
      <p:grpSpPr>
        <a:xfrm>
          <a:off x="0" y="0"/>
          <a:ext cx="0" cy="0"/>
          <a:chOff x="0" y="0"/>
          <a:chExt cx="0" cy="0"/>
        </a:xfrm>
      </p:grpSpPr>
      <p:sp>
        <p:nvSpPr>
          <p:cNvPr id="114" name="Google Shape;114;p63"/>
          <p:cNvSpPr/>
          <p:nvPr/>
        </p:nvSpPr>
        <p:spPr>
          <a:xfrm>
            <a:off x="223520" y="213360"/>
            <a:ext cx="8686800" cy="640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15" name="Google Shape;115;p63"/>
          <p:cNvPicPr preferRelativeResize="0"/>
          <p:nvPr/>
        </p:nvPicPr>
        <p:blipFill rotWithShape="1">
          <a:blip r:embed="rId2">
            <a:alphaModFix/>
          </a:blip>
          <a:srcRect b="0" l="0" r="0" t="0"/>
          <a:stretch/>
        </p:blipFill>
        <p:spPr>
          <a:xfrm>
            <a:off x="8415141" y="6093220"/>
            <a:ext cx="419449" cy="450751"/>
          </a:xfrm>
          <a:prstGeom prst="rect">
            <a:avLst/>
          </a:prstGeom>
          <a:noFill/>
          <a:ln>
            <a:noFill/>
          </a:ln>
        </p:spPr>
      </p:pic>
      <p:sp>
        <p:nvSpPr>
          <p:cNvPr id="116" name="Google Shape;116;p63"/>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63"/>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rgbClr val="C1E9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lationship Based" showMasterSp="0">
  <p:cSld name="Relationship Based">
    <p:spTree>
      <p:nvGrpSpPr>
        <p:cNvPr id="118" name="Shape 118"/>
        <p:cNvGrpSpPr/>
        <p:nvPr/>
      </p:nvGrpSpPr>
      <p:grpSpPr>
        <a:xfrm>
          <a:off x="0" y="0"/>
          <a:ext cx="0" cy="0"/>
          <a:chOff x="0" y="0"/>
          <a:chExt cx="0" cy="0"/>
        </a:xfrm>
      </p:grpSpPr>
      <p:sp>
        <p:nvSpPr>
          <p:cNvPr id="119" name="Google Shape;119;p64"/>
          <p:cNvSpPr/>
          <p:nvPr/>
        </p:nvSpPr>
        <p:spPr>
          <a:xfrm>
            <a:off x="217357" y="217357"/>
            <a:ext cx="8686800" cy="6400800"/>
          </a:xfrm>
          <a:prstGeom prst="rect">
            <a:avLst/>
          </a:prstGeom>
          <a:noFill/>
          <a:ln cap="flat" cmpd="sng" w="107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20" name="Google Shape;120;p64"/>
          <p:cNvGrpSpPr/>
          <p:nvPr/>
        </p:nvGrpSpPr>
        <p:grpSpPr>
          <a:xfrm>
            <a:off x="8528345" y="6201295"/>
            <a:ext cx="457200" cy="498763"/>
            <a:chOff x="8520032" y="6201295"/>
            <a:chExt cx="457200" cy="498763"/>
          </a:xfrm>
        </p:grpSpPr>
        <p:sp>
          <p:nvSpPr>
            <p:cNvPr id="121" name="Google Shape;121;p64"/>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22" name="Google Shape;122;p64"/>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23" name="Google Shape;123;p64"/>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3000"/>
              <a:buFont typeface="Corbel"/>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64"/>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3"/>
              </a:buClr>
              <a:buSzPts val="1900"/>
              <a:buChar char="●"/>
              <a:defRPr>
                <a:solidFill>
                  <a:schemeClr val="dk1"/>
                </a:solidFill>
              </a:defRPr>
            </a:lvl1pPr>
            <a:lvl2pPr indent="-336550" lvl="1" marL="914400" algn="l">
              <a:lnSpc>
                <a:spcPct val="90000"/>
              </a:lnSpc>
              <a:spcBef>
                <a:spcPts val="250"/>
              </a:spcBef>
              <a:spcAft>
                <a:spcPts val="0"/>
              </a:spcAft>
              <a:buClr>
                <a:schemeClr val="accent3"/>
              </a:buClr>
              <a:buSzPts val="1700"/>
              <a:buChar char="●"/>
              <a:defRPr>
                <a:solidFill>
                  <a:schemeClr val="dk1"/>
                </a:solidFill>
              </a:defRPr>
            </a:lvl2pPr>
            <a:lvl3pPr indent="-323850" lvl="2" marL="1371600" algn="l">
              <a:lnSpc>
                <a:spcPct val="90000"/>
              </a:lnSpc>
              <a:spcBef>
                <a:spcPts val="250"/>
              </a:spcBef>
              <a:spcAft>
                <a:spcPts val="0"/>
              </a:spcAft>
              <a:buClr>
                <a:schemeClr val="accent3"/>
              </a:buClr>
              <a:buSzPts val="1500"/>
              <a:buChar char="●"/>
              <a:defRPr>
                <a:solidFill>
                  <a:schemeClr val="dk1"/>
                </a:solidFill>
              </a:defRPr>
            </a:lvl3pPr>
            <a:lvl4pPr indent="-311150" lvl="3" marL="1828800" algn="l">
              <a:lnSpc>
                <a:spcPct val="90000"/>
              </a:lnSpc>
              <a:spcBef>
                <a:spcPts val="250"/>
              </a:spcBef>
              <a:spcAft>
                <a:spcPts val="0"/>
              </a:spcAft>
              <a:buClr>
                <a:schemeClr val="accent3"/>
              </a:buClr>
              <a:buSzPts val="1300"/>
              <a:buChar char="●"/>
              <a:defRPr>
                <a:solidFill>
                  <a:schemeClr val="dk1"/>
                </a:solidFill>
              </a:defRPr>
            </a:lvl4pPr>
            <a:lvl5pPr indent="-311150" lvl="4" marL="2286000" algn="l">
              <a:lnSpc>
                <a:spcPct val="90000"/>
              </a:lnSpc>
              <a:spcBef>
                <a:spcPts val="250"/>
              </a:spcBef>
              <a:spcAft>
                <a:spcPts val="0"/>
              </a:spcAft>
              <a:buClr>
                <a:schemeClr val="accent3"/>
              </a:buClr>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Eligibility Specific " showMasterSp="0">
  <p:cSld name="4_Eligibility Specific ">
    <p:spTree>
      <p:nvGrpSpPr>
        <p:cNvPr id="125" name="Shape 125"/>
        <p:cNvGrpSpPr/>
        <p:nvPr/>
      </p:nvGrpSpPr>
      <p:grpSpPr>
        <a:xfrm>
          <a:off x="0" y="0"/>
          <a:ext cx="0" cy="0"/>
          <a:chOff x="0" y="0"/>
          <a:chExt cx="0" cy="0"/>
        </a:xfrm>
      </p:grpSpPr>
      <p:sp>
        <p:nvSpPr>
          <p:cNvPr id="126" name="Google Shape;126;p65"/>
          <p:cNvSpPr/>
          <p:nvPr/>
        </p:nvSpPr>
        <p:spPr>
          <a:xfrm>
            <a:off x="223520" y="213360"/>
            <a:ext cx="8686800" cy="6400800"/>
          </a:xfrm>
          <a:prstGeom prst="rect">
            <a:avLst/>
          </a:prstGeom>
          <a:solidFill>
            <a:schemeClr val="lt1"/>
          </a:solidFill>
          <a:ln cap="flat" cmpd="sng" w="107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27" name="Google Shape;127;p65"/>
          <p:cNvGrpSpPr/>
          <p:nvPr/>
        </p:nvGrpSpPr>
        <p:grpSpPr>
          <a:xfrm>
            <a:off x="8528345" y="6201295"/>
            <a:ext cx="457200" cy="498763"/>
            <a:chOff x="8520032" y="6201295"/>
            <a:chExt cx="457200" cy="498763"/>
          </a:xfrm>
        </p:grpSpPr>
        <p:sp>
          <p:nvSpPr>
            <p:cNvPr id="128" name="Google Shape;128;p65"/>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29" name="Google Shape;129;p65"/>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30" name="Google Shape;130;p65"/>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3000"/>
              <a:buFont typeface="Corbel"/>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65"/>
          <p:cNvSpPr txBox="1"/>
          <p:nvPr>
            <p:ph idx="1" type="body"/>
          </p:nvPr>
        </p:nvSpPr>
        <p:spPr>
          <a:xfrm>
            <a:off x="371994" y="1684947"/>
            <a:ext cx="8396085" cy="641694"/>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3"/>
              </a:buClr>
              <a:buSzPts val="1900"/>
              <a:buChar char="●"/>
              <a:defRPr>
                <a:solidFill>
                  <a:schemeClr val="dk1"/>
                </a:solidFill>
              </a:defRPr>
            </a:lvl1pPr>
            <a:lvl2pPr indent="-336550" lvl="1" marL="914400" algn="l">
              <a:lnSpc>
                <a:spcPct val="90000"/>
              </a:lnSpc>
              <a:spcBef>
                <a:spcPts val="250"/>
              </a:spcBef>
              <a:spcAft>
                <a:spcPts val="0"/>
              </a:spcAft>
              <a:buClr>
                <a:schemeClr val="accent3"/>
              </a:buClr>
              <a:buSzPts val="1700"/>
              <a:buChar char="●"/>
              <a:defRPr>
                <a:solidFill>
                  <a:schemeClr val="dk1"/>
                </a:solidFill>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32" name="Google Shape;132;p65"/>
          <p:cNvSpPr txBox="1"/>
          <p:nvPr>
            <p:ph idx="2" type="body"/>
          </p:nvPr>
        </p:nvSpPr>
        <p:spPr>
          <a:xfrm>
            <a:off x="371994"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3"/>
              </a:buClr>
              <a:buSzPts val="1900"/>
              <a:buChar char="●"/>
              <a:defRPr sz="1900">
                <a:solidFill>
                  <a:schemeClr val="dk1"/>
                </a:solidFill>
              </a:defRPr>
            </a:lvl1pPr>
            <a:lvl2pPr indent="-336550" lvl="1" marL="914400" algn="l">
              <a:lnSpc>
                <a:spcPct val="90000"/>
              </a:lnSpc>
              <a:spcBef>
                <a:spcPts val="250"/>
              </a:spcBef>
              <a:spcAft>
                <a:spcPts val="0"/>
              </a:spcAft>
              <a:buClr>
                <a:schemeClr val="accent3"/>
              </a:buClr>
              <a:buSzPts val="1700"/>
              <a:buChar char="●"/>
              <a:defRPr sz="1700">
                <a:solidFill>
                  <a:schemeClr val="dk1"/>
                </a:solidFill>
              </a:defRPr>
            </a:lvl2pPr>
            <a:lvl3pPr indent="-323850" lvl="2" marL="1371600" algn="l">
              <a:lnSpc>
                <a:spcPct val="90000"/>
              </a:lnSpc>
              <a:spcBef>
                <a:spcPts val="250"/>
              </a:spcBef>
              <a:spcAft>
                <a:spcPts val="0"/>
              </a:spcAft>
              <a:buClr>
                <a:schemeClr val="accent3"/>
              </a:buClr>
              <a:buSzPts val="1500"/>
              <a:buChar char="●"/>
              <a:defRPr sz="1500">
                <a:solidFill>
                  <a:schemeClr val="dk1"/>
                </a:solidFill>
              </a:defRPr>
            </a:lvl3pPr>
            <a:lvl4pPr indent="-311150" lvl="3" marL="1828800" algn="l">
              <a:lnSpc>
                <a:spcPct val="90000"/>
              </a:lnSpc>
              <a:spcBef>
                <a:spcPts val="250"/>
              </a:spcBef>
              <a:spcAft>
                <a:spcPts val="0"/>
              </a:spcAft>
              <a:buClr>
                <a:schemeClr val="accent3"/>
              </a:buClr>
              <a:buSzPts val="1300"/>
              <a:buChar char="●"/>
              <a:defRPr sz="1300">
                <a:solidFill>
                  <a:schemeClr val="dk1"/>
                </a:solidFill>
              </a:defRPr>
            </a:lvl4pPr>
            <a:lvl5pPr indent="-311150" lvl="4" marL="2286000" algn="l">
              <a:lnSpc>
                <a:spcPct val="90000"/>
              </a:lnSpc>
              <a:spcBef>
                <a:spcPts val="250"/>
              </a:spcBef>
              <a:spcAft>
                <a:spcPts val="0"/>
              </a:spcAft>
              <a:buClr>
                <a:schemeClr val="accent3"/>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133" name="Google Shape;133;p65"/>
          <p:cNvSpPr txBox="1"/>
          <p:nvPr>
            <p:ph idx="3" type="body"/>
          </p:nvPr>
        </p:nvSpPr>
        <p:spPr>
          <a:xfrm>
            <a:off x="4734009"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3"/>
              </a:buClr>
              <a:buSzPts val="1900"/>
              <a:buChar char="●"/>
              <a:defRPr sz="1900">
                <a:solidFill>
                  <a:schemeClr val="dk1"/>
                </a:solidFill>
              </a:defRPr>
            </a:lvl1pPr>
            <a:lvl2pPr indent="-336550" lvl="1" marL="914400" algn="l">
              <a:lnSpc>
                <a:spcPct val="90000"/>
              </a:lnSpc>
              <a:spcBef>
                <a:spcPts val="250"/>
              </a:spcBef>
              <a:spcAft>
                <a:spcPts val="0"/>
              </a:spcAft>
              <a:buClr>
                <a:schemeClr val="accent3"/>
              </a:buClr>
              <a:buSzPts val="1700"/>
              <a:buChar char="●"/>
              <a:defRPr sz="1700">
                <a:solidFill>
                  <a:schemeClr val="dk1"/>
                </a:solidFill>
              </a:defRPr>
            </a:lvl2pPr>
            <a:lvl3pPr indent="-323850" lvl="2" marL="1371600" algn="l">
              <a:lnSpc>
                <a:spcPct val="90000"/>
              </a:lnSpc>
              <a:spcBef>
                <a:spcPts val="250"/>
              </a:spcBef>
              <a:spcAft>
                <a:spcPts val="0"/>
              </a:spcAft>
              <a:buClr>
                <a:schemeClr val="accent3"/>
              </a:buClr>
              <a:buSzPts val="1500"/>
              <a:buChar char="●"/>
              <a:defRPr sz="1500">
                <a:solidFill>
                  <a:schemeClr val="dk1"/>
                </a:solidFill>
              </a:defRPr>
            </a:lvl3pPr>
            <a:lvl4pPr indent="-311150" lvl="3" marL="1828800" algn="l">
              <a:lnSpc>
                <a:spcPct val="90000"/>
              </a:lnSpc>
              <a:spcBef>
                <a:spcPts val="250"/>
              </a:spcBef>
              <a:spcAft>
                <a:spcPts val="0"/>
              </a:spcAft>
              <a:buClr>
                <a:schemeClr val="accent3"/>
              </a:buClr>
              <a:buSzPts val="1300"/>
              <a:buChar char="●"/>
              <a:defRPr sz="1300">
                <a:solidFill>
                  <a:schemeClr val="dk1"/>
                </a:solidFill>
              </a:defRPr>
            </a:lvl4pPr>
            <a:lvl5pPr indent="-311150" lvl="4" marL="2286000" algn="l">
              <a:lnSpc>
                <a:spcPct val="90000"/>
              </a:lnSpc>
              <a:spcBef>
                <a:spcPts val="250"/>
              </a:spcBef>
              <a:spcAft>
                <a:spcPts val="0"/>
              </a:spcAft>
              <a:buClr>
                <a:schemeClr val="accent3"/>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 name="Shape 21"/>
        <p:cNvGrpSpPr/>
        <p:nvPr/>
      </p:nvGrpSpPr>
      <p:grpSpPr>
        <a:xfrm>
          <a:off x="0" y="0"/>
          <a:ext cx="0" cy="0"/>
          <a:chOff x="0" y="0"/>
          <a:chExt cx="0" cy="0"/>
        </a:xfrm>
      </p:grpSpPr>
      <p:sp>
        <p:nvSpPr>
          <p:cNvPr id="22" name="Google Shape;22;p48"/>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8"/>
          <p:cNvSpPr/>
          <p:nvPr>
            <p:ph idx="2" type="pic"/>
          </p:nvPr>
        </p:nvSpPr>
        <p:spPr>
          <a:xfrm>
            <a:off x="2677983" y="767419"/>
            <a:ext cx="6086423" cy="5330952"/>
          </a:xfrm>
          <a:prstGeom prst="rect">
            <a:avLst/>
          </a:prstGeom>
          <a:solidFill>
            <a:srgbClr val="BFBFBF"/>
          </a:solidFill>
          <a:ln>
            <a:noFill/>
          </a:ln>
        </p:spPr>
      </p:sp>
      <p:sp>
        <p:nvSpPr>
          <p:cNvPr id="24" name="Google Shape;24;p48"/>
          <p:cNvSpPr txBox="1"/>
          <p:nvPr>
            <p:ph idx="1" type="body"/>
          </p:nvPr>
        </p:nvSpPr>
        <p:spPr>
          <a:xfrm>
            <a:off x="192024" y="3340602"/>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250"/>
              <a:buNone/>
              <a:defRPr sz="125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5" name="Google Shape;25;p48"/>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6" name="Google Shape;26;p48"/>
          <p:cNvSpPr txBox="1"/>
          <p:nvPr>
            <p:ph idx="11" type="ftr"/>
          </p:nvPr>
        </p:nvSpPr>
        <p:spPr>
          <a:xfrm>
            <a:off x="2624326"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7" name="Google Shape;27;p48"/>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Eligibility Specific " showMasterSp="0">
  <p:cSld name="3_Eligibility Specific ">
    <p:spTree>
      <p:nvGrpSpPr>
        <p:cNvPr id="134" name="Shape 134"/>
        <p:cNvGrpSpPr/>
        <p:nvPr/>
      </p:nvGrpSpPr>
      <p:grpSpPr>
        <a:xfrm>
          <a:off x="0" y="0"/>
          <a:ext cx="0" cy="0"/>
          <a:chOff x="0" y="0"/>
          <a:chExt cx="0" cy="0"/>
        </a:xfrm>
      </p:grpSpPr>
      <p:sp>
        <p:nvSpPr>
          <p:cNvPr id="135" name="Google Shape;135;p66"/>
          <p:cNvSpPr/>
          <p:nvPr/>
        </p:nvSpPr>
        <p:spPr>
          <a:xfrm>
            <a:off x="223520" y="213360"/>
            <a:ext cx="8686800" cy="6400800"/>
          </a:xfrm>
          <a:prstGeom prst="rect">
            <a:avLst/>
          </a:prstGeom>
          <a:solidFill>
            <a:schemeClr val="lt1"/>
          </a:solidFill>
          <a:ln cap="flat" cmpd="sng" w="107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36" name="Google Shape;136;p66"/>
          <p:cNvGrpSpPr/>
          <p:nvPr/>
        </p:nvGrpSpPr>
        <p:grpSpPr>
          <a:xfrm>
            <a:off x="8528345" y="6201295"/>
            <a:ext cx="457200" cy="498763"/>
            <a:chOff x="8520032" y="6201295"/>
            <a:chExt cx="457200" cy="498763"/>
          </a:xfrm>
        </p:grpSpPr>
        <p:sp>
          <p:nvSpPr>
            <p:cNvPr id="137" name="Google Shape;137;p66"/>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38" name="Google Shape;138;p66"/>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39" name="Google Shape;139;p66"/>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5"/>
              </a:buClr>
              <a:buSzPts val="3000"/>
              <a:buFont typeface="Corbe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66"/>
          <p:cNvSpPr txBox="1"/>
          <p:nvPr>
            <p:ph idx="1" type="body"/>
          </p:nvPr>
        </p:nvSpPr>
        <p:spPr>
          <a:xfrm>
            <a:off x="371994" y="1684947"/>
            <a:ext cx="8396085" cy="641694"/>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5"/>
              </a:buClr>
              <a:buSzPts val="1900"/>
              <a:buChar char="●"/>
              <a:defRPr>
                <a:solidFill>
                  <a:schemeClr val="dk1"/>
                </a:solidFill>
              </a:defRPr>
            </a:lvl1pPr>
            <a:lvl2pPr indent="-336550" lvl="1" marL="914400" algn="l">
              <a:lnSpc>
                <a:spcPct val="90000"/>
              </a:lnSpc>
              <a:spcBef>
                <a:spcPts val="250"/>
              </a:spcBef>
              <a:spcAft>
                <a:spcPts val="0"/>
              </a:spcAft>
              <a:buClr>
                <a:schemeClr val="accent5"/>
              </a:buClr>
              <a:buSzPts val="1700"/>
              <a:buChar char="●"/>
              <a:defRPr>
                <a:solidFill>
                  <a:schemeClr val="dk1"/>
                </a:solidFill>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41" name="Google Shape;141;p66"/>
          <p:cNvSpPr txBox="1"/>
          <p:nvPr>
            <p:ph idx="2" type="body"/>
          </p:nvPr>
        </p:nvSpPr>
        <p:spPr>
          <a:xfrm>
            <a:off x="371994"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5"/>
              </a:buClr>
              <a:buSzPts val="1900"/>
              <a:buChar char="●"/>
              <a:defRPr sz="1900">
                <a:solidFill>
                  <a:schemeClr val="dk1"/>
                </a:solidFill>
              </a:defRPr>
            </a:lvl1pPr>
            <a:lvl2pPr indent="-336550" lvl="1" marL="914400" algn="l">
              <a:lnSpc>
                <a:spcPct val="90000"/>
              </a:lnSpc>
              <a:spcBef>
                <a:spcPts val="250"/>
              </a:spcBef>
              <a:spcAft>
                <a:spcPts val="0"/>
              </a:spcAft>
              <a:buClr>
                <a:schemeClr val="accent5"/>
              </a:buClr>
              <a:buSzPts val="1700"/>
              <a:buChar char="●"/>
              <a:defRPr sz="1700">
                <a:solidFill>
                  <a:schemeClr val="dk1"/>
                </a:solidFill>
              </a:defRPr>
            </a:lvl2pPr>
            <a:lvl3pPr indent="-323850" lvl="2" marL="1371600" algn="l">
              <a:lnSpc>
                <a:spcPct val="90000"/>
              </a:lnSpc>
              <a:spcBef>
                <a:spcPts val="250"/>
              </a:spcBef>
              <a:spcAft>
                <a:spcPts val="0"/>
              </a:spcAft>
              <a:buClr>
                <a:schemeClr val="accent5"/>
              </a:buClr>
              <a:buSzPts val="1500"/>
              <a:buChar char="●"/>
              <a:defRPr sz="1500">
                <a:solidFill>
                  <a:schemeClr val="dk1"/>
                </a:solidFill>
              </a:defRPr>
            </a:lvl3pPr>
            <a:lvl4pPr indent="-311150" lvl="3" marL="1828800" algn="l">
              <a:lnSpc>
                <a:spcPct val="90000"/>
              </a:lnSpc>
              <a:spcBef>
                <a:spcPts val="250"/>
              </a:spcBef>
              <a:spcAft>
                <a:spcPts val="0"/>
              </a:spcAft>
              <a:buClr>
                <a:schemeClr val="accent5"/>
              </a:buClr>
              <a:buSzPts val="1300"/>
              <a:buChar char="●"/>
              <a:defRPr sz="1300">
                <a:solidFill>
                  <a:schemeClr val="dk1"/>
                </a:solidFill>
              </a:defRPr>
            </a:lvl4pPr>
            <a:lvl5pPr indent="-311150" lvl="4" marL="2286000" algn="l">
              <a:lnSpc>
                <a:spcPct val="90000"/>
              </a:lnSpc>
              <a:spcBef>
                <a:spcPts val="250"/>
              </a:spcBef>
              <a:spcAft>
                <a:spcPts val="0"/>
              </a:spcAft>
              <a:buClr>
                <a:schemeClr val="accent5"/>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142" name="Google Shape;142;p66"/>
          <p:cNvSpPr txBox="1"/>
          <p:nvPr>
            <p:ph idx="3" type="body"/>
          </p:nvPr>
        </p:nvSpPr>
        <p:spPr>
          <a:xfrm>
            <a:off x="4734009"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5"/>
              </a:buClr>
              <a:buSzPts val="1900"/>
              <a:buChar char="●"/>
              <a:defRPr sz="1900">
                <a:solidFill>
                  <a:schemeClr val="dk1"/>
                </a:solidFill>
              </a:defRPr>
            </a:lvl1pPr>
            <a:lvl2pPr indent="-336550" lvl="1" marL="914400" algn="l">
              <a:lnSpc>
                <a:spcPct val="90000"/>
              </a:lnSpc>
              <a:spcBef>
                <a:spcPts val="250"/>
              </a:spcBef>
              <a:spcAft>
                <a:spcPts val="0"/>
              </a:spcAft>
              <a:buClr>
                <a:schemeClr val="accent5"/>
              </a:buClr>
              <a:buSzPts val="1700"/>
              <a:buChar char="●"/>
              <a:defRPr sz="1700">
                <a:solidFill>
                  <a:schemeClr val="dk1"/>
                </a:solidFill>
              </a:defRPr>
            </a:lvl2pPr>
            <a:lvl3pPr indent="-323850" lvl="2" marL="1371600" algn="l">
              <a:lnSpc>
                <a:spcPct val="90000"/>
              </a:lnSpc>
              <a:spcBef>
                <a:spcPts val="250"/>
              </a:spcBef>
              <a:spcAft>
                <a:spcPts val="0"/>
              </a:spcAft>
              <a:buClr>
                <a:schemeClr val="accent5"/>
              </a:buClr>
              <a:buSzPts val="1500"/>
              <a:buChar char="●"/>
              <a:defRPr sz="1500">
                <a:solidFill>
                  <a:schemeClr val="dk1"/>
                </a:solidFill>
              </a:defRPr>
            </a:lvl3pPr>
            <a:lvl4pPr indent="-311150" lvl="3" marL="1828800" algn="l">
              <a:lnSpc>
                <a:spcPct val="90000"/>
              </a:lnSpc>
              <a:spcBef>
                <a:spcPts val="250"/>
              </a:spcBef>
              <a:spcAft>
                <a:spcPts val="0"/>
              </a:spcAft>
              <a:buClr>
                <a:schemeClr val="accent5"/>
              </a:buClr>
              <a:buSzPts val="1300"/>
              <a:buChar char="●"/>
              <a:defRPr sz="1300">
                <a:solidFill>
                  <a:schemeClr val="dk1"/>
                </a:solidFill>
              </a:defRPr>
            </a:lvl4pPr>
            <a:lvl5pPr indent="-311150" lvl="4" marL="2286000" algn="l">
              <a:lnSpc>
                <a:spcPct val="90000"/>
              </a:lnSpc>
              <a:spcBef>
                <a:spcPts val="250"/>
              </a:spcBef>
              <a:spcAft>
                <a:spcPts val="0"/>
              </a:spcAft>
              <a:buClr>
                <a:schemeClr val="accent5"/>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ty-Based Resources" showMasterSp="0">
  <p:cSld name="Community-Based Resources">
    <p:spTree>
      <p:nvGrpSpPr>
        <p:cNvPr id="143" name="Shape 143"/>
        <p:cNvGrpSpPr/>
        <p:nvPr/>
      </p:nvGrpSpPr>
      <p:grpSpPr>
        <a:xfrm>
          <a:off x="0" y="0"/>
          <a:ext cx="0" cy="0"/>
          <a:chOff x="0" y="0"/>
          <a:chExt cx="0" cy="0"/>
        </a:xfrm>
      </p:grpSpPr>
      <p:sp>
        <p:nvSpPr>
          <p:cNvPr id="144" name="Google Shape;144;p67"/>
          <p:cNvSpPr/>
          <p:nvPr/>
        </p:nvSpPr>
        <p:spPr>
          <a:xfrm>
            <a:off x="223520" y="213360"/>
            <a:ext cx="8686800" cy="6400800"/>
          </a:xfrm>
          <a:prstGeom prst="rect">
            <a:avLst/>
          </a:prstGeom>
          <a:solidFill>
            <a:schemeClr val="lt1"/>
          </a:solidFill>
          <a:ln cap="flat" cmpd="sng" w="107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45" name="Google Shape;145;p67"/>
          <p:cNvGrpSpPr/>
          <p:nvPr/>
        </p:nvGrpSpPr>
        <p:grpSpPr>
          <a:xfrm>
            <a:off x="8528345" y="6201295"/>
            <a:ext cx="457200" cy="498763"/>
            <a:chOff x="8520032" y="6201295"/>
            <a:chExt cx="457200" cy="498763"/>
          </a:xfrm>
        </p:grpSpPr>
        <p:sp>
          <p:nvSpPr>
            <p:cNvPr id="146" name="Google Shape;146;p67"/>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47" name="Google Shape;147;p67"/>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48" name="Google Shape;148;p67"/>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4"/>
              </a:buClr>
              <a:buSzPts val="3000"/>
              <a:buFont typeface="Corbel"/>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67"/>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4"/>
              </a:buClr>
              <a:buSzPts val="1900"/>
              <a:buChar char="●"/>
              <a:defRPr/>
            </a:lvl1pPr>
            <a:lvl2pPr indent="-336550" lvl="1" marL="914400" algn="l">
              <a:lnSpc>
                <a:spcPct val="90000"/>
              </a:lnSpc>
              <a:spcBef>
                <a:spcPts val="250"/>
              </a:spcBef>
              <a:spcAft>
                <a:spcPts val="0"/>
              </a:spcAft>
              <a:buClr>
                <a:schemeClr val="accent4"/>
              </a:buClr>
              <a:buSzPts val="1700"/>
              <a:buChar char="●"/>
              <a:defRPr/>
            </a:lvl2pPr>
            <a:lvl3pPr indent="-323850" lvl="2" marL="1371600" algn="l">
              <a:lnSpc>
                <a:spcPct val="90000"/>
              </a:lnSpc>
              <a:spcBef>
                <a:spcPts val="250"/>
              </a:spcBef>
              <a:spcAft>
                <a:spcPts val="0"/>
              </a:spcAft>
              <a:buClr>
                <a:schemeClr val="accent4"/>
              </a:buClr>
              <a:buSzPts val="1500"/>
              <a:buChar char="●"/>
              <a:defRPr/>
            </a:lvl3pPr>
            <a:lvl4pPr indent="-311150" lvl="3" marL="1828800" algn="l">
              <a:lnSpc>
                <a:spcPct val="90000"/>
              </a:lnSpc>
              <a:spcBef>
                <a:spcPts val="250"/>
              </a:spcBef>
              <a:spcAft>
                <a:spcPts val="0"/>
              </a:spcAft>
              <a:buClr>
                <a:schemeClr val="accent4"/>
              </a:buClr>
              <a:buSzPts val="1300"/>
              <a:buChar char="●"/>
              <a:defRPr/>
            </a:lvl4pPr>
            <a:lvl5pPr indent="-311150" lvl="4" marL="2286000" algn="l">
              <a:lnSpc>
                <a:spcPct val="90000"/>
              </a:lnSpc>
              <a:spcBef>
                <a:spcPts val="250"/>
              </a:spcBef>
              <a:spcAft>
                <a:spcPts val="0"/>
              </a:spcAft>
              <a:buClr>
                <a:schemeClr val="accent4"/>
              </a:buClr>
              <a:buSzPts val="13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ligibility Specific " showMasterSp="0">
  <p:cSld name="2_Eligibility Specific ">
    <p:spTree>
      <p:nvGrpSpPr>
        <p:cNvPr id="150" name="Shape 150"/>
        <p:cNvGrpSpPr/>
        <p:nvPr/>
      </p:nvGrpSpPr>
      <p:grpSpPr>
        <a:xfrm>
          <a:off x="0" y="0"/>
          <a:ext cx="0" cy="0"/>
          <a:chOff x="0" y="0"/>
          <a:chExt cx="0" cy="0"/>
        </a:xfrm>
      </p:grpSpPr>
      <p:sp>
        <p:nvSpPr>
          <p:cNvPr id="151" name="Google Shape;151;p68"/>
          <p:cNvSpPr/>
          <p:nvPr/>
        </p:nvSpPr>
        <p:spPr>
          <a:xfrm>
            <a:off x="223520" y="213360"/>
            <a:ext cx="8686800" cy="6400800"/>
          </a:xfrm>
          <a:prstGeom prst="rect">
            <a:avLst/>
          </a:prstGeom>
          <a:solidFill>
            <a:schemeClr val="lt1"/>
          </a:solidFill>
          <a:ln cap="flat" cmpd="sng" w="107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52" name="Google Shape;152;p68"/>
          <p:cNvGrpSpPr/>
          <p:nvPr/>
        </p:nvGrpSpPr>
        <p:grpSpPr>
          <a:xfrm>
            <a:off x="8528345" y="6201295"/>
            <a:ext cx="457200" cy="498763"/>
            <a:chOff x="8520032" y="6201295"/>
            <a:chExt cx="457200" cy="498763"/>
          </a:xfrm>
        </p:grpSpPr>
        <p:sp>
          <p:nvSpPr>
            <p:cNvPr id="153" name="Google Shape;153;p68"/>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54" name="Google Shape;154;p68"/>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55" name="Google Shape;155;p68"/>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4"/>
              </a:buClr>
              <a:buSzPts val="3000"/>
              <a:buFont typeface="Corbel"/>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68"/>
          <p:cNvSpPr txBox="1"/>
          <p:nvPr>
            <p:ph idx="1" type="body"/>
          </p:nvPr>
        </p:nvSpPr>
        <p:spPr>
          <a:xfrm>
            <a:off x="371994" y="1684947"/>
            <a:ext cx="8396085" cy="641694"/>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4"/>
              </a:buClr>
              <a:buSzPts val="1900"/>
              <a:buChar char="●"/>
              <a:defRPr>
                <a:solidFill>
                  <a:schemeClr val="dk1"/>
                </a:solidFill>
              </a:defRPr>
            </a:lvl1pPr>
            <a:lvl2pPr indent="-336550" lvl="1" marL="914400" algn="l">
              <a:lnSpc>
                <a:spcPct val="90000"/>
              </a:lnSpc>
              <a:spcBef>
                <a:spcPts val="250"/>
              </a:spcBef>
              <a:spcAft>
                <a:spcPts val="0"/>
              </a:spcAft>
              <a:buClr>
                <a:schemeClr val="accent4"/>
              </a:buClr>
              <a:buSzPts val="1700"/>
              <a:buChar char="●"/>
              <a:defRPr>
                <a:solidFill>
                  <a:schemeClr val="dk1"/>
                </a:solidFill>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57" name="Google Shape;157;p68"/>
          <p:cNvSpPr txBox="1"/>
          <p:nvPr>
            <p:ph idx="2" type="body"/>
          </p:nvPr>
        </p:nvSpPr>
        <p:spPr>
          <a:xfrm>
            <a:off x="371994"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4"/>
              </a:buClr>
              <a:buSzPts val="1900"/>
              <a:buChar char="●"/>
              <a:defRPr sz="1900">
                <a:solidFill>
                  <a:schemeClr val="dk1"/>
                </a:solidFill>
              </a:defRPr>
            </a:lvl1pPr>
            <a:lvl2pPr indent="-336550" lvl="1" marL="914400" algn="l">
              <a:lnSpc>
                <a:spcPct val="90000"/>
              </a:lnSpc>
              <a:spcBef>
                <a:spcPts val="250"/>
              </a:spcBef>
              <a:spcAft>
                <a:spcPts val="0"/>
              </a:spcAft>
              <a:buClr>
                <a:schemeClr val="accent4"/>
              </a:buClr>
              <a:buSzPts val="1700"/>
              <a:buChar char="●"/>
              <a:defRPr sz="1700">
                <a:solidFill>
                  <a:schemeClr val="dk1"/>
                </a:solidFill>
              </a:defRPr>
            </a:lvl2pPr>
            <a:lvl3pPr indent="-323850" lvl="2" marL="1371600" algn="l">
              <a:lnSpc>
                <a:spcPct val="90000"/>
              </a:lnSpc>
              <a:spcBef>
                <a:spcPts val="250"/>
              </a:spcBef>
              <a:spcAft>
                <a:spcPts val="0"/>
              </a:spcAft>
              <a:buClr>
                <a:schemeClr val="accent4"/>
              </a:buClr>
              <a:buSzPts val="1500"/>
              <a:buChar char="●"/>
              <a:defRPr sz="1500">
                <a:solidFill>
                  <a:schemeClr val="dk1"/>
                </a:solidFill>
              </a:defRPr>
            </a:lvl3pPr>
            <a:lvl4pPr indent="-311150" lvl="3" marL="1828800" algn="l">
              <a:lnSpc>
                <a:spcPct val="90000"/>
              </a:lnSpc>
              <a:spcBef>
                <a:spcPts val="250"/>
              </a:spcBef>
              <a:spcAft>
                <a:spcPts val="0"/>
              </a:spcAft>
              <a:buClr>
                <a:schemeClr val="accent4"/>
              </a:buClr>
              <a:buSzPts val="1300"/>
              <a:buChar char="●"/>
              <a:defRPr sz="1300">
                <a:solidFill>
                  <a:schemeClr val="dk1"/>
                </a:solidFill>
              </a:defRPr>
            </a:lvl4pPr>
            <a:lvl5pPr indent="-311150" lvl="4" marL="2286000" algn="l">
              <a:lnSpc>
                <a:spcPct val="90000"/>
              </a:lnSpc>
              <a:spcBef>
                <a:spcPts val="250"/>
              </a:spcBef>
              <a:spcAft>
                <a:spcPts val="0"/>
              </a:spcAft>
              <a:buClr>
                <a:schemeClr val="accent4"/>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158" name="Google Shape;158;p68"/>
          <p:cNvSpPr txBox="1"/>
          <p:nvPr>
            <p:ph idx="3" type="body"/>
          </p:nvPr>
        </p:nvSpPr>
        <p:spPr>
          <a:xfrm>
            <a:off x="4734009"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4"/>
              </a:buClr>
              <a:buSzPts val="1900"/>
              <a:buChar char="●"/>
              <a:defRPr sz="1900">
                <a:solidFill>
                  <a:schemeClr val="dk1"/>
                </a:solidFill>
              </a:defRPr>
            </a:lvl1pPr>
            <a:lvl2pPr indent="-336550" lvl="1" marL="914400" algn="l">
              <a:lnSpc>
                <a:spcPct val="90000"/>
              </a:lnSpc>
              <a:spcBef>
                <a:spcPts val="250"/>
              </a:spcBef>
              <a:spcAft>
                <a:spcPts val="0"/>
              </a:spcAft>
              <a:buClr>
                <a:schemeClr val="accent4"/>
              </a:buClr>
              <a:buSzPts val="1700"/>
              <a:buChar char="●"/>
              <a:defRPr sz="1700">
                <a:solidFill>
                  <a:schemeClr val="dk1"/>
                </a:solidFill>
              </a:defRPr>
            </a:lvl2pPr>
            <a:lvl3pPr indent="-323850" lvl="2" marL="1371600" algn="l">
              <a:lnSpc>
                <a:spcPct val="90000"/>
              </a:lnSpc>
              <a:spcBef>
                <a:spcPts val="250"/>
              </a:spcBef>
              <a:spcAft>
                <a:spcPts val="0"/>
              </a:spcAft>
              <a:buClr>
                <a:schemeClr val="accent4"/>
              </a:buClr>
              <a:buSzPts val="1500"/>
              <a:buChar char="●"/>
              <a:defRPr sz="1500">
                <a:solidFill>
                  <a:schemeClr val="dk1"/>
                </a:solidFill>
              </a:defRPr>
            </a:lvl3pPr>
            <a:lvl4pPr indent="-311150" lvl="3" marL="1828800" algn="l">
              <a:lnSpc>
                <a:spcPct val="90000"/>
              </a:lnSpc>
              <a:spcBef>
                <a:spcPts val="250"/>
              </a:spcBef>
              <a:spcAft>
                <a:spcPts val="0"/>
              </a:spcAft>
              <a:buClr>
                <a:schemeClr val="accent4"/>
              </a:buClr>
              <a:buSzPts val="1300"/>
              <a:buChar char="●"/>
              <a:defRPr sz="1300">
                <a:solidFill>
                  <a:schemeClr val="dk1"/>
                </a:solidFill>
              </a:defRPr>
            </a:lvl4pPr>
            <a:lvl5pPr indent="-311150" lvl="4" marL="2286000" algn="l">
              <a:lnSpc>
                <a:spcPct val="90000"/>
              </a:lnSpc>
              <a:spcBef>
                <a:spcPts val="250"/>
              </a:spcBef>
              <a:spcAft>
                <a:spcPts val="0"/>
              </a:spcAft>
              <a:buClr>
                <a:schemeClr val="accent4"/>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topic introduction" showMasterSp="0">
  <p:cSld name="Section/topic introduction">
    <p:spTree>
      <p:nvGrpSpPr>
        <p:cNvPr id="159" name="Shape 159"/>
        <p:cNvGrpSpPr/>
        <p:nvPr/>
      </p:nvGrpSpPr>
      <p:grpSpPr>
        <a:xfrm>
          <a:off x="0" y="0"/>
          <a:ext cx="0" cy="0"/>
          <a:chOff x="0" y="0"/>
          <a:chExt cx="0" cy="0"/>
        </a:xfrm>
      </p:grpSpPr>
      <p:sp>
        <p:nvSpPr>
          <p:cNvPr id="160" name="Google Shape;160;p69"/>
          <p:cNvSpPr/>
          <p:nvPr/>
        </p:nvSpPr>
        <p:spPr>
          <a:xfrm>
            <a:off x="223520" y="213360"/>
            <a:ext cx="8686800" cy="6400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61" name="Google Shape;161;p69"/>
          <p:cNvPicPr preferRelativeResize="0"/>
          <p:nvPr/>
        </p:nvPicPr>
        <p:blipFill rotWithShape="1">
          <a:blip r:embed="rId2">
            <a:alphaModFix/>
          </a:blip>
          <a:srcRect b="0" l="0" r="0" t="0"/>
          <a:stretch/>
        </p:blipFill>
        <p:spPr>
          <a:xfrm>
            <a:off x="8415141" y="6093220"/>
            <a:ext cx="419449" cy="450751"/>
          </a:xfrm>
          <a:prstGeom prst="rect">
            <a:avLst/>
          </a:prstGeom>
          <a:noFill/>
          <a:ln>
            <a:noFill/>
          </a:ln>
        </p:spPr>
      </p:pic>
      <p:sp>
        <p:nvSpPr>
          <p:cNvPr id="162" name="Google Shape;162;p69"/>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69"/>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rgbClr val="C1E9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ligibility Specific " showMasterSp="0">
  <p:cSld name="1_Eligibility Specific ">
    <p:spTree>
      <p:nvGrpSpPr>
        <p:cNvPr id="164" name="Shape 164"/>
        <p:cNvGrpSpPr/>
        <p:nvPr/>
      </p:nvGrpSpPr>
      <p:grpSpPr>
        <a:xfrm>
          <a:off x="0" y="0"/>
          <a:ext cx="0" cy="0"/>
          <a:chOff x="0" y="0"/>
          <a:chExt cx="0" cy="0"/>
        </a:xfrm>
      </p:grpSpPr>
      <p:sp>
        <p:nvSpPr>
          <p:cNvPr id="165" name="Google Shape;165;p70"/>
          <p:cNvSpPr/>
          <p:nvPr/>
        </p:nvSpPr>
        <p:spPr>
          <a:xfrm>
            <a:off x="223520" y="213360"/>
            <a:ext cx="8686800" cy="6400800"/>
          </a:xfrm>
          <a:prstGeom prst="rect">
            <a:avLst/>
          </a:prstGeom>
          <a:solidFill>
            <a:schemeClr val="lt1"/>
          </a:solidFill>
          <a:ln cap="flat" cmpd="sng" w="107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66" name="Google Shape;166;p70"/>
          <p:cNvGrpSpPr/>
          <p:nvPr/>
        </p:nvGrpSpPr>
        <p:grpSpPr>
          <a:xfrm>
            <a:off x="8528345" y="6201295"/>
            <a:ext cx="457200" cy="498763"/>
            <a:chOff x="8520032" y="6201295"/>
            <a:chExt cx="457200" cy="498763"/>
          </a:xfrm>
        </p:grpSpPr>
        <p:sp>
          <p:nvSpPr>
            <p:cNvPr id="167" name="Google Shape;167;p70"/>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68" name="Google Shape;168;p70"/>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169" name="Google Shape;169;p70"/>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6"/>
              </a:buClr>
              <a:buSzPts val="3000"/>
              <a:buFont typeface="Corbel"/>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70"/>
          <p:cNvSpPr txBox="1"/>
          <p:nvPr>
            <p:ph idx="1" type="body"/>
          </p:nvPr>
        </p:nvSpPr>
        <p:spPr>
          <a:xfrm>
            <a:off x="371994" y="1684947"/>
            <a:ext cx="8396085" cy="641694"/>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6"/>
              </a:buClr>
              <a:buSzPts val="1900"/>
              <a:buChar char="●"/>
              <a:defRPr>
                <a:solidFill>
                  <a:schemeClr val="dk1"/>
                </a:solidFill>
              </a:defRPr>
            </a:lvl1pPr>
            <a:lvl2pPr indent="-336550" lvl="1" marL="914400" algn="l">
              <a:lnSpc>
                <a:spcPct val="90000"/>
              </a:lnSpc>
              <a:spcBef>
                <a:spcPts val="250"/>
              </a:spcBef>
              <a:spcAft>
                <a:spcPts val="0"/>
              </a:spcAft>
              <a:buClr>
                <a:schemeClr val="accent6"/>
              </a:buClr>
              <a:buSzPts val="1700"/>
              <a:buChar char="●"/>
              <a:defRPr>
                <a:solidFill>
                  <a:schemeClr val="dk1"/>
                </a:solidFill>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71" name="Google Shape;171;p70"/>
          <p:cNvSpPr txBox="1"/>
          <p:nvPr>
            <p:ph idx="2" type="body"/>
          </p:nvPr>
        </p:nvSpPr>
        <p:spPr>
          <a:xfrm>
            <a:off x="371994"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6"/>
              </a:buClr>
              <a:buSzPts val="1900"/>
              <a:buChar char="●"/>
              <a:defRPr sz="1900">
                <a:solidFill>
                  <a:schemeClr val="dk1"/>
                </a:solidFill>
              </a:defRPr>
            </a:lvl1pPr>
            <a:lvl2pPr indent="-336550" lvl="1" marL="914400" algn="l">
              <a:lnSpc>
                <a:spcPct val="90000"/>
              </a:lnSpc>
              <a:spcBef>
                <a:spcPts val="250"/>
              </a:spcBef>
              <a:spcAft>
                <a:spcPts val="0"/>
              </a:spcAft>
              <a:buClr>
                <a:schemeClr val="accent6"/>
              </a:buClr>
              <a:buSzPts val="1700"/>
              <a:buChar char="●"/>
              <a:defRPr sz="1700">
                <a:solidFill>
                  <a:schemeClr val="dk1"/>
                </a:solidFill>
              </a:defRPr>
            </a:lvl2pPr>
            <a:lvl3pPr indent="-323850" lvl="2" marL="1371600" algn="l">
              <a:lnSpc>
                <a:spcPct val="90000"/>
              </a:lnSpc>
              <a:spcBef>
                <a:spcPts val="250"/>
              </a:spcBef>
              <a:spcAft>
                <a:spcPts val="0"/>
              </a:spcAft>
              <a:buClr>
                <a:schemeClr val="accent6"/>
              </a:buClr>
              <a:buSzPts val="1500"/>
              <a:buChar char="●"/>
              <a:defRPr sz="1500">
                <a:solidFill>
                  <a:schemeClr val="dk1"/>
                </a:solidFill>
              </a:defRPr>
            </a:lvl3pPr>
            <a:lvl4pPr indent="-311150" lvl="3" marL="1828800" algn="l">
              <a:lnSpc>
                <a:spcPct val="90000"/>
              </a:lnSpc>
              <a:spcBef>
                <a:spcPts val="250"/>
              </a:spcBef>
              <a:spcAft>
                <a:spcPts val="0"/>
              </a:spcAft>
              <a:buClr>
                <a:schemeClr val="accent6"/>
              </a:buClr>
              <a:buSzPts val="1300"/>
              <a:buChar char="●"/>
              <a:defRPr sz="1300">
                <a:solidFill>
                  <a:schemeClr val="dk1"/>
                </a:solidFill>
              </a:defRPr>
            </a:lvl4pPr>
            <a:lvl5pPr indent="-311150" lvl="4" marL="2286000" algn="l">
              <a:lnSpc>
                <a:spcPct val="90000"/>
              </a:lnSpc>
              <a:spcBef>
                <a:spcPts val="250"/>
              </a:spcBef>
              <a:spcAft>
                <a:spcPts val="0"/>
              </a:spcAft>
              <a:buClr>
                <a:schemeClr val="accent6"/>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172" name="Google Shape;172;p70"/>
          <p:cNvSpPr txBox="1"/>
          <p:nvPr>
            <p:ph idx="3" type="body"/>
          </p:nvPr>
        </p:nvSpPr>
        <p:spPr>
          <a:xfrm>
            <a:off x="4734009" y="2548548"/>
            <a:ext cx="4023360" cy="3673528"/>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Clr>
                <a:schemeClr val="accent6"/>
              </a:buClr>
              <a:buSzPts val="1900"/>
              <a:buChar char="●"/>
              <a:defRPr sz="1900">
                <a:solidFill>
                  <a:schemeClr val="dk1"/>
                </a:solidFill>
              </a:defRPr>
            </a:lvl1pPr>
            <a:lvl2pPr indent="-336550" lvl="1" marL="914400" algn="l">
              <a:lnSpc>
                <a:spcPct val="90000"/>
              </a:lnSpc>
              <a:spcBef>
                <a:spcPts val="250"/>
              </a:spcBef>
              <a:spcAft>
                <a:spcPts val="0"/>
              </a:spcAft>
              <a:buClr>
                <a:schemeClr val="accent6"/>
              </a:buClr>
              <a:buSzPts val="1700"/>
              <a:buChar char="●"/>
              <a:defRPr sz="1700">
                <a:solidFill>
                  <a:schemeClr val="dk1"/>
                </a:solidFill>
              </a:defRPr>
            </a:lvl2pPr>
            <a:lvl3pPr indent="-323850" lvl="2" marL="1371600" algn="l">
              <a:lnSpc>
                <a:spcPct val="90000"/>
              </a:lnSpc>
              <a:spcBef>
                <a:spcPts val="250"/>
              </a:spcBef>
              <a:spcAft>
                <a:spcPts val="0"/>
              </a:spcAft>
              <a:buClr>
                <a:schemeClr val="accent6"/>
              </a:buClr>
              <a:buSzPts val="1500"/>
              <a:buChar char="●"/>
              <a:defRPr sz="1500">
                <a:solidFill>
                  <a:schemeClr val="dk1"/>
                </a:solidFill>
              </a:defRPr>
            </a:lvl3pPr>
            <a:lvl4pPr indent="-311150" lvl="3" marL="1828800" algn="l">
              <a:lnSpc>
                <a:spcPct val="90000"/>
              </a:lnSpc>
              <a:spcBef>
                <a:spcPts val="250"/>
              </a:spcBef>
              <a:spcAft>
                <a:spcPts val="0"/>
              </a:spcAft>
              <a:buClr>
                <a:schemeClr val="accent6"/>
              </a:buClr>
              <a:buSzPts val="1300"/>
              <a:buChar char="●"/>
              <a:defRPr sz="1300">
                <a:solidFill>
                  <a:schemeClr val="dk1"/>
                </a:solidFill>
              </a:defRPr>
            </a:lvl4pPr>
            <a:lvl5pPr indent="-311150" lvl="4" marL="2286000" algn="l">
              <a:lnSpc>
                <a:spcPct val="90000"/>
              </a:lnSpc>
              <a:spcBef>
                <a:spcPts val="250"/>
              </a:spcBef>
              <a:spcAft>
                <a:spcPts val="0"/>
              </a:spcAft>
              <a:buClr>
                <a:schemeClr val="accent6"/>
              </a:buClr>
              <a:buSzPts val="1300"/>
              <a:buChar char="●"/>
              <a:defRPr sz="1300">
                <a:solidFill>
                  <a:schemeClr val="dk1"/>
                </a:solidFill>
              </a:defRPr>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71"/>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71"/>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solidFill>
                  <a:schemeClr val="dk1"/>
                </a:solidFill>
              </a:defRPr>
            </a:lvl1pPr>
            <a:lvl2pPr indent="-342900" lvl="1" marL="914400" algn="l">
              <a:lnSpc>
                <a:spcPct val="90000"/>
              </a:lnSpc>
              <a:spcBef>
                <a:spcPts val="250"/>
              </a:spcBef>
              <a:spcAft>
                <a:spcPts val="0"/>
              </a:spcAft>
              <a:buSzPts val="1800"/>
              <a:buChar char="●"/>
              <a:defRPr sz="1800">
                <a:solidFill>
                  <a:schemeClr val="dk1"/>
                </a:solidFill>
              </a:defRPr>
            </a:lvl2pPr>
            <a:lvl3pPr indent="-330200" lvl="2" marL="1371600" algn="l">
              <a:lnSpc>
                <a:spcPct val="90000"/>
              </a:lnSpc>
              <a:spcBef>
                <a:spcPts val="250"/>
              </a:spcBef>
              <a:spcAft>
                <a:spcPts val="0"/>
              </a:spcAft>
              <a:buSzPts val="1600"/>
              <a:buChar char="●"/>
              <a:defRPr sz="1600">
                <a:solidFill>
                  <a:schemeClr val="dk1"/>
                </a:solidFill>
              </a:defRPr>
            </a:lvl3pPr>
            <a:lvl4pPr indent="-317500" lvl="3" marL="1828800" algn="l">
              <a:lnSpc>
                <a:spcPct val="90000"/>
              </a:lnSpc>
              <a:spcBef>
                <a:spcPts val="250"/>
              </a:spcBef>
              <a:spcAft>
                <a:spcPts val="0"/>
              </a:spcAft>
              <a:buSzPts val="1400"/>
              <a:buChar char="●"/>
              <a:defRPr sz="1400">
                <a:solidFill>
                  <a:schemeClr val="dk1"/>
                </a:solidFill>
              </a:defRPr>
            </a:lvl4pPr>
            <a:lvl5pPr indent="-317500" lvl="4" marL="2286000" algn="l">
              <a:lnSpc>
                <a:spcPct val="90000"/>
              </a:lnSpc>
              <a:spcBef>
                <a:spcPts val="250"/>
              </a:spcBef>
              <a:spcAft>
                <a:spcPts val="0"/>
              </a:spcAft>
              <a:buSzPts val="1400"/>
              <a:buChar char="●"/>
              <a:defRPr sz="1400">
                <a:solidFill>
                  <a:schemeClr val="dk1"/>
                </a:solidFill>
              </a:defRPr>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6" name="Google Shape;176;p71"/>
          <p:cNvSpPr txBox="1"/>
          <p:nvPr>
            <p:ph idx="2" type="body"/>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250"/>
              <a:buNone/>
              <a:defRPr sz="125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7" name="Google Shape;177;p71"/>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8" name="Google Shape;178;p71"/>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9" name="Google Shape;179;p71"/>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p7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72"/>
          <p:cNvSpPr txBox="1"/>
          <p:nvPr>
            <p:ph idx="1" type="body"/>
          </p:nvPr>
        </p:nvSpPr>
        <p:spPr>
          <a:xfrm rot="5400000">
            <a:off x="3084831" y="681228"/>
            <a:ext cx="5120640" cy="5486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SzPts val="1900"/>
              <a:buChar char="●"/>
              <a:defRPr>
                <a:solidFill>
                  <a:schemeClr val="dk1"/>
                </a:solidFill>
              </a:defRPr>
            </a:lvl1pPr>
            <a:lvl2pPr indent="-336550" lvl="1" marL="914400" algn="l">
              <a:lnSpc>
                <a:spcPct val="90000"/>
              </a:lnSpc>
              <a:spcBef>
                <a:spcPts val="250"/>
              </a:spcBef>
              <a:spcAft>
                <a:spcPts val="0"/>
              </a:spcAft>
              <a:buSzPts val="1700"/>
              <a:buChar char="●"/>
              <a:defRPr>
                <a:solidFill>
                  <a:schemeClr val="dk1"/>
                </a:solidFill>
              </a:defRPr>
            </a:lvl2pPr>
            <a:lvl3pPr indent="-323850" lvl="2" marL="1371600" algn="l">
              <a:lnSpc>
                <a:spcPct val="90000"/>
              </a:lnSpc>
              <a:spcBef>
                <a:spcPts val="250"/>
              </a:spcBef>
              <a:spcAft>
                <a:spcPts val="0"/>
              </a:spcAft>
              <a:buSzPts val="1500"/>
              <a:buChar char="●"/>
              <a:defRPr>
                <a:solidFill>
                  <a:schemeClr val="dk1"/>
                </a:solidFill>
              </a:defRPr>
            </a:lvl3pPr>
            <a:lvl4pPr indent="-311150" lvl="3" marL="1828800" algn="l">
              <a:lnSpc>
                <a:spcPct val="90000"/>
              </a:lnSpc>
              <a:spcBef>
                <a:spcPts val="250"/>
              </a:spcBef>
              <a:spcAft>
                <a:spcPts val="0"/>
              </a:spcAft>
              <a:buSzPts val="1300"/>
              <a:buChar char="●"/>
              <a:defRPr>
                <a:solidFill>
                  <a:schemeClr val="dk1"/>
                </a:solidFill>
              </a:defRPr>
            </a:lvl4pPr>
            <a:lvl5pPr indent="-311150" lvl="4" marL="2286000" algn="l">
              <a:lnSpc>
                <a:spcPct val="90000"/>
              </a:lnSpc>
              <a:spcBef>
                <a:spcPts val="250"/>
              </a:spcBef>
              <a:spcAft>
                <a:spcPts val="0"/>
              </a:spcAft>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3" name="Google Shape;183;p72"/>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84" name="Google Shape;184;p72"/>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85" name="Google Shape;185;p72"/>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p73"/>
          <p:cNvSpPr txBox="1"/>
          <p:nvPr>
            <p:ph type="title"/>
          </p:nvPr>
        </p:nvSpPr>
        <p:spPr>
          <a:xfrm rot="5400000">
            <a:off x="-1133475" y="2409825"/>
            <a:ext cx="495300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73"/>
          <p:cNvSpPr txBox="1"/>
          <p:nvPr>
            <p:ph idx="1" type="body"/>
          </p:nvPr>
        </p:nvSpPr>
        <p:spPr>
          <a:xfrm rot="5400000">
            <a:off x="3083814" y="685800"/>
            <a:ext cx="5120640" cy="54864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SzPts val="1900"/>
              <a:buChar char="●"/>
              <a:defRPr>
                <a:solidFill>
                  <a:schemeClr val="dk1"/>
                </a:solidFill>
              </a:defRPr>
            </a:lvl1pPr>
            <a:lvl2pPr indent="-336550" lvl="1" marL="914400" algn="l">
              <a:lnSpc>
                <a:spcPct val="90000"/>
              </a:lnSpc>
              <a:spcBef>
                <a:spcPts val="250"/>
              </a:spcBef>
              <a:spcAft>
                <a:spcPts val="0"/>
              </a:spcAft>
              <a:buSzPts val="1700"/>
              <a:buChar char="●"/>
              <a:defRPr>
                <a:solidFill>
                  <a:schemeClr val="dk1"/>
                </a:solidFill>
              </a:defRPr>
            </a:lvl2pPr>
            <a:lvl3pPr indent="-323850" lvl="2" marL="1371600" algn="l">
              <a:lnSpc>
                <a:spcPct val="90000"/>
              </a:lnSpc>
              <a:spcBef>
                <a:spcPts val="250"/>
              </a:spcBef>
              <a:spcAft>
                <a:spcPts val="0"/>
              </a:spcAft>
              <a:buSzPts val="1500"/>
              <a:buChar char="●"/>
              <a:defRPr>
                <a:solidFill>
                  <a:schemeClr val="dk1"/>
                </a:solidFill>
              </a:defRPr>
            </a:lvl3pPr>
            <a:lvl4pPr indent="-311150" lvl="3" marL="1828800" algn="l">
              <a:lnSpc>
                <a:spcPct val="90000"/>
              </a:lnSpc>
              <a:spcBef>
                <a:spcPts val="250"/>
              </a:spcBef>
              <a:spcAft>
                <a:spcPts val="0"/>
              </a:spcAft>
              <a:buSzPts val="1300"/>
              <a:buChar char="●"/>
              <a:defRPr>
                <a:solidFill>
                  <a:schemeClr val="dk1"/>
                </a:solidFill>
              </a:defRPr>
            </a:lvl4pPr>
            <a:lvl5pPr indent="-311150" lvl="4" marL="2286000" algn="l">
              <a:lnSpc>
                <a:spcPct val="90000"/>
              </a:lnSpc>
              <a:spcBef>
                <a:spcPts val="250"/>
              </a:spcBef>
              <a:spcAft>
                <a:spcPts val="0"/>
              </a:spcAft>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9" name="Google Shape;189;p73"/>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90" name="Google Shape;190;p73"/>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91" name="Google Shape;191;p73"/>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9"/>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349250" lvl="0" marL="457200" algn="l">
              <a:lnSpc>
                <a:spcPct val="90000"/>
              </a:lnSpc>
              <a:spcBef>
                <a:spcPts val="1200"/>
              </a:spcBef>
              <a:spcAft>
                <a:spcPts val="0"/>
              </a:spcAft>
              <a:buSzPts val="1900"/>
              <a:buChar char="●"/>
              <a:defRPr>
                <a:solidFill>
                  <a:schemeClr val="dk1"/>
                </a:solidFill>
              </a:defRPr>
            </a:lvl1pPr>
            <a:lvl2pPr indent="-336550" lvl="1" marL="914400" algn="l">
              <a:lnSpc>
                <a:spcPct val="90000"/>
              </a:lnSpc>
              <a:spcBef>
                <a:spcPts val="250"/>
              </a:spcBef>
              <a:spcAft>
                <a:spcPts val="0"/>
              </a:spcAft>
              <a:buSzPts val="1700"/>
              <a:buChar char="●"/>
              <a:defRPr>
                <a:solidFill>
                  <a:schemeClr val="dk1"/>
                </a:solidFill>
              </a:defRPr>
            </a:lvl2pPr>
            <a:lvl3pPr indent="-323850" lvl="2" marL="1371600" algn="l">
              <a:lnSpc>
                <a:spcPct val="90000"/>
              </a:lnSpc>
              <a:spcBef>
                <a:spcPts val="250"/>
              </a:spcBef>
              <a:spcAft>
                <a:spcPts val="0"/>
              </a:spcAft>
              <a:buSzPts val="1500"/>
              <a:buChar char="●"/>
              <a:defRPr>
                <a:solidFill>
                  <a:schemeClr val="dk1"/>
                </a:solidFill>
              </a:defRPr>
            </a:lvl3pPr>
            <a:lvl4pPr indent="-311150" lvl="3" marL="1828800" algn="l">
              <a:lnSpc>
                <a:spcPct val="90000"/>
              </a:lnSpc>
              <a:spcBef>
                <a:spcPts val="250"/>
              </a:spcBef>
              <a:spcAft>
                <a:spcPts val="0"/>
              </a:spcAft>
              <a:buSzPts val="1300"/>
              <a:buChar char="●"/>
              <a:defRPr>
                <a:solidFill>
                  <a:schemeClr val="dk1"/>
                </a:solidFill>
              </a:defRPr>
            </a:lvl4pPr>
            <a:lvl5pPr indent="-311150" lvl="4" marL="2286000" algn="l">
              <a:lnSpc>
                <a:spcPct val="90000"/>
              </a:lnSpc>
              <a:spcBef>
                <a:spcPts val="250"/>
              </a:spcBef>
              <a:spcAft>
                <a:spcPts val="0"/>
              </a:spcAft>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1" name="Google Shape;31;p49"/>
          <p:cNvSpPr txBox="1"/>
          <p:nvPr>
            <p:ph idx="10" type="dt"/>
          </p:nvPr>
        </p:nvSpPr>
        <p:spPr>
          <a:xfrm>
            <a:off x="196849" y="6356351"/>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2" name="Google Shape;32;p49"/>
          <p:cNvSpPr txBox="1"/>
          <p:nvPr>
            <p:ph idx="11" type="ftr"/>
          </p:nvPr>
        </p:nvSpPr>
        <p:spPr>
          <a:xfrm>
            <a:off x="2901951" y="6356351"/>
            <a:ext cx="4433638"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33" name="Google Shape;33;p49"/>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Eligibility Specific " showMasterSp="0">
  <p:cSld name="6_Eligibility Specific ">
    <p:spTree>
      <p:nvGrpSpPr>
        <p:cNvPr id="34" name="Shape 34"/>
        <p:cNvGrpSpPr/>
        <p:nvPr/>
      </p:nvGrpSpPr>
      <p:grpSpPr>
        <a:xfrm>
          <a:off x="0" y="0"/>
          <a:ext cx="0" cy="0"/>
          <a:chOff x="0" y="0"/>
          <a:chExt cx="0" cy="0"/>
        </a:xfrm>
      </p:grpSpPr>
      <p:sp>
        <p:nvSpPr>
          <p:cNvPr id="35" name="Google Shape;35;p50"/>
          <p:cNvSpPr/>
          <p:nvPr/>
        </p:nvSpPr>
        <p:spPr>
          <a:xfrm>
            <a:off x="223520" y="213360"/>
            <a:ext cx="8686800" cy="6400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6" name="Google Shape;36;p50"/>
          <p:cNvPicPr preferRelativeResize="0"/>
          <p:nvPr/>
        </p:nvPicPr>
        <p:blipFill rotWithShape="1">
          <a:blip r:embed="rId2">
            <a:alphaModFix/>
          </a:blip>
          <a:srcRect b="0" l="0" r="0" t="0"/>
          <a:stretch/>
        </p:blipFill>
        <p:spPr>
          <a:xfrm>
            <a:off x="8415141" y="6093220"/>
            <a:ext cx="419449" cy="450751"/>
          </a:xfrm>
          <a:prstGeom prst="rect">
            <a:avLst/>
          </a:prstGeom>
          <a:noFill/>
          <a:ln>
            <a:noFill/>
          </a:ln>
        </p:spPr>
      </p:pic>
      <p:sp>
        <p:nvSpPr>
          <p:cNvPr id="37" name="Google Shape;37;p50"/>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0"/>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chemeClr val="lt1"/>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9" name="Shape 39"/>
        <p:cNvGrpSpPr/>
        <p:nvPr/>
      </p:nvGrpSpPr>
      <p:grpSpPr>
        <a:xfrm>
          <a:off x="0" y="0"/>
          <a:ext cx="0" cy="0"/>
          <a:chOff x="0" y="0"/>
          <a:chExt cx="0" cy="0"/>
        </a:xfrm>
      </p:grpSpPr>
      <p:pic>
        <p:nvPicPr>
          <p:cNvPr id="40" name="Google Shape;40;p51"/>
          <p:cNvPicPr preferRelativeResize="0"/>
          <p:nvPr/>
        </p:nvPicPr>
        <p:blipFill rotWithShape="1">
          <a:blip r:embed="rId2">
            <a:alphaModFix/>
          </a:blip>
          <a:srcRect b="0" l="0" r="0" t="0"/>
          <a:stretch/>
        </p:blipFill>
        <p:spPr>
          <a:xfrm>
            <a:off x="8519520" y="6231834"/>
            <a:ext cx="419449" cy="457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Eligibility Specific " showMasterSp="0">
  <p:cSld name="9_Eligibility Specific ">
    <p:spTree>
      <p:nvGrpSpPr>
        <p:cNvPr id="41" name="Shape 41"/>
        <p:cNvGrpSpPr/>
        <p:nvPr/>
      </p:nvGrpSpPr>
      <p:grpSpPr>
        <a:xfrm>
          <a:off x="0" y="0"/>
          <a:ext cx="0" cy="0"/>
          <a:chOff x="0" y="0"/>
          <a:chExt cx="0" cy="0"/>
        </a:xfrm>
      </p:grpSpPr>
      <p:sp>
        <p:nvSpPr>
          <p:cNvPr id="42" name="Google Shape;42;p52"/>
          <p:cNvSpPr/>
          <p:nvPr/>
        </p:nvSpPr>
        <p:spPr>
          <a:xfrm>
            <a:off x="223520" y="213360"/>
            <a:ext cx="8686800" cy="6400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3" name="Google Shape;43;p52"/>
          <p:cNvPicPr preferRelativeResize="0"/>
          <p:nvPr/>
        </p:nvPicPr>
        <p:blipFill rotWithShape="1">
          <a:blip r:embed="rId2">
            <a:alphaModFix/>
          </a:blip>
          <a:srcRect b="0" l="0" r="0" t="0"/>
          <a:stretch/>
        </p:blipFill>
        <p:spPr>
          <a:xfrm>
            <a:off x="8415141" y="6093220"/>
            <a:ext cx="419449" cy="450751"/>
          </a:xfrm>
          <a:prstGeom prst="rect">
            <a:avLst/>
          </a:prstGeom>
          <a:noFill/>
          <a:ln>
            <a:noFill/>
          </a:ln>
        </p:spPr>
      </p:pic>
      <p:sp>
        <p:nvSpPr>
          <p:cNvPr id="44" name="Google Shape;44;p52"/>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2"/>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rgbClr val="C1E9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showMasterSp="0">
  <p:cSld name="Technology">
    <p:spTree>
      <p:nvGrpSpPr>
        <p:cNvPr id="46" name="Shape 46"/>
        <p:cNvGrpSpPr/>
        <p:nvPr/>
      </p:nvGrpSpPr>
      <p:grpSpPr>
        <a:xfrm>
          <a:off x="0" y="0"/>
          <a:ext cx="0" cy="0"/>
          <a:chOff x="0" y="0"/>
          <a:chExt cx="0" cy="0"/>
        </a:xfrm>
      </p:grpSpPr>
      <p:sp>
        <p:nvSpPr>
          <p:cNvPr id="47" name="Google Shape;47;p53"/>
          <p:cNvSpPr/>
          <p:nvPr/>
        </p:nvSpPr>
        <p:spPr>
          <a:xfrm>
            <a:off x="217357" y="217357"/>
            <a:ext cx="8686800" cy="6400800"/>
          </a:xfrm>
          <a:prstGeom prst="rect">
            <a:avLst/>
          </a:prstGeom>
          <a:noFill/>
          <a:ln cap="flat" cmpd="sng" w="107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48" name="Google Shape;48;p53"/>
          <p:cNvGrpSpPr/>
          <p:nvPr/>
        </p:nvGrpSpPr>
        <p:grpSpPr>
          <a:xfrm>
            <a:off x="8528345" y="6201295"/>
            <a:ext cx="457200" cy="498763"/>
            <a:chOff x="8520032" y="6201295"/>
            <a:chExt cx="457200" cy="498763"/>
          </a:xfrm>
        </p:grpSpPr>
        <p:sp>
          <p:nvSpPr>
            <p:cNvPr id="49" name="Google Shape;49;p53"/>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50" name="Google Shape;50;p53"/>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51" name="Google Shape;51;p53"/>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5"/>
              </a:buClr>
              <a:buSzPts val="3000"/>
              <a:buFont typeface="Corbel"/>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3"/>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5"/>
              </a:buClr>
              <a:buSzPts val="1900"/>
              <a:buChar char="●"/>
              <a:defRPr>
                <a:solidFill>
                  <a:schemeClr val="dk1"/>
                </a:solidFill>
              </a:defRPr>
            </a:lvl1pPr>
            <a:lvl2pPr indent="-336550" lvl="1" marL="914400" algn="l">
              <a:lnSpc>
                <a:spcPct val="90000"/>
              </a:lnSpc>
              <a:spcBef>
                <a:spcPts val="250"/>
              </a:spcBef>
              <a:spcAft>
                <a:spcPts val="0"/>
              </a:spcAft>
              <a:buClr>
                <a:schemeClr val="accent5"/>
              </a:buClr>
              <a:buSzPts val="1700"/>
              <a:buChar char="●"/>
              <a:defRPr>
                <a:solidFill>
                  <a:schemeClr val="dk1"/>
                </a:solidFill>
              </a:defRPr>
            </a:lvl2pPr>
            <a:lvl3pPr indent="-323850" lvl="2" marL="1371600" algn="l">
              <a:lnSpc>
                <a:spcPct val="90000"/>
              </a:lnSpc>
              <a:spcBef>
                <a:spcPts val="250"/>
              </a:spcBef>
              <a:spcAft>
                <a:spcPts val="0"/>
              </a:spcAft>
              <a:buClr>
                <a:schemeClr val="accent5"/>
              </a:buClr>
              <a:buSzPts val="1500"/>
              <a:buChar char="●"/>
              <a:defRPr>
                <a:solidFill>
                  <a:schemeClr val="dk1"/>
                </a:solidFill>
              </a:defRPr>
            </a:lvl3pPr>
            <a:lvl4pPr indent="-311150" lvl="3" marL="1828800" algn="l">
              <a:lnSpc>
                <a:spcPct val="90000"/>
              </a:lnSpc>
              <a:spcBef>
                <a:spcPts val="250"/>
              </a:spcBef>
              <a:spcAft>
                <a:spcPts val="0"/>
              </a:spcAft>
              <a:buClr>
                <a:schemeClr val="accent5"/>
              </a:buClr>
              <a:buSzPts val="1300"/>
              <a:buChar char="●"/>
              <a:defRPr>
                <a:solidFill>
                  <a:schemeClr val="dk1"/>
                </a:solidFill>
              </a:defRPr>
            </a:lvl4pPr>
            <a:lvl5pPr indent="-311150" lvl="4" marL="2286000" algn="l">
              <a:lnSpc>
                <a:spcPct val="90000"/>
              </a:lnSpc>
              <a:spcBef>
                <a:spcPts val="250"/>
              </a:spcBef>
              <a:spcAft>
                <a:spcPts val="0"/>
              </a:spcAft>
              <a:buClr>
                <a:schemeClr val="accent5"/>
              </a:buClr>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Eligibility Specific " showMasterSp="0">
  <p:cSld name="8_Eligibility Specific ">
    <p:spTree>
      <p:nvGrpSpPr>
        <p:cNvPr id="53" name="Shape 53"/>
        <p:cNvGrpSpPr/>
        <p:nvPr/>
      </p:nvGrpSpPr>
      <p:grpSpPr>
        <a:xfrm>
          <a:off x="0" y="0"/>
          <a:ext cx="0" cy="0"/>
          <a:chOff x="0" y="0"/>
          <a:chExt cx="0" cy="0"/>
        </a:xfrm>
      </p:grpSpPr>
      <p:sp>
        <p:nvSpPr>
          <p:cNvPr id="54" name="Google Shape;54;p54"/>
          <p:cNvSpPr/>
          <p:nvPr/>
        </p:nvSpPr>
        <p:spPr>
          <a:xfrm>
            <a:off x="223520" y="213360"/>
            <a:ext cx="8686800" cy="640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55" name="Google Shape;55;p54"/>
          <p:cNvPicPr preferRelativeResize="0"/>
          <p:nvPr/>
        </p:nvPicPr>
        <p:blipFill rotWithShape="1">
          <a:blip r:embed="rId2">
            <a:alphaModFix/>
          </a:blip>
          <a:srcRect b="0" l="0" r="0" t="0"/>
          <a:stretch/>
        </p:blipFill>
        <p:spPr>
          <a:xfrm>
            <a:off x="8415141" y="6093220"/>
            <a:ext cx="419449" cy="450751"/>
          </a:xfrm>
          <a:prstGeom prst="rect">
            <a:avLst/>
          </a:prstGeom>
          <a:noFill/>
          <a:ln>
            <a:noFill/>
          </a:ln>
        </p:spPr>
      </p:pic>
      <p:sp>
        <p:nvSpPr>
          <p:cNvPr id="56" name="Google Shape;56;p54"/>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orbel"/>
              <a:buNone/>
              <a:defRPr sz="5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4"/>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000"/>
              <a:buNone/>
              <a:defRPr sz="2000" cap="none">
                <a:solidFill>
                  <a:srgbClr val="C1E9FE"/>
                </a:solidFill>
              </a:defRPr>
            </a:lvl1pPr>
            <a:lvl2pPr lvl="1" algn="ctr">
              <a:lnSpc>
                <a:spcPct val="90000"/>
              </a:lnSpc>
              <a:spcBef>
                <a:spcPts val="250"/>
              </a:spcBef>
              <a:spcAft>
                <a:spcPts val="0"/>
              </a:spcAft>
              <a:buSzPts val="2000"/>
              <a:buNone/>
              <a:defRPr sz="2000"/>
            </a:lvl2pPr>
            <a:lvl3pPr lvl="2" algn="ctr">
              <a:lnSpc>
                <a:spcPct val="90000"/>
              </a:lnSpc>
              <a:spcBef>
                <a:spcPts val="250"/>
              </a:spcBef>
              <a:spcAft>
                <a:spcPts val="0"/>
              </a:spcAft>
              <a:buSzPts val="2000"/>
              <a:buNone/>
              <a:defRPr sz="20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sonal Strengths and Assets" showMasterSp="0">
  <p:cSld name="Personal Strengths and Assets">
    <p:spTree>
      <p:nvGrpSpPr>
        <p:cNvPr id="58" name="Shape 58"/>
        <p:cNvGrpSpPr/>
        <p:nvPr/>
      </p:nvGrpSpPr>
      <p:grpSpPr>
        <a:xfrm>
          <a:off x="0" y="0"/>
          <a:ext cx="0" cy="0"/>
          <a:chOff x="0" y="0"/>
          <a:chExt cx="0" cy="0"/>
        </a:xfrm>
      </p:grpSpPr>
      <p:sp>
        <p:nvSpPr>
          <p:cNvPr id="59" name="Google Shape;59;p55"/>
          <p:cNvSpPr/>
          <p:nvPr/>
        </p:nvSpPr>
        <p:spPr>
          <a:xfrm>
            <a:off x="217357" y="217357"/>
            <a:ext cx="8686800" cy="6400800"/>
          </a:xfrm>
          <a:prstGeom prst="rect">
            <a:avLst/>
          </a:prstGeom>
          <a:noFill/>
          <a:ln cap="flat" cmpd="sng" w="107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60" name="Google Shape;60;p55"/>
          <p:cNvGrpSpPr/>
          <p:nvPr/>
        </p:nvGrpSpPr>
        <p:grpSpPr>
          <a:xfrm>
            <a:off x="8528345" y="6201295"/>
            <a:ext cx="457200" cy="498763"/>
            <a:chOff x="8520032" y="6201295"/>
            <a:chExt cx="457200" cy="498763"/>
          </a:xfrm>
        </p:grpSpPr>
        <p:sp>
          <p:nvSpPr>
            <p:cNvPr id="61" name="Google Shape;61;p55"/>
            <p:cNvSpPr/>
            <p:nvPr/>
          </p:nvSpPr>
          <p:spPr>
            <a:xfrm>
              <a:off x="8520032" y="6201295"/>
              <a:ext cx="457200" cy="498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62" name="Google Shape;62;p55"/>
            <p:cNvPicPr preferRelativeResize="0"/>
            <p:nvPr/>
          </p:nvPicPr>
          <p:blipFill rotWithShape="1">
            <a:blip r:embed="rId2">
              <a:alphaModFix/>
            </a:blip>
            <a:srcRect b="0" l="0" r="0" t="0"/>
            <a:stretch/>
          </p:blipFill>
          <p:spPr>
            <a:xfrm>
              <a:off x="8538908" y="6222076"/>
              <a:ext cx="419449" cy="457200"/>
            </a:xfrm>
            <a:prstGeom prst="rect">
              <a:avLst/>
            </a:prstGeom>
            <a:noFill/>
            <a:ln>
              <a:noFill/>
            </a:ln>
          </p:spPr>
        </p:pic>
      </p:grpSp>
      <p:sp>
        <p:nvSpPr>
          <p:cNvPr id="63" name="Google Shape;63;p55"/>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3000"/>
              <a:buFont typeface="Corbe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5"/>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200"/>
              </a:spcBef>
              <a:spcAft>
                <a:spcPts val="0"/>
              </a:spcAft>
              <a:buClr>
                <a:schemeClr val="accent2"/>
              </a:buClr>
              <a:buSzPts val="1900"/>
              <a:buChar char="●"/>
              <a:defRPr>
                <a:solidFill>
                  <a:schemeClr val="dk1"/>
                </a:solidFill>
              </a:defRPr>
            </a:lvl1pPr>
            <a:lvl2pPr indent="-336550" lvl="1" marL="914400" algn="l">
              <a:lnSpc>
                <a:spcPct val="90000"/>
              </a:lnSpc>
              <a:spcBef>
                <a:spcPts val="250"/>
              </a:spcBef>
              <a:spcAft>
                <a:spcPts val="0"/>
              </a:spcAft>
              <a:buClr>
                <a:schemeClr val="accent2"/>
              </a:buClr>
              <a:buSzPts val="1700"/>
              <a:buChar char="●"/>
              <a:defRPr>
                <a:solidFill>
                  <a:schemeClr val="dk1"/>
                </a:solidFill>
              </a:defRPr>
            </a:lvl2pPr>
            <a:lvl3pPr indent="-323850" lvl="2" marL="1371600" algn="l">
              <a:lnSpc>
                <a:spcPct val="90000"/>
              </a:lnSpc>
              <a:spcBef>
                <a:spcPts val="250"/>
              </a:spcBef>
              <a:spcAft>
                <a:spcPts val="0"/>
              </a:spcAft>
              <a:buClr>
                <a:schemeClr val="accent2"/>
              </a:buClr>
              <a:buSzPts val="1500"/>
              <a:buChar char="●"/>
              <a:defRPr>
                <a:solidFill>
                  <a:schemeClr val="dk1"/>
                </a:solidFill>
              </a:defRPr>
            </a:lvl3pPr>
            <a:lvl4pPr indent="-311150" lvl="3" marL="1828800" algn="l">
              <a:lnSpc>
                <a:spcPct val="90000"/>
              </a:lnSpc>
              <a:spcBef>
                <a:spcPts val="250"/>
              </a:spcBef>
              <a:spcAft>
                <a:spcPts val="0"/>
              </a:spcAft>
              <a:buClr>
                <a:schemeClr val="accent2"/>
              </a:buClr>
              <a:buSzPts val="1300"/>
              <a:buChar char="●"/>
              <a:defRPr>
                <a:solidFill>
                  <a:schemeClr val="dk1"/>
                </a:solidFill>
              </a:defRPr>
            </a:lvl4pPr>
            <a:lvl5pPr indent="-311150" lvl="4" marL="2286000" algn="l">
              <a:lnSpc>
                <a:spcPct val="90000"/>
              </a:lnSpc>
              <a:spcBef>
                <a:spcPts val="250"/>
              </a:spcBef>
              <a:spcAft>
                <a:spcPts val="0"/>
              </a:spcAft>
              <a:buClr>
                <a:schemeClr val="accent2"/>
              </a:buClr>
              <a:buSzPts val="1300"/>
              <a:buChar char="●"/>
              <a:defRPr>
                <a:solidFill>
                  <a:schemeClr val="dk1"/>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p:nvPr/>
        </p:nvSpPr>
        <p:spPr>
          <a:xfrm>
            <a:off x="1" y="758952"/>
            <a:ext cx="2582693"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000"/>
              <a:buFont typeface="Corbel"/>
              <a:buNone/>
              <a:defRPr b="0" i="0" sz="30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6"/>
          <p:cNvSpPr/>
          <p:nvPr/>
        </p:nvSpPr>
        <p:spPr>
          <a:xfrm>
            <a:off x="8861898" y="758952"/>
            <a:ext cx="288036" cy="5330952"/>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349250" lvl="0" marL="457200" marR="0" rtl="0" algn="l">
              <a:lnSpc>
                <a:spcPct val="90000"/>
              </a:lnSpc>
              <a:spcBef>
                <a:spcPts val="1200"/>
              </a:spcBef>
              <a:spcAft>
                <a:spcPts val="0"/>
              </a:spcAft>
              <a:buClr>
                <a:schemeClr val="accent1"/>
              </a:buClr>
              <a:buSzPts val="1900"/>
              <a:buFont typeface="Noto Sans Symbols"/>
              <a:buChar char="●"/>
              <a:defRPr b="0" i="0" sz="1900" u="none" cap="none" strike="noStrike">
                <a:solidFill>
                  <a:schemeClr val="dk1"/>
                </a:solidFill>
                <a:latin typeface="Corbel"/>
                <a:ea typeface="Corbel"/>
                <a:cs typeface="Corbel"/>
                <a:sym typeface="Corbel"/>
              </a:defRPr>
            </a:lvl1pPr>
            <a:lvl2pPr indent="-336550" lvl="1" marL="914400" marR="0" rtl="0" algn="l">
              <a:lnSpc>
                <a:spcPct val="90000"/>
              </a:lnSpc>
              <a:spcBef>
                <a:spcPts val="250"/>
              </a:spcBef>
              <a:spcAft>
                <a:spcPts val="0"/>
              </a:spcAft>
              <a:buClr>
                <a:schemeClr val="accent1"/>
              </a:buClr>
              <a:buSzPts val="1700"/>
              <a:buFont typeface="Noto Sans Symbols"/>
              <a:buChar char="●"/>
              <a:defRPr b="0" i="0" sz="1700" u="none" cap="none" strike="noStrike">
                <a:solidFill>
                  <a:schemeClr val="dk1"/>
                </a:solidFill>
                <a:latin typeface="Corbel"/>
                <a:ea typeface="Corbel"/>
                <a:cs typeface="Corbel"/>
                <a:sym typeface="Corbel"/>
              </a:defRPr>
            </a:lvl2pPr>
            <a:lvl3pPr indent="-323850" lvl="2" marL="1371600" marR="0" rtl="0" algn="l">
              <a:lnSpc>
                <a:spcPct val="90000"/>
              </a:lnSpc>
              <a:spcBef>
                <a:spcPts val="250"/>
              </a:spcBef>
              <a:spcAft>
                <a:spcPts val="0"/>
              </a:spcAft>
              <a:buClr>
                <a:schemeClr val="accent1"/>
              </a:buClr>
              <a:buSzPts val="1500"/>
              <a:buFont typeface="Noto Sans Symbols"/>
              <a:buChar char="●"/>
              <a:defRPr b="0" i="0" sz="1500" u="none" cap="none" strike="noStrike">
                <a:solidFill>
                  <a:schemeClr val="dk1"/>
                </a:solidFill>
                <a:latin typeface="Corbel"/>
                <a:ea typeface="Corbel"/>
                <a:cs typeface="Corbel"/>
                <a:sym typeface="Corbel"/>
              </a:defRPr>
            </a:lvl3pPr>
            <a:lvl4pPr indent="-311150" lvl="3" marL="1828800" marR="0" rtl="0" algn="l">
              <a:lnSpc>
                <a:spcPct val="90000"/>
              </a:lnSpc>
              <a:spcBef>
                <a:spcPts val="250"/>
              </a:spcBef>
              <a:spcAft>
                <a:spcPts val="0"/>
              </a:spcAft>
              <a:buClr>
                <a:schemeClr val="accent1"/>
              </a:buClr>
              <a:buSzPts val="1300"/>
              <a:buFont typeface="Noto Sans Symbols"/>
              <a:buChar char="●"/>
              <a:defRPr b="0" i="0" sz="1300" u="none" cap="none" strike="noStrike">
                <a:solidFill>
                  <a:schemeClr val="dk1"/>
                </a:solidFill>
                <a:latin typeface="Corbel"/>
                <a:ea typeface="Corbel"/>
                <a:cs typeface="Corbel"/>
                <a:sym typeface="Corbel"/>
              </a:defRPr>
            </a:lvl4pPr>
            <a:lvl5pPr indent="-311150" lvl="4" marL="2286000" marR="0" rtl="0" algn="l">
              <a:lnSpc>
                <a:spcPct val="90000"/>
              </a:lnSpc>
              <a:spcBef>
                <a:spcPts val="250"/>
              </a:spcBef>
              <a:spcAft>
                <a:spcPts val="0"/>
              </a:spcAft>
              <a:buClr>
                <a:schemeClr val="accent1"/>
              </a:buClr>
              <a:buSzPts val="1300"/>
              <a:buFont typeface="Noto Sans Symbols"/>
              <a:buChar char="●"/>
              <a:defRPr b="0" i="0" sz="1300" u="none" cap="none" strike="noStrike">
                <a:solidFill>
                  <a:schemeClr val="dk1"/>
                </a:solidFill>
                <a:latin typeface="Corbel"/>
                <a:ea typeface="Corbel"/>
                <a:cs typeface="Corbel"/>
                <a:sym typeface="Corbel"/>
              </a:defRPr>
            </a:lvl5pPr>
            <a:lvl6pPr indent="-311150" lvl="5" marL="27432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595959"/>
                </a:solidFill>
                <a:latin typeface="Corbel"/>
                <a:ea typeface="Corbel"/>
                <a:cs typeface="Corbel"/>
                <a:sym typeface="Corbel"/>
              </a:defRPr>
            </a:lvl6pPr>
            <a:lvl7pPr indent="-311150" lvl="6" marL="32004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595959"/>
                </a:solidFill>
                <a:latin typeface="Corbel"/>
                <a:ea typeface="Corbel"/>
                <a:cs typeface="Corbel"/>
                <a:sym typeface="Corbel"/>
              </a:defRPr>
            </a:lvl7pPr>
            <a:lvl8pPr indent="-311150" lvl="7" marL="36576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595959"/>
                </a:solidFill>
                <a:latin typeface="Corbel"/>
                <a:ea typeface="Corbel"/>
                <a:cs typeface="Corbel"/>
                <a:sym typeface="Corbel"/>
              </a:defRPr>
            </a:lvl8pPr>
            <a:lvl9pPr indent="-311150" lvl="8" marL="4114800" marR="0" rtl="0" algn="l">
              <a:lnSpc>
                <a:spcPct val="90000"/>
              </a:lnSpc>
              <a:spcBef>
                <a:spcPts val="250"/>
              </a:spcBef>
              <a:spcAft>
                <a:spcPts val="250"/>
              </a:spcAft>
              <a:buClr>
                <a:schemeClr val="accent1"/>
              </a:buClr>
              <a:buSzPts val="1300"/>
              <a:buFont typeface="Noto Sans Symbols"/>
              <a:buChar char="●"/>
              <a:defRPr b="0" i="0" sz="1300" u="none" cap="none" strike="noStrike">
                <a:solidFill>
                  <a:srgbClr val="595959"/>
                </a:solidFill>
                <a:latin typeface="Corbel"/>
                <a:ea typeface="Corbel"/>
                <a:cs typeface="Corbel"/>
                <a:sym typeface="Corbel"/>
              </a:defRPr>
            </a:lvl9pPr>
          </a:lstStyle>
          <a:p/>
        </p:txBody>
      </p:sp>
      <p:pic>
        <p:nvPicPr>
          <p:cNvPr id="14" name="Google Shape;14;p46"/>
          <p:cNvPicPr preferRelativeResize="0"/>
          <p:nvPr/>
        </p:nvPicPr>
        <p:blipFill rotWithShape="1">
          <a:blip r:embed="rId1">
            <a:alphaModFix/>
          </a:blip>
          <a:srcRect b="0" l="0" r="0" t="0"/>
          <a:stretch/>
        </p:blipFill>
        <p:spPr>
          <a:xfrm>
            <a:off x="8519520" y="6231834"/>
            <a:ext cx="419449"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0.png"/><Relationship Id="rId10"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5.png"/><Relationship Id="rId11" Type="http://schemas.openxmlformats.org/officeDocument/2006/relationships/image" Target="../media/image33.png"/><Relationship Id="rId10" Type="http://schemas.openxmlformats.org/officeDocument/2006/relationships/image" Target="../media/image35.png"/><Relationship Id="rId13" Type="http://schemas.openxmlformats.org/officeDocument/2006/relationships/image" Target="../media/image34.png"/><Relationship Id="rId12" Type="http://schemas.openxmlformats.org/officeDocument/2006/relationships/image" Target="../media/image37.pn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38.png"/><Relationship Id="rId5" Type="http://schemas.openxmlformats.org/officeDocument/2006/relationships/image" Target="../media/image45.png"/><Relationship Id="rId6" Type="http://schemas.openxmlformats.org/officeDocument/2006/relationships/image" Target="../media/image47.png"/><Relationship Id="rId7" Type="http://schemas.openxmlformats.org/officeDocument/2006/relationships/image" Target="../media/image39.png"/><Relationship Id="rId8"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hyperlink" Target="https://mo.db101.org/" TargetMode="External"/><Relationship Id="rId5" Type="http://schemas.openxmlformats.org/officeDocument/2006/relationships/hyperlink" Target="https://realeconomicimpact.org/pages/ndi-10-year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s://mo.db101.org/" TargetMode="External"/><Relationship Id="rId4" Type="http://schemas.openxmlformats.org/officeDocument/2006/relationships/hyperlink" Target="https://mo.db101.org/mo/situations/workandbenefits/myths/article2.htm" TargetMode="External"/><Relationship Id="rId9" Type="http://schemas.openxmlformats.org/officeDocument/2006/relationships/hyperlink" Target="https://mo.db101.org/mo/situations/workandbenefits/myths/article2c.htm" TargetMode="External"/><Relationship Id="rId5" Type="http://schemas.openxmlformats.org/officeDocument/2006/relationships/hyperlink" Target="https://mo.db101.org/mo/situations/workandbenefits/myths/article2a.htm" TargetMode="External"/><Relationship Id="rId6" Type="http://schemas.openxmlformats.org/officeDocument/2006/relationships/hyperlink" Target="https://www.ssa.gov/disabilityresearch/wipa_reports.htm" TargetMode="External"/><Relationship Id="rId7" Type="http://schemas.openxmlformats.org/officeDocument/2006/relationships/hyperlink" Target="https://mo.db101.org/mo/situations/workandbenefits/myths/article2b.htm" TargetMode="External"/><Relationship Id="rId8" Type="http://schemas.openxmlformats.org/officeDocument/2006/relationships/hyperlink" Target="https://www.ssa.gov/disabilityresearch/wi/1619b.htm" TargetMode="External"/><Relationship Id="rId11" Type="http://schemas.openxmlformats.org/officeDocument/2006/relationships/hyperlink" Target="https://mo.db101.org/mo/situations/workandbenefits/myths/article2e.htm" TargetMode="External"/><Relationship Id="rId10" Type="http://schemas.openxmlformats.org/officeDocument/2006/relationships/hyperlink" Target="https://mo.db101.org/mo/situations/workandbenefits/myths/article2d.htm" TargetMode="External"/><Relationship Id="rId12" Type="http://schemas.openxmlformats.org/officeDocument/2006/relationships/hyperlink" Target="https://mo.db101.org/mo/situations/workandbenefits/myths/article2f.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www.myfreetaxes.com/" TargetMode="External"/><Relationship Id="rId4" Type="http://schemas.openxmlformats.org/officeDocument/2006/relationships/hyperlink" Target="http://www.irs.gov/Individuals/Free-Tax-Return-Preparation-for-You-by-Volunteers" TargetMode="External"/><Relationship Id="rId9" Type="http://schemas.openxmlformats.org/officeDocument/2006/relationships/hyperlink" Target="http://www.chooseworkttw.net/" TargetMode="External"/><Relationship Id="rId5" Type="http://schemas.openxmlformats.org/officeDocument/2006/relationships/hyperlink" Target="http://www.bettermoneyhabits.com/" TargetMode="External"/><Relationship Id="rId6" Type="http://schemas.openxmlformats.org/officeDocument/2006/relationships/hyperlink" Target="http://www.consumerfinance.gov/" TargetMode="External"/><Relationship Id="rId7" Type="http://schemas.openxmlformats.org/officeDocument/2006/relationships/hyperlink" Target="http://www.leadcenter.org/" TargetMode="External"/><Relationship Id="rId8" Type="http://schemas.openxmlformats.org/officeDocument/2006/relationships/hyperlink" Target="https://www.workforce3one.org/" TargetMode="External"/><Relationship Id="rId11" Type="http://schemas.openxmlformats.org/officeDocument/2006/relationships/hyperlink" Target="https://www.ssa.gov/work/WIPA.html" TargetMode="External"/><Relationship Id="rId10" Type="http://schemas.openxmlformats.org/officeDocument/2006/relationships/hyperlink" Target="https://www.chooseworkttw.net/" TargetMode="External"/><Relationship Id="rId13" Type="http://schemas.openxmlformats.org/officeDocument/2006/relationships/hyperlink" Target="http://idaresources.acf.hhs.gov/" TargetMode="External"/><Relationship Id="rId12" Type="http://schemas.openxmlformats.org/officeDocument/2006/relationships/hyperlink" Target="http://www.passonline.org/" TargetMode="External"/><Relationship Id="rId15" Type="http://schemas.openxmlformats.org/officeDocument/2006/relationships/hyperlink" Target="http://www.ablenrc.org/" TargetMode="External"/><Relationship Id="rId14" Type="http://schemas.openxmlformats.org/officeDocument/2006/relationships/hyperlink" Target="http://www.mymoney.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hyperlink" Target="https://turbotax.intuit.com/tax-tools/tax-tips/Tax-Deductions-and-Credits/Deducting-Medical-Expenses-for-a-Major-Illness-or-Injury/INF12016.html" TargetMode="External"/><Relationship Id="rId4" Type="http://schemas.openxmlformats.org/officeDocument/2006/relationships/hyperlink" Target="https://turbotax.intuit.com/tax-tools/tax-tips/Tax-Deductions-and-Credits/Deducting-Medical-Expenses-for-a-Major-Illness-or-Injury/INF12016.html" TargetMode="External"/><Relationship Id="rId5" Type="http://schemas.openxmlformats.org/officeDocument/2006/relationships/hyperlink" Target="https://www.healthcare.gov/coverage/what-marketplace-plans-cover/" TargetMode="External"/><Relationship Id="rId6" Type="http://schemas.openxmlformats.org/officeDocument/2006/relationships/hyperlink" Target="http://insurance.mo.gov/" TargetMode="External"/><Relationship Id="rId7" Type="http://schemas.openxmlformats.org/officeDocument/2006/relationships/hyperlink" Target="http://insurance.mo.gov/" TargetMode="External"/><Relationship Id="rId8"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hyperlink" Target="http://www.mosourcelink.com/growth/business-incubators" TargetMode="External"/><Relationship Id="rId4" Type="http://schemas.openxmlformats.org/officeDocument/2006/relationships/hyperlink" Target="http://www.mosourcelink.com/growth/business-incubators" TargetMode="External"/><Relationship Id="rId9" Type="http://schemas.openxmlformats.org/officeDocument/2006/relationships/hyperlink" Target="https://ded.mo.gov/programs/business/small-business-incubator-tax-credit" TargetMode="External"/><Relationship Id="rId5" Type="http://schemas.openxmlformats.org/officeDocument/2006/relationships/hyperlink" Target="http://www.mosourcelink.com/growth/business-incubators" TargetMode="External"/><Relationship Id="rId6" Type="http://schemas.openxmlformats.org/officeDocument/2006/relationships/hyperlink" Target="http://www.1millioncups.com/communities" TargetMode="External"/><Relationship Id="rId7" Type="http://schemas.openxmlformats.org/officeDocument/2006/relationships/hyperlink" Target="http://www.kauffman.org/what-we-do/entrepreneurship" TargetMode="External"/><Relationship Id="rId8" Type="http://schemas.openxmlformats.org/officeDocument/2006/relationships/hyperlink" Target="http://www.buzgate.org/8.0/mo/fh_incubators.html?cb=ibm" TargetMode="External"/><Relationship Id="rId11" Type="http://schemas.openxmlformats.org/officeDocument/2006/relationships/hyperlink" Target="https://www.score.org/" TargetMode="External"/><Relationship Id="rId10" Type="http://schemas.openxmlformats.org/officeDocument/2006/relationships/hyperlink" Target="https://www.sba.gov/" TargetMode="External"/><Relationship Id="rId12" Type="http://schemas.openxmlformats.org/officeDocument/2006/relationships/hyperlink" Target="https://www.entrepreneur.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hyperlink" Target="https://www.moabl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hyperlink" Target="http://dss.mo.gov/mh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mailto:muellergl@umk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ph type="ctrTitle"/>
          </p:nvPr>
        </p:nvSpPr>
        <p:spPr>
          <a:xfrm>
            <a:off x="109198" y="1831086"/>
            <a:ext cx="6606650" cy="24551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3600"/>
              <a:t>Found Money</a:t>
            </a:r>
            <a:br>
              <a:rPr lang="en-US" sz="3600"/>
            </a:br>
            <a:r>
              <a:rPr lang="en-US" sz="2000"/>
              <a:t>Mapping  Your Financial Opportunities through </a:t>
            </a:r>
            <a:br>
              <a:rPr lang="en-US" sz="2000"/>
            </a:br>
            <a:r>
              <a:rPr lang="en-US" sz="2000"/>
              <a:t>the Integrated Supports Star</a:t>
            </a:r>
            <a:endParaRPr sz="3600"/>
          </a:p>
        </p:txBody>
      </p:sp>
      <p:sp>
        <p:nvSpPr>
          <p:cNvPr id="198" name="Google Shape;198;p1"/>
          <p:cNvSpPr txBox="1"/>
          <p:nvPr>
            <p:ph idx="1" type="subTitle"/>
          </p:nvPr>
        </p:nvSpPr>
        <p:spPr>
          <a:xfrm>
            <a:off x="155173" y="4589877"/>
            <a:ext cx="6606650" cy="1126465"/>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SzPts val="1700"/>
              <a:buNone/>
            </a:pPr>
            <a:r>
              <a:rPr lang="en-US" sz="1700"/>
              <a:t>Georgia Mueller, MOM, </a:t>
            </a:r>
            <a:r>
              <a:rPr lang="en-US" sz="1275"/>
              <a:t>MS, CWIC, CRS</a:t>
            </a:r>
            <a:endParaRPr/>
          </a:p>
          <a:p>
            <a:pPr indent="0" lvl="0" marL="0" rtl="0" algn="l">
              <a:lnSpc>
                <a:spcPct val="70000"/>
              </a:lnSpc>
              <a:spcBef>
                <a:spcPts val="1200"/>
              </a:spcBef>
              <a:spcAft>
                <a:spcPts val="0"/>
              </a:spcAft>
              <a:buSzPts val="1275"/>
              <a:buNone/>
            </a:pPr>
            <a:r>
              <a:rPr lang="en-US" sz="1275"/>
              <a:t>Family Resource Benefits/Specialist</a:t>
            </a:r>
            <a:endParaRPr/>
          </a:p>
          <a:p>
            <a:pPr indent="0" lvl="0" marL="0" rtl="0" algn="l">
              <a:lnSpc>
                <a:spcPct val="70000"/>
              </a:lnSpc>
              <a:spcBef>
                <a:spcPts val="1200"/>
              </a:spcBef>
              <a:spcAft>
                <a:spcPts val="0"/>
              </a:spcAft>
              <a:buSzPts val="1700"/>
              <a:buNone/>
            </a:pPr>
            <a:r>
              <a:rPr lang="en-US" sz="1700"/>
              <a:t>Missouri Family to Family at the </a:t>
            </a:r>
            <a:br>
              <a:rPr lang="en-US" sz="1700"/>
            </a:br>
            <a:r>
              <a:rPr lang="en-US" sz="1700"/>
              <a:t>UMKC Institute for Human Development, UCEDD</a:t>
            </a:r>
            <a:endParaRPr/>
          </a:p>
        </p:txBody>
      </p:sp>
      <p:pic>
        <p:nvPicPr>
          <p:cNvPr id="199" name="Google Shape;199;p1"/>
          <p:cNvPicPr preferRelativeResize="0"/>
          <p:nvPr/>
        </p:nvPicPr>
        <p:blipFill rotWithShape="1">
          <a:blip r:embed="rId3">
            <a:alphaModFix/>
          </a:blip>
          <a:srcRect b="0" l="0" r="0" t="0"/>
          <a:stretch/>
        </p:blipFill>
        <p:spPr>
          <a:xfrm>
            <a:off x="4574112" y="1550531"/>
            <a:ext cx="1028700" cy="1028700"/>
          </a:xfrm>
          <a:prstGeom prst="rect">
            <a:avLst/>
          </a:prstGeom>
          <a:noFill/>
          <a:ln>
            <a:noFill/>
          </a:ln>
        </p:spPr>
      </p:pic>
      <p:pic>
        <p:nvPicPr>
          <p:cNvPr id="200" name="Google Shape;200;p1"/>
          <p:cNvPicPr preferRelativeResize="0"/>
          <p:nvPr/>
        </p:nvPicPr>
        <p:blipFill rotWithShape="1">
          <a:blip r:embed="rId4">
            <a:alphaModFix/>
          </a:blip>
          <a:srcRect b="0" l="0" r="0" t="0"/>
          <a:stretch/>
        </p:blipFill>
        <p:spPr>
          <a:xfrm>
            <a:off x="1270787" y="1565009"/>
            <a:ext cx="1028700" cy="1028700"/>
          </a:xfrm>
          <a:prstGeom prst="rect">
            <a:avLst/>
          </a:prstGeom>
          <a:noFill/>
          <a:ln>
            <a:noFill/>
          </a:ln>
        </p:spPr>
      </p:pic>
      <p:pic>
        <p:nvPicPr>
          <p:cNvPr id="201" name="Google Shape;201;p1"/>
          <p:cNvPicPr preferRelativeResize="0"/>
          <p:nvPr/>
        </p:nvPicPr>
        <p:blipFill rotWithShape="1">
          <a:blip r:embed="rId5">
            <a:alphaModFix/>
          </a:blip>
          <a:srcRect b="0" l="0" r="0" t="0"/>
          <a:stretch/>
        </p:blipFill>
        <p:spPr>
          <a:xfrm>
            <a:off x="5687148" y="1550531"/>
            <a:ext cx="1028700" cy="1028700"/>
          </a:xfrm>
          <a:prstGeom prst="rect">
            <a:avLst/>
          </a:prstGeom>
          <a:noFill/>
          <a:ln>
            <a:noFill/>
          </a:ln>
        </p:spPr>
      </p:pic>
      <p:pic>
        <p:nvPicPr>
          <p:cNvPr id="202" name="Google Shape;202;p1"/>
          <p:cNvPicPr preferRelativeResize="0"/>
          <p:nvPr/>
        </p:nvPicPr>
        <p:blipFill rotWithShape="1">
          <a:blip r:embed="rId6">
            <a:alphaModFix/>
          </a:blip>
          <a:srcRect b="0" l="0" r="0" t="0"/>
          <a:stretch/>
        </p:blipFill>
        <p:spPr>
          <a:xfrm>
            <a:off x="109199" y="1550531"/>
            <a:ext cx="1031278" cy="1028700"/>
          </a:xfrm>
          <a:prstGeom prst="rect">
            <a:avLst/>
          </a:prstGeom>
          <a:noFill/>
          <a:ln>
            <a:noFill/>
          </a:ln>
        </p:spPr>
      </p:pic>
      <p:pic>
        <p:nvPicPr>
          <p:cNvPr id="203" name="Google Shape;203;p1"/>
          <p:cNvPicPr preferRelativeResize="0"/>
          <p:nvPr/>
        </p:nvPicPr>
        <p:blipFill rotWithShape="1">
          <a:blip r:embed="rId7">
            <a:alphaModFix/>
          </a:blip>
          <a:srcRect b="0" l="0" r="0" t="0"/>
          <a:stretch/>
        </p:blipFill>
        <p:spPr>
          <a:xfrm>
            <a:off x="3458498" y="1550531"/>
            <a:ext cx="1031278" cy="1028700"/>
          </a:xfrm>
          <a:prstGeom prst="rect">
            <a:avLst/>
          </a:prstGeom>
          <a:noFill/>
          <a:ln>
            <a:noFill/>
          </a:ln>
        </p:spPr>
      </p:pic>
      <p:pic>
        <p:nvPicPr>
          <p:cNvPr id="204" name="Google Shape;204;p1"/>
          <p:cNvPicPr preferRelativeResize="0"/>
          <p:nvPr/>
        </p:nvPicPr>
        <p:blipFill rotWithShape="1">
          <a:blip r:embed="rId8">
            <a:alphaModFix/>
          </a:blip>
          <a:srcRect b="0" l="0" r="0" t="0"/>
          <a:stretch/>
        </p:blipFill>
        <p:spPr>
          <a:xfrm>
            <a:off x="2342924" y="1550531"/>
            <a:ext cx="1028700" cy="1028700"/>
          </a:xfrm>
          <a:prstGeom prst="rect">
            <a:avLst/>
          </a:prstGeom>
          <a:noFill/>
          <a:ln>
            <a:noFill/>
          </a:ln>
        </p:spPr>
      </p:pic>
      <p:pic>
        <p:nvPicPr>
          <p:cNvPr id="205" name="Google Shape;205;p1"/>
          <p:cNvPicPr preferRelativeResize="0"/>
          <p:nvPr/>
        </p:nvPicPr>
        <p:blipFill rotWithShape="1">
          <a:blip r:embed="rId9">
            <a:alphaModFix/>
          </a:blip>
          <a:srcRect b="0" l="0" r="0" t="0"/>
          <a:stretch/>
        </p:blipFill>
        <p:spPr>
          <a:xfrm>
            <a:off x="68580" y="6282418"/>
            <a:ext cx="9006840" cy="454529"/>
          </a:xfrm>
          <a:prstGeom prst="rect">
            <a:avLst/>
          </a:prstGeom>
          <a:noFill/>
          <a:ln>
            <a:noFill/>
          </a:ln>
        </p:spPr>
      </p:pic>
      <p:pic>
        <p:nvPicPr>
          <p:cNvPr id="206" name="Google Shape;206;p1"/>
          <p:cNvPicPr preferRelativeResize="0"/>
          <p:nvPr/>
        </p:nvPicPr>
        <p:blipFill rotWithShape="1">
          <a:blip r:embed="rId10">
            <a:alphaModFix/>
          </a:blip>
          <a:srcRect b="0" l="0" r="0" t="0"/>
          <a:stretch/>
        </p:blipFill>
        <p:spPr>
          <a:xfrm rot="-564951">
            <a:off x="4605807" y="3489848"/>
            <a:ext cx="1994009" cy="18964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0"/>
          <p:cNvPicPr preferRelativeResize="0"/>
          <p:nvPr/>
        </p:nvPicPr>
        <p:blipFill rotWithShape="1">
          <a:blip r:embed="rId3">
            <a:alphaModFix/>
          </a:blip>
          <a:srcRect b="0" l="0" r="0" t="0"/>
          <a:stretch/>
        </p:blipFill>
        <p:spPr>
          <a:xfrm>
            <a:off x="4691067" y="649970"/>
            <a:ext cx="3668513" cy="3566160"/>
          </a:xfrm>
          <a:prstGeom prst="rect">
            <a:avLst/>
          </a:prstGeom>
          <a:noFill/>
          <a:ln>
            <a:noFill/>
          </a:ln>
        </p:spPr>
      </p:pic>
      <p:pic>
        <p:nvPicPr>
          <p:cNvPr id="279" name="Google Shape;279;p10"/>
          <p:cNvPicPr preferRelativeResize="0"/>
          <p:nvPr/>
        </p:nvPicPr>
        <p:blipFill rotWithShape="1">
          <a:blip r:embed="rId4">
            <a:alphaModFix/>
          </a:blip>
          <a:srcRect b="0" l="0" r="0" t="0"/>
          <a:stretch/>
        </p:blipFill>
        <p:spPr>
          <a:xfrm>
            <a:off x="5657953" y="1508954"/>
            <a:ext cx="1828800" cy="1828800"/>
          </a:xfrm>
          <a:prstGeom prst="rect">
            <a:avLst/>
          </a:prstGeom>
          <a:noFill/>
          <a:ln>
            <a:noFill/>
          </a:ln>
        </p:spPr>
      </p:pic>
      <p:pic>
        <p:nvPicPr>
          <p:cNvPr id="280" name="Google Shape;280;p10"/>
          <p:cNvPicPr preferRelativeResize="0"/>
          <p:nvPr/>
        </p:nvPicPr>
        <p:blipFill rotWithShape="1">
          <a:blip r:embed="rId5">
            <a:alphaModFix/>
          </a:blip>
          <a:srcRect b="0" l="0" r="0" t="0"/>
          <a:stretch/>
        </p:blipFill>
        <p:spPr>
          <a:xfrm>
            <a:off x="6323197" y="2021505"/>
            <a:ext cx="498312" cy="914400"/>
          </a:xfrm>
          <a:prstGeom prst="rect">
            <a:avLst/>
          </a:prstGeom>
          <a:noFill/>
          <a:ln>
            <a:noFill/>
          </a:ln>
        </p:spPr>
      </p:pic>
      <p:sp>
        <p:nvSpPr>
          <p:cNvPr id="281" name="Google Shape;281;p10"/>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62228" lvl="0" marL="182880" rtl="0" algn="l">
              <a:lnSpc>
                <a:spcPct val="90000"/>
              </a:lnSpc>
              <a:spcBef>
                <a:spcPts val="0"/>
              </a:spcBef>
              <a:spcAft>
                <a:spcPts val="0"/>
              </a:spcAft>
              <a:buSzPts val="19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1"/>
          <p:cNvPicPr preferRelativeResize="0"/>
          <p:nvPr/>
        </p:nvPicPr>
        <p:blipFill rotWithShape="1">
          <a:blip r:embed="rId3">
            <a:alphaModFix/>
          </a:blip>
          <a:srcRect b="0" l="0" r="0" t="0"/>
          <a:stretch/>
        </p:blipFill>
        <p:spPr>
          <a:xfrm>
            <a:off x="4426185" y="274514"/>
            <a:ext cx="4292341" cy="4297680"/>
          </a:xfrm>
          <a:prstGeom prst="rect">
            <a:avLst/>
          </a:prstGeom>
          <a:noFill/>
          <a:ln>
            <a:noFill/>
          </a:ln>
        </p:spPr>
      </p:pic>
      <p:pic>
        <p:nvPicPr>
          <p:cNvPr id="288" name="Google Shape;288;p11"/>
          <p:cNvPicPr preferRelativeResize="0"/>
          <p:nvPr/>
        </p:nvPicPr>
        <p:blipFill rotWithShape="1">
          <a:blip r:embed="rId4">
            <a:alphaModFix/>
          </a:blip>
          <a:srcRect b="0" l="0" r="0" t="0"/>
          <a:stretch/>
        </p:blipFill>
        <p:spPr>
          <a:xfrm>
            <a:off x="4691067" y="649970"/>
            <a:ext cx="3668513" cy="3566160"/>
          </a:xfrm>
          <a:prstGeom prst="rect">
            <a:avLst/>
          </a:prstGeom>
          <a:noFill/>
          <a:ln>
            <a:noFill/>
          </a:ln>
        </p:spPr>
      </p:pic>
      <p:pic>
        <p:nvPicPr>
          <p:cNvPr id="289" name="Google Shape;289;p11"/>
          <p:cNvPicPr preferRelativeResize="0"/>
          <p:nvPr/>
        </p:nvPicPr>
        <p:blipFill rotWithShape="1">
          <a:blip r:embed="rId5">
            <a:alphaModFix/>
          </a:blip>
          <a:srcRect b="0" l="0" r="0" t="0"/>
          <a:stretch/>
        </p:blipFill>
        <p:spPr>
          <a:xfrm>
            <a:off x="5657953" y="1508954"/>
            <a:ext cx="1828800" cy="1828800"/>
          </a:xfrm>
          <a:prstGeom prst="rect">
            <a:avLst/>
          </a:prstGeom>
          <a:noFill/>
          <a:ln>
            <a:noFill/>
          </a:ln>
        </p:spPr>
      </p:pic>
      <p:pic>
        <p:nvPicPr>
          <p:cNvPr id="290" name="Google Shape;290;p11"/>
          <p:cNvPicPr preferRelativeResize="0"/>
          <p:nvPr/>
        </p:nvPicPr>
        <p:blipFill rotWithShape="1">
          <a:blip r:embed="rId6">
            <a:alphaModFix/>
          </a:blip>
          <a:srcRect b="0" l="0" r="0" t="0"/>
          <a:stretch/>
        </p:blipFill>
        <p:spPr>
          <a:xfrm>
            <a:off x="6323197" y="2021505"/>
            <a:ext cx="498312" cy="914400"/>
          </a:xfrm>
          <a:prstGeom prst="rect">
            <a:avLst/>
          </a:prstGeom>
          <a:noFill/>
          <a:ln>
            <a:noFill/>
          </a:ln>
        </p:spPr>
      </p:pic>
      <p:sp>
        <p:nvSpPr>
          <p:cNvPr id="291" name="Google Shape;291;p1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62228" lvl="0" marL="182880" rtl="0" algn="l">
              <a:lnSpc>
                <a:spcPct val="90000"/>
              </a:lnSpc>
              <a:spcBef>
                <a:spcPts val="0"/>
              </a:spcBef>
              <a:spcAft>
                <a:spcPts val="0"/>
              </a:spcAft>
              <a:buSzPts val="19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12"/>
          <p:cNvPicPr preferRelativeResize="0"/>
          <p:nvPr/>
        </p:nvPicPr>
        <p:blipFill rotWithShape="1">
          <a:blip r:embed="rId3">
            <a:alphaModFix/>
          </a:blip>
          <a:srcRect b="0" l="0" r="0" t="0"/>
          <a:stretch/>
        </p:blipFill>
        <p:spPr>
          <a:xfrm>
            <a:off x="4426185" y="274514"/>
            <a:ext cx="4292341" cy="4297680"/>
          </a:xfrm>
          <a:prstGeom prst="rect">
            <a:avLst/>
          </a:prstGeom>
          <a:noFill/>
          <a:ln>
            <a:noFill/>
          </a:ln>
        </p:spPr>
      </p:pic>
      <p:pic>
        <p:nvPicPr>
          <p:cNvPr id="298" name="Google Shape;298;p12"/>
          <p:cNvPicPr preferRelativeResize="0"/>
          <p:nvPr>
            <p:ph idx="1" type="body"/>
          </p:nvPr>
        </p:nvPicPr>
        <p:blipFill rotWithShape="1">
          <a:blip r:embed="rId4">
            <a:alphaModFix/>
          </a:blip>
          <a:srcRect b="0" l="0" r="0" t="0"/>
          <a:stretch/>
        </p:blipFill>
        <p:spPr>
          <a:xfrm>
            <a:off x="4133951" y="-13535"/>
            <a:ext cx="4867436" cy="4846320"/>
          </a:xfrm>
          <a:prstGeom prst="rect">
            <a:avLst/>
          </a:prstGeom>
          <a:noFill/>
          <a:ln>
            <a:noFill/>
          </a:ln>
        </p:spPr>
      </p:pic>
      <p:pic>
        <p:nvPicPr>
          <p:cNvPr id="299" name="Google Shape;299;p12"/>
          <p:cNvPicPr preferRelativeResize="0"/>
          <p:nvPr/>
        </p:nvPicPr>
        <p:blipFill rotWithShape="1">
          <a:blip r:embed="rId5">
            <a:alphaModFix/>
          </a:blip>
          <a:srcRect b="0" l="0" r="0" t="0"/>
          <a:stretch/>
        </p:blipFill>
        <p:spPr>
          <a:xfrm>
            <a:off x="4691067" y="649970"/>
            <a:ext cx="3668513" cy="3566160"/>
          </a:xfrm>
          <a:prstGeom prst="rect">
            <a:avLst/>
          </a:prstGeom>
          <a:noFill/>
          <a:ln>
            <a:noFill/>
          </a:ln>
        </p:spPr>
      </p:pic>
      <p:pic>
        <p:nvPicPr>
          <p:cNvPr id="300" name="Google Shape;300;p12"/>
          <p:cNvPicPr preferRelativeResize="0"/>
          <p:nvPr/>
        </p:nvPicPr>
        <p:blipFill rotWithShape="1">
          <a:blip r:embed="rId6">
            <a:alphaModFix/>
          </a:blip>
          <a:srcRect b="0" l="0" r="0" t="0"/>
          <a:stretch/>
        </p:blipFill>
        <p:spPr>
          <a:xfrm>
            <a:off x="5657953" y="1508954"/>
            <a:ext cx="1828800" cy="1828800"/>
          </a:xfrm>
          <a:prstGeom prst="rect">
            <a:avLst/>
          </a:prstGeom>
          <a:noFill/>
          <a:ln>
            <a:noFill/>
          </a:ln>
        </p:spPr>
      </p:pic>
      <p:pic>
        <p:nvPicPr>
          <p:cNvPr id="301" name="Google Shape;301;p12"/>
          <p:cNvPicPr preferRelativeResize="0"/>
          <p:nvPr/>
        </p:nvPicPr>
        <p:blipFill rotWithShape="1">
          <a:blip r:embed="rId7">
            <a:alphaModFix/>
          </a:blip>
          <a:srcRect b="0" l="0" r="0" t="0"/>
          <a:stretch/>
        </p:blipFill>
        <p:spPr>
          <a:xfrm>
            <a:off x="6323197" y="2021505"/>
            <a:ext cx="498312"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3"/>
          <p:cNvPicPr preferRelativeResize="0"/>
          <p:nvPr/>
        </p:nvPicPr>
        <p:blipFill rotWithShape="1">
          <a:blip r:embed="rId3">
            <a:alphaModFix/>
          </a:blip>
          <a:srcRect b="0" l="0" r="0" t="0"/>
          <a:stretch/>
        </p:blipFill>
        <p:spPr>
          <a:xfrm>
            <a:off x="1854795" y="-2429599"/>
            <a:ext cx="9418320" cy="8778240"/>
          </a:xfrm>
          <a:prstGeom prst="rect">
            <a:avLst/>
          </a:prstGeom>
          <a:noFill/>
          <a:ln>
            <a:noFill/>
          </a:ln>
        </p:spPr>
      </p:pic>
      <p:pic>
        <p:nvPicPr>
          <p:cNvPr id="308" name="Google Shape;308;p13"/>
          <p:cNvPicPr preferRelativeResize="0"/>
          <p:nvPr/>
        </p:nvPicPr>
        <p:blipFill rotWithShape="1">
          <a:blip r:embed="rId4">
            <a:alphaModFix/>
          </a:blip>
          <a:srcRect b="0" l="0" r="0" t="0"/>
          <a:stretch/>
        </p:blipFill>
        <p:spPr>
          <a:xfrm>
            <a:off x="4426185" y="274514"/>
            <a:ext cx="4292341" cy="4297680"/>
          </a:xfrm>
          <a:prstGeom prst="rect">
            <a:avLst/>
          </a:prstGeom>
          <a:noFill/>
          <a:ln>
            <a:noFill/>
          </a:ln>
        </p:spPr>
      </p:pic>
      <p:pic>
        <p:nvPicPr>
          <p:cNvPr id="309" name="Google Shape;309;p13"/>
          <p:cNvPicPr preferRelativeResize="0"/>
          <p:nvPr>
            <p:ph idx="1" type="body"/>
          </p:nvPr>
        </p:nvPicPr>
        <p:blipFill rotWithShape="1">
          <a:blip r:embed="rId5">
            <a:alphaModFix/>
          </a:blip>
          <a:srcRect b="0" l="0" r="0" t="0"/>
          <a:stretch/>
        </p:blipFill>
        <p:spPr>
          <a:xfrm>
            <a:off x="4133951" y="-13535"/>
            <a:ext cx="4867436" cy="4846320"/>
          </a:xfrm>
          <a:prstGeom prst="rect">
            <a:avLst/>
          </a:prstGeom>
          <a:noFill/>
          <a:ln>
            <a:noFill/>
          </a:ln>
        </p:spPr>
      </p:pic>
      <p:pic>
        <p:nvPicPr>
          <p:cNvPr id="310" name="Google Shape;310;p13"/>
          <p:cNvPicPr preferRelativeResize="0"/>
          <p:nvPr/>
        </p:nvPicPr>
        <p:blipFill rotWithShape="1">
          <a:blip r:embed="rId6">
            <a:alphaModFix/>
          </a:blip>
          <a:srcRect b="0" l="0" r="0" t="0"/>
          <a:stretch/>
        </p:blipFill>
        <p:spPr>
          <a:xfrm>
            <a:off x="4691067" y="649970"/>
            <a:ext cx="3668513" cy="3566160"/>
          </a:xfrm>
          <a:prstGeom prst="rect">
            <a:avLst/>
          </a:prstGeom>
          <a:noFill/>
          <a:ln>
            <a:noFill/>
          </a:ln>
        </p:spPr>
      </p:pic>
      <p:pic>
        <p:nvPicPr>
          <p:cNvPr id="311" name="Google Shape;311;p13"/>
          <p:cNvPicPr preferRelativeResize="0"/>
          <p:nvPr/>
        </p:nvPicPr>
        <p:blipFill rotWithShape="1">
          <a:blip r:embed="rId7">
            <a:alphaModFix/>
          </a:blip>
          <a:srcRect b="0" l="0" r="0" t="0"/>
          <a:stretch/>
        </p:blipFill>
        <p:spPr>
          <a:xfrm>
            <a:off x="5657953" y="1508954"/>
            <a:ext cx="1828800" cy="1828800"/>
          </a:xfrm>
          <a:prstGeom prst="rect">
            <a:avLst/>
          </a:prstGeom>
          <a:noFill/>
          <a:ln>
            <a:noFill/>
          </a:ln>
        </p:spPr>
      </p:pic>
      <p:pic>
        <p:nvPicPr>
          <p:cNvPr id="312" name="Google Shape;312;p13"/>
          <p:cNvPicPr preferRelativeResize="0"/>
          <p:nvPr/>
        </p:nvPicPr>
        <p:blipFill rotWithShape="1">
          <a:blip r:embed="rId8">
            <a:alphaModFix/>
          </a:blip>
          <a:srcRect b="0" l="0" r="0" t="0"/>
          <a:stretch/>
        </p:blipFill>
        <p:spPr>
          <a:xfrm>
            <a:off x="6323197" y="2021505"/>
            <a:ext cx="498312"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14"/>
          <p:cNvPicPr preferRelativeResize="0"/>
          <p:nvPr/>
        </p:nvPicPr>
        <p:blipFill rotWithShape="1">
          <a:blip r:embed="rId3">
            <a:alphaModFix/>
          </a:blip>
          <a:srcRect b="0" l="0" r="0" t="0"/>
          <a:stretch/>
        </p:blipFill>
        <p:spPr>
          <a:xfrm>
            <a:off x="1854795" y="-2429599"/>
            <a:ext cx="9418320" cy="8778240"/>
          </a:xfrm>
          <a:prstGeom prst="rect">
            <a:avLst/>
          </a:prstGeom>
          <a:noFill/>
          <a:ln>
            <a:noFill/>
          </a:ln>
        </p:spPr>
      </p:pic>
      <p:pic>
        <p:nvPicPr>
          <p:cNvPr id="319" name="Google Shape;319;p14"/>
          <p:cNvPicPr preferRelativeResize="0"/>
          <p:nvPr/>
        </p:nvPicPr>
        <p:blipFill rotWithShape="1">
          <a:blip r:embed="rId4">
            <a:alphaModFix/>
          </a:blip>
          <a:srcRect b="0" l="0" r="0" t="0"/>
          <a:stretch/>
        </p:blipFill>
        <p:spPr>
          <a:xfrm>
            <a:off x="4426185" y="274514"/>
            <a:ext cx="4292341" cy="4297680"/>
          </a:xfrm>
          <a:prstGeom prst="rect">
            <a:avLst/>
          </a:prstGeom>
          <a:noFill/>
          <a:ln>
            <a:noFill/>
          </a:ln>
        </p:spPr>
      </p:pic>
      <p:pic>
        <p:nvPicPr>
          <p:cNvPr id="320" name="Google Shape;320;p14"/>
          <p:cNvPicPr preferRelativeResize="0"/>
          <p:nvPr>
            <p:ph idx="1" type="body"/>
          </p:nvPr>
        </p:nvPicPr>
        <p:blipFill rotWithShape="1">
          <a:blip r:embed="rId5">
            <a:alphaModFix/>
          </a:blip>
          <a:srcRect b="0" l="0" r="0" t="0"/>
          <a:stretch/>
        </p:blipFill>
        <p:spPr>
          <a:xfrm>
            <a:off x="4133951" y="-13535"/>
            <a:ext cx="4867436" cy="4846320"/>
          </a:xfrm>
          <a:prstGeom prst="rect">
            <a:avLst/>
          </a:prstGeom>
          <a:noFill/>
          <a:ln>
            <a:noFill/>
          </a:ln>
        </p:spPr>
      </p:pic>
      <p:pic>
        <p:nvPicPr>
          <p:cNvPr id="321" name="Google Shape;321;p14"/>
          <p:cNvPicPr preferRelativeResize="0"/>
          <p:nvPr/>
        </p:nvPicPr>
        <p:blipFill rotWithShape="1">
          <a:blip r:embed="rId6">
            <a:alphaModFix/>
          </a:blip>
          <a:srcRect b="0" l="0" r="0" t="0"/>
          <a:stretch/>
        </p:blipFill>
        <p:spPr>
          <a:xfrm>
            <a:off x="4691067" y="649970"/>
            <a:ext cx="3668513" cy="3566160"/>
          </a:xfrm>
          <a:prstGeom prst="rect">
            <a:avLst/>
          </a:prstGeom>
          <a:noFill/>
          <a:ln>
            <a:noFill/>
          </a:ln>
        </p:spPr>
      </p:pic>
      <p:pic>
        <p:nvPicPr>
          <p:cNvPr id="322" name="Google Shape;322;p14"/>
          <p:cNvPicPr preferRelativeResize="0"/>
          <p:nvPr/>
        </p:nvPicPr>
        <p:blipFill rotWithShape="1">
          <a:blip r:embed="rId7">
            <a:alphaModFix/>
          </a:blip>
          <a:srcRect b="0" l="0" r="0" t="0"/>
          <a:stretch/>
        </p:blipFill>
        <p:spPr>
          <a:xfrm>
            <a:off x="5657953" y="1508954"/>
            <a:ext cx="1828800" cy="1828800"/>
          </a:xfrm>
          <a:prstGeom prst="rect">
            <a:avLst/>
          </a:prstGeom>
          <a:noFill/>
          <a:ln>
            <a:noFill/>
          </a:ln>
        </p:spPr>
      </p:pic>
      <p:pic>
        <p:nvPicPr>
          <p:cNvPr id="323" name="Google Shape;323;p14"/>
          <p:cNvPicPr preferRelativeResize="0"/>
          <p:nvPr/>
        </p:nvPicPr>
        <p:blipFill rotWithShape="1">
          <a:blip r:embed="rId8">
            <a:alphaModFix/>
          </a:blip>
          <a:srcRect b="0" l="0" r="0" t="0"/>
          <a:stretch/>
        </p:blipFill>
        <p:spPr>
          <a:xfrm>
            <a:off x="6323197" y="2021505"/>
            <a:ext cx="498312" cy="914400"/>
          </a:xfrm>
          <a:prstGeom prst="rect">
            <a:avLst/>
          </a:prstGeom>
          <a:noFill/>
          <a:ln>
            <a:noFill/>
          </a:ln>
        </p:spPr>
      </p:pic>
      <p:cxnSp>
        <p:nvCxnSpPr>
          <p:cNvPr id="324" name="Google Shape;324;p14"/>
          <p:cNvCxnSpPr/>
          <p:nvPr/>
        </p:nvCxnSpPr>
        <p:spPr>
          <a:xfrm flipH="1" rot="10800000">
            <a:off x="349250" y="3259174"/>
            <a:ext cx="3931908" cy="2011326"/>
          </a:xfrm>
          <a:prstGeom prst="straightConnector1">
            <a:avLst/>
          </a:prstGeom>
          <a:noFill/>
          <a:ln cap="flat" cmpd="sng" w="76200">
            <a:solidFill>
              <a:schemeClr val="dk1"/>
            </a:solidFill>
            <a:prstDash val="solid"/>
            <a:round/>
            <a:headEnd len="sm" w="sm" type="none"/>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15"/>
          <p:cNvPicPr preferRelativeResize="0"/>
          <p:nvPr/>
        </p:nvPicPr>
        <p:blipFill rotWithShape="1">
          <a:blip r:embed="rId3">
            <a:alphaModFix/>
          </a:blip>
          <a:srcRect b="0" l="0" r="0" t="0"/>
          <a:stretch/>
        </p:blipFill>
        <p:spPr>
          <a:xfrm>
            <a:off x="1854795" y="-2429599"/>
            <a:ext cx="9418320" cy="8778240"/>
          </a:xfrm>
          <a:prstGeom prst="rect">
            <a:avLst/>
          </a:prstGeom>
          <a:noFill/>
          <a:ln>
            <a:noFill/>
          </a:ln>
        </p:spPr>
      </p:pic>
      <p:pic>
        <p:nvPicPr>
          <p:cNvPr id="331" name="Google Shape;331;p15"/>
          <p:cNvPicPr preferRelativeResize="0"/>
          <p:nvPr/>
        </p:nvPicPr>
        <p:blipFill rotWithShape="1">
          <a:blip r:embed="rId4">
            <a:alphaModFix/>
          </a:blip>
          <a:srcRect b="0" l="0" r="0" t="0"/>
          <a:stretch/>
        </p:blipFill>
        <p:spPr>
          <a:xfrm>
            <a:off x="4426185" y="274514"/>
            <a:ext cx="4292341" cy="4297680"/>
          </a:xfrm>
          <a:prstGeom prst="rect">
            <a:avLst/>
          </a:prstGeom>
          <a:noFill/>
          <a:ln>
            <a:noFill/>
          </a:ln>
        </p:spPr>
      </p:pic>
      <p:pic>
        <p:nvPicPr>
          <p:cNvPr id="332" name="Google Shape;332;p15"/>
          <p:cNvPicPr preferRelativeResize="0"/>
          <p:nvPr>
            <p:ph idx="1" type="body"/>
          </p:nvPr>
        </p:nvPicPr>
        <p:blipFill rotWithShape="1">
          <a:blip r:embed="rId5">
            <a:alphaModFix/>
          </a:blip>
          <a:srcRect b="0" l="0" r="0" t="0"/>
          <a:stretch/>
        </p:blipFill>
        <p:spPr>
          <a:xfrm>
            <a:off x="4133951" y="-13535"/>
            <a:ext cx="4867436" cy="4846320"/>
          </a:xfrm>
          <a:prstGeom prst="rect">
            <a:avLst/>
          </a:prstGeom>
          <a:noFill/>
          <a:ln>
            <a:noFill/>
          </a:ln>
        </p:spPr>
      </p:pic>
      <p:pic>
        <p:nvPicPr>
          <p:cNvPr id="333" name="Google Shape;333;p15"/>
          <p:cNvPicPr preferRelativeResize="0"/>
          <p:nvPr/>
        </p:nvPicPr>
        <p:blipFill rotWithShape="1">
          <a:blip r:embed="rId6">
            <a:alphaModFix/>
          </a:blip>
          <a:srcRect b="0" l="0" r="0" t="0"/>
          <a:stretch/>
        </p:blipFill>
        <p:spPr>
          <a:xfrm>
            <a:off x="4691067" y="649970"/>
            <a:ext cx="3668513" cy="3566160"/>
          </a:xfrm>
          <a:prstGeom prst="rect">
            <a:avLst/>
          </a:prstGeom>
          <a:noFill/>
          <a:ln>
            <a:noFill/>
          </a:ln>
        </p:spPr>
      </p:pic>
      <p:pic>
        <p:nvPicPr>
          <p:cNvPr id="334" name="Google Shape;334;p15"/>
          <p:cNvPicPr preferRelativeResize="0"/>
          <p:nvPr/>
        </p:nvPicPr>
        <p:blipFill rotWithShape="1">
          <a:blip r:embed="rId7">
            <a:alphaModFix/>
          </a:blip>
          <a:srcRect b="0" l="0" r="0" t="0"/>
          <a:stretch/>
        </p:blipFill>
        <p:spPr>
          <a:xfrm>
            <a:off x="5657953" y="1508954"/>
            <a:ext cx="1828800" cy="1828800"/>
          </a:xfrm>
          <a:prstGeom prst="rect">
            <a:avLst/>
          </a:prstGeom>
          <a:noFill/>
          <a:ln>
            <a:noFill/>
          </a:ln>
        </p:spPr>
      </p:pic>
      <p:pic>
        <p:nvPicPr>
          <p:cNvPr id="335" name="Google Shape;335;p15"/>
          <p:cNvPicPr preferRelativeResize="0"/>
          <p:nvPr/>
        </p:nvPicPr>
        <p:blipFill rotWithShape="1">
          <a:blip r:embed="rId8">
            <a:alphaModFix/>
          </a:blip>
          <a:srcRect b="0" l="0" r="0" t="0"/>
          <a:stretch/>
        </p:blipFill>
        <p:spPr>
          <a:xfrm>
            <a:off x="6323197" y="2021505"/>
            <a:ext cx="498312" cy="914400"/>
          </a:xfrm>
          <a:prstGeom prst="rect">
            <a:avLst/>
          </a:prstGeom>
          <a:noFill/>
          <a:ln>
            <a:noFill/>
          </a:ln>
        </p:spPr>
      </p:pic>
      <p:cxnSp>
        <p:nvCxnSpPr>
          <p:cNvPr id="336" name="Google Shape;336;p15"/>
          <p:cNvCxnSpPr/>
          <p:nvPr/>
        </p:nvCxnSpPr>
        <p:spPr>
          <a:xfrm flipH="1" rot="10800000">
            <a:off x="349250" y="3259174"/>
            <a:ext cx="3931908" cy="2011326"/>
          </a:xfrm>
          <a:prstGeom prst="straightConnector1">
            <a:avLst/>
          </a:prstGeom>
          <a:noFill/>
          <a:ln cap="flat" cmpd="sng" w="76200">
            <a:solidFill>
              <a:schemeClr val="dk1"/>
            </a:solidFill>
            <a:prstDash val="solid"/>
            <a:round/>
            <a:headEnd len="sm" w="sm" type="none"/>
            <a:tailEnd len="med" w="med" type="stealth"/>
          </a:ln>
        </p:spPr>
      </p:cxnSp>
      <p:grpSp>
        <p:nvGrpSpPr>
          <p:cNvPr id="337" name="Google Shape;337;p15"/>
          <p:cNvGrpSpPr/>
          <p:nvPr/>
        </p:nvGrpSpPr>
        <p:grpSpPr>
          <a:xfrm>
            <a:off x="339001" y="5254257"/>
            <a:ext cx="4090124" cy="719245"/>
            <a:chOff x="339001" y="5254257"/>
            <a:chExt cx="4090124" cy="719245"/>
          </a:xfrm>
        </p:grpSpPr>
        <p:pic>
          <p:nvPicPr>
            <p:cNvPr descr="baby-blue" id="338" name="Google Shape;338;p15"/>
            <p:cNvPicPr preferRelativeResize="0"/>
            <p:nvPr/>
          </p:nvPicPr>
          <p:blipFill rotWithShape="1">
            <a:blip r:embed="rId9">
              <a:alphaModFix/>
            </a:blip>
            <a:srcRect b="0" l="0" r="0" t="0"/>
            <a:stretch/>
          </p:blipFill>
          <p:spPr>
            <a:xfrm>
              <a:off x="339001" y="5367292"/>
              <a:ext cx="609737" cy="606210"/>
            </a:xfrm>
            <a:prstGeom prst="rect">
              <a:avLst/>
            </a:prstGeom>
            <a:noFill/>
            <a:ln>
              <a:noFill/>
            </a:ln>
          </p:spPr>
        </p:pic>
        <p:pic>
          <p:nvPicPr>
            <p:cNvPr descr="early-childhood-blue" id="339" name="Google Shape;339;p15"/>
            <p:cNvPicPr preferRelativeResize="0"/>
            <p:nvPr/>
          </p:nvPicPr>
          <p:blipFill rotWithShape="1">
            <a:blip r:embed="rId10">
              <a:alphaModFix/>
            </a:blip>
            <a:srcRect b="0" l="0" r="0" t="0"/>
            <a:stretch/>
          </p:blipFill>
          <p:spPr>
            <a:xfrm>
              <a:off x="1032578" y="5302250"/>
              <a:ext cx="656270" cy="652475"/>
            </a:xfrm>
            <a:prstGeom prst="rect">
              <a:avLst/>
            </a:prstGeom>
            <a:noFill/>
            <a:ln>
              <a:noFill/>
            </a:ln>
          </p:spPr>
        </p:pic>
        <p:pic>
          <p:nvPicPr>
            <p:cNvPr descr="school-reddish" id="340" name="Google Shape;340;p15"/>
            <p:cNvPicPr preferRelativeResize="0"/>
            <p:nvPr/>
          </p:nvPicPr>
          <p:blipFill rotWithShape="1">
            <a:blip r:embed="rId11">
              <a:alphaModFix/>
            </a:blip>
            <a:srcRect b="0" l="0" r="0" t="0"/>
            <a:stretch/>
          </p:blipFill>
          <p:spPr>
            <a:xfrm>
              <a:off x="1717853" y="5329736"/>
              <a:ext cx="609736" cy="606210"/>
            </a:xfrm>
            <a:prstGeom prst="rect">
              <a:avLst/>
            </a:prstGeom>
            <a:noFill/>
            <a:ln>
              <a:noFill/>
            </a:ln>
          </p:spPr>
        </p:pic>
        <p:pic>
          <p:nvPicPr>
            <p:cNvPr descr="transition-pink" id="341" name="Google Shape;341;p15"/>
            <p:cNvPicPr preferRelativeResize="0"/>
            <p:nvPr/>
          </p:nvPicPr>
          <p:blipFill rotWithShape="1">
            <a:blip r:embed="rId12">
              <a:alphaModFix/>
            </a:blip>
            <a:srcRect b="0" l="0" r="0" t="0"/>
            <a:stretch/>
          </p:blipFill>
          <p:spPr>
            <a:xfrm>
              <a:off x="2392345" y="5292180"/>
              <a:ext cx="623270" cy="619663"/>
            </a:xfrm>
            <a:prstGeom prst="rect">
              <a:avLst/>
            </a:prstGeom>
            <a:noFill/>
            <a:ln>
              <a:noFill/>
            </a:ln>
          </p:spPr>
        </p:pic>
        <p:pic>
          <p:nvPicPr>
            <p:cNvPr descr="old-gold" id="342" name="Google Shape;342;p15"/>
            <p:cNvPicPr preferRelativeResize="0"/>
            <p:nvPr/>
          </p:nvPicPr>
          <p:blipFill rotWithShape="1">
            <a:blip r:embed="rId13">
              <a:alphaModFix/>
            </a:blip>
            <a:srcRect b="0" l="0" r="0" t="0"/>
            <a:stretch/>
          </p:blipFill>
          <p:spPr>
            <a:xfrm>
              <a:off x="3774921" y="5254257"/>
              <a:ext cx="654204" cy="650419"/>
            </a:xfrm>
            <a:prstGeom prst="rect">
              <a:avLst/>
            </a:prstGeom>
            <a:noFill/>
            <a:ln>
              <a:noFill/>
            </a:ln>
          </p:spPr>
        </p:pic>
        <p:pic>
          <p:nvPicPr>
            <p:cNvPr descr="adult--gold" id="343" name="Google Shape;343;p15"/>
            <p:cNvPicPr preferRelativeResize="0"/>
            <p:nvPr/>
          </p:nvPicPr>
          <p:blipFill rotWithShape="1">
            <a:blip r:embed="rId14">
              <a:alphaModFix/>
            </a:blip>
            <a:srcRect b="0" l="0" r="0" t="0"/>
            <a:stretch/>
          </p:blipFill>
          <p:spPr>
            <a:xfrm>
              <a:off x="3034278" y="5280124"/>
              <a:ext cx="682146" cy="66927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6"/>
          <p:cNvSpPr txBox="1"/>
          <p:nvPr>
            <p:ph idx="4294967295" type="title"/>
          </p:nvPr>
        </p:nvSpPr>
        <p:spPr>
          <a:xfrm>
            <a:off x="0" y="1123950"/>
            <a:ext cx="2211388" cy="4600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Down and dirty overall trajectory for your family </a:t>
            </a:r>
            <a:endParaRPr/>
          </a:p>
        </p:txBody>
      </p:sp>
      <p:cxnSp>
        <p:nvCxnSpPr>
          <p:cNvPr id="350" name="Google Shape;350;p16"/>
          <p:cNvCxnSpPr/>
          <p:nvPr/>
        </p:nvCxnSpPr>
        <p:spPr>
          <a:xfrm flipH="1" rot="10800000">
            <a:off x="362125" y="980902"/>
            <a:ext cx="5641659" cy="4757112"/>
          </a:xfrm>
          <a:prstGeom prst="straightConnector1">
            <a:avLst/>
          </a:prstGeom>
          <a:noFill/>
          <a:ln cap="flat" cmpd="sng" w="57150">
            <a:solidFill>
              <a:srgbClr val="000000"/>
            </a:solidFill>
            <a:prstDash val="solid"/>
            <a:round/>
            <a:headEnd len="sm" w="sm" type="none"/>
            <a:tailEnd len="med" w="med" type="stealth"/>
          </a:ln>
        </p:spPr>
      </p:cxnSp>
      <p:sp>
        <p:nvSpPr>
          <p:cNvPr id="351" name="Google Shape;351;p16"/>
          <p:cNvSpPr/>
          <p:nvPr/>
        </p:nvSpPr>
        <p:spPr>
          <a:xfrm>
            <a:off x="5969692" y="579497"/>
            <a:ext cx="2966432" cy="3592905"/>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sp>
        <p:nvSpPr>
          <p:cNvPr id="352" name="Google Shape;352;p16"/>
          <p:cNvSpPr txBox="1"/>
          <p:nvPr/>
        </p:nvSpPr>
        <p:spPr>
          <a:xfrm>
            <a:off x="6300888" y="700782"/>
            <a:ext cx="2315573" cy="416512"/>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accent2"/>
                </a:solidFill>
                <a:latin typeface="Corbel"/>
                <a:ea typeface="Corbel"/>
                <a:cs typeface="Corbel"/>
                <a:sym typeface="Corbel"/>
              </a:rPr>
              <a:t>Vision for a Good Life</a:t>
            </a:r>
            <a:endParaRPr b="0" i="0" sz="1800" u="none" cap="none" strike="noStrike">
              <a:solidFill>
                <a:schemeClr val="accent2"/>
              </a:solidFill>
              <a:latin typeface="Corbel"/>
              <a:ea typeface="Corbel"/>
              <a:cs typeface="Corbel"/>
              <a:sym typeface="Corbel"/>
            </a:endParaRPr>
          </a:p>
        </p:txBody>
      </p:sp>
      <p:cxnSp>
        <p:nvCxnSpPr>
          <p:cNvPr id="353" name="Google Shape;353;p16"/>
          <p:cNvCxnSpPr/>
          <p:nvPr/>
        </p:nvCxnSpPr>
        <p:spPr>
          <a:xfrm flipH="1" rot="10800000">
            <a:off x="408744" y="5719156"/>
            <a:ext cx="5555459" cy="25692"/>
          </a:xfrm>
          <a:prstGeom prst="straightConnector1">
            <a:avLst/>
          </a:prstGeom>
          <a:noFill/>
          <a:ln cap="flat" cmpd="sng" w="57150">
            <a:solidFill>
              <a:srgbClr val="000000"/>
            </a:solidFill>
            <a:prstDash val="dash"/>
            <a:round/>
            <a:headEnd len="sm" w="sm" type="none"/>
            <a:tailEnd len="med" w="med" type="stealth"/>
          </a:ln>
        </p:spPr>
      </p:cxnSp>
      <p:sp>
        <p:nvSpPr>
          <p:cNvPr id="354" name="Google Shape;354;p16"/>
          <p:cNvSpPr/>
          <p:nvPr/>
        </p:nvSpPr>
        <p:spPr>
          <a:xfrm>
            <a:off x="6010822" y="4401698"/>
            <a:ext cx="2957513" cy="2181982"/>
          </a:xfrm>
          <a:prstGeom prst="roundRect">
            <a:avLst>
              <a:gd fmla="val 16667" name="adj"/>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grpSp>
        <p:nvGrpSpPr>
          <p:cNvPr id="355" name="Google Shape;355;p16"/>
          <p:cNvGrpSpPr/>
          <p:nvPr/>
        </p:nvGrpSpPr>
        <p:grpSpPr>
          <a:xfrm>
            <a:off x="6138166" y="4543017"/>
            <a:ext cx="2681580" cy="1964356"/>
            <a:chOff x="6104914" y="4401698"/>
            <a:chExt cx="2681580" cy="1964356"/>
          </a:xfrm>
        </p:grpSpPr>
        <p:sp>
          <p:nvSpPr>
            <p:cNvPr id="356" name="Google Shape;356;p16"/>
            <p:cNvSpPr txBox="1"/>
            <p:nvPr/>
          </p:nvSpPr>
          <p:spPr>
            <a:xfrm>
              <a:off x="6115871" y="4401698"/>
              <a:ext cx="2644576" cy="29499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C00000"/>
                  </a:solidFill>
                  <a:latin typeface="Corbel"/>
                  <a:ea typeface="Corbel"/>
                  <a:cs typeface="Corbel"/>
                  <a:sym typeface="Corbel"/>
                </a:rPr>
                <a:t>What We DON’T Want</a:t>
              </a:r>
              <a:endParaRPr b="0" i="0" sz="1800" u="none" cap="none" strike="noStrike">
                <a:solidFill>
                  <a:srgbClr val="C00000"/>
                </a:solidFill>
                <a:latin typeface="Corbel"/>
                <a:ea typeface="Corbel"/>
                <a:cs typeface="Corbel"/>
                <a:sym typeface="Corbel"/>
              </a:endParaRPr>
            </a:p>
          </p:txBody>
        </p:sp>
        <p:sp>
          <p:nvSpPr>
            <p:cNvPr id="357" name="Google Shape;357;p16"/>
            <p:cNvSpPr/>
            <p:nvPr/>
          </p:nvSpPr>
          <p:spPr>
            <a:xfrm>
              <a:off x="6104914" y="4796394"/>
              <a:ext cx="2681580" cy="156966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Live in a nursing home</a:t>
              </a:r>
              <a:endParaRPr b="0" i="0" sz="1600" u="none" cap="none" strike="noStrike">
                <a:solidFill>
                  <a:srgbClr val="000000"/>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Be alone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Sick, go to hospital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Financial problems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Personal drama &amp; stress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No choices</a:t>
              </a:r>
              <a:endParaRPr b="0" i="0" sz="1600" u="none" cap="none" strike="noStrike">
                <a:solidFill>
                  <a:srgbClr val="000000"/>
                </a:solidFill>
                <a:latin typeface="Corbel"/>
                <a:ea typeface="Corbel"/>
                <a:cs typeface="Corbel"/>
                <a:sym typeface="Corbel"/>
              </a:endParaRPr>
            </a:p>
          </p:txBody>
        </p:sp>
      </p:grpSp>
      <p:pic>
        <p:nvPicPr>
          <p:cNvPr descr="baby-blue" id="358" name="Google Shape;358;p16"/>
          <p:cNvPicPr preferRelativeResize="0"/>
          <p:nvPr/>
        </p:nvPicPr>
        <p:blipFill rotWithShape="1">
          <a:blip r:embed="rId3">
            <a:alphaModFix/>
          </a:blip>
          <a:srcRect b="0" l="0" r="0" t="0"/>
          <a:stretch/>
        </p:blipFill>
        <p:spPr>
          <a:xfrm>
            <a:off x="303535" y="5967310"/>
            <a:ext cx="548640" cy="552060"/>
          </a:xfrm>
          <a:prstGeom prst="rect">
            <a:avLst/>
          </a:prstGeom>
          <a:noFill/>
          <a:ln>
            <a:noFill/>
          </a:ln>
        </p:spPr>
      </p:pic>
      <p:pic>
        <p:nvPicPr>
          <p:cNvPr descr="early-childhood-blue" id="359" name="Google Shape;359;p16"/>
          <p:cNvPicPr preferRelativeResize="0"/>
          <p:nvPr/>
        </p:nvPicPr>
        <p:blipFill rotWithShape="1">
          <a:blip r:embed="rId4">
            <a:alphaModFix/>
          </a:blip>
          <a:srcRect b="0" l="0" r="0" t="0"/>
          <a:stretch/>
        </p:blipFill>
        <p:spPr>
          <a:xfrm>
            <a:off x="943062" y="5967310"/>
            <a:ext cx="548640" cy="552060"/>
          </a:xfrm>
          <a:prstGeom prst="rect">
            <a:avLst/>
          </a:prstGeom>
          <a:noFill/>
          <a:ln>
            <a:noFill/>
          </a:ln>
        </p:spPr>
      </p:pic>
      <p:pic>
        <p:nvPicPr>
          <p:cNvPr descr="school-reddish" id="360" name="Google Shape;360;p16"/>
          <p:cNvPicPr preferRelativeResize="0"/>
          <p:nvPr/>
        </p:nvPicPr>
        <p:blipFill rotWithShape="1">
          <a:blip r:embed="rId5">
            <a:alphaModFix/>
          </a:blip>
          <a:srcRect b="0" l="0" r="0" t="0"/>
          <a:stretch/>
        </p:blipFill>
        <p:spPr>
          <a:xfrm>
            <a:off x="1582589" y="5967766"/>
            <a:ext cx="548640" cy="550794"/>
          </a:xfrm>
          <a:prstGeom prst="rect">
            <a:avLst/>
          </a:prstGeom>
          <a:noFill/>
          <a:ln>
            <a:noFill/>
          </a:ln>
        </p:spPr>
      </p:pic>
      <p:pic>
        <p:nvPicPr>
          <p:cNvPr descr="transition-pink" id="361" name="Google Shape;361;p16"/>
          <p:cNvPicPr preferRelativeResize="0"/>
          <p:nvPr/>
        </p:nvPicPr>
        <p:blipFill rotWithShape="1">
          <a:blip r:embed="rId6">
            <a:alphaModFix/>
          </a:blip>
          <a:srcRect b="0" l="0" r="0" t="0"/>
          <a:stretch/>
        </p:blipFill>
        <p:spPr>
          <a:xfrm>
            <a:off x="2222116" y="5965020"/>
            <a:ext cx="548640" cy="551988"/>
          </a:xfrm>
          <a:prstGeom prst="rect">
            <a:avLst/>
          </a:prstGeom>
          <a:noFill/>
          <a:ln>
            <a:noFill/>
          </a:ln>
        </p:spPr>
      </p:pic>
      <p:pic>
        <p:nvPicPr>
          <p:cNvPr descr="old-gold" id="362" name="Google Shape;362;p16"/>
          <p:cNvPicPr preferRelativeResize="0"/>
          <p:nvPr/>
        </p:nvPicPr>
        <p:blipFill rotWithShape="1">
          <a:blip r:embed="rId7">
            <a:alphaModFix/>
          </a:blip>
          <a:srcRect b="0" l="0" r="0" t="0"/>
          <a:stretch/>
        </p:blipFill>
        <p:spPr>
          <a:xfrm>
            <a:off x="4780222" y="5965020"/>
            <a:ext cx="548640" cy="551676"/>
          </a:xfrm>
          <a:prstGeom prst="rect">
            <a:avLst/>
          </a:prstGeom>
          <a:noFill/>
          <a:ln>
            <a:noFill/>
          </a:ln>
        </p:spPr>
      </p:pic>
      <p:pic>
        <p:nvPicPr>
          <p:cNvPr descr="adult--gold" id="363" name="Google Shape;363;p16"/>
          <p:cNvPicPr preferRelativeResize="0"/>
          <p:nvPr/>
        </p:nvPicPr>
        <p:blipFill rotWithShape="1">
          <a:blip r:embed="rId8">
            <a:alphaModFix/>
          </a:blip>
          <a:srcRect b="0" l="0" r="0" t="0"/>
          <a:stretch/>
        </p:blipFill>
        <p:spPr>
          <a:xfrm>
            <a:off x="2861643" y="5952194"/>
            <a:ext cx="548640" cy="546906"/>
          </a:xfrm>
          <a:prstGeom prst="rect">
            <a:avLst/>
          </a:prstGeom>
          <a:noFill/>
          <a:ln>
            <a:noFill/>
          </a:ln>
        </p:spPr>
      </p:pic>
      <p:pic>
        <p:nvPicPr>
          <p:cNvPr descr="adult--gold" id="364" name="Google Shape;364;p16"/>
          <p:cNvPicPr preferRelativeResize="0"/>
          <p:nvPr/>
        </p:nvPicPr>
        <p:blipFill rotWithShape="1">
          <a:blip r:embed="rId8">
            <a:alphaModFix/>
          </a:blip>
          <a:srcRect b="0" l="0" r="0" t="0"/>
          <a:stretch/>
        </p:blipFill>
        <p:spPr>
          <a:xfrm>
            <a:off x="3501170" y="5952194"/>
            <a:ext cx="548640" cy="546906"/>
          </a:xfrm>
          <a:prstGeom prst="rect">
            <a:avLst/>
          </a:prstGeom>
          <a:noFill/>
          <a:ln>
            <a:noFill/>
          </a:ln>
        </p:spPr>
      </p:pic>
      <p:pic>
        <p:nvPicPr>
          <p:cNvPr descr="adult--gold" id="365" name="Google Shape;365;p16"/>
          <p:cNvPicPr preferRelativeResize="0"/>
          <p:nvPr/>
        </p:nvPicPr>
        <p:blipFill rotWithShape="1">
          <a:blip r:embed="rId8">
            <a:alphaModFix/>
          </a:blip>
          <a:srcRect b="0" l="0" r="0" t="0"/>
          <a:stretch/>
        </p:blipFill>
        <p:spPr>
          <a:xfrm>
            <a:off x="4140697" y="5952194"/>
            <a:ext cx="548640" cy="546906"/>
          </a:xfrm>
          <a:prstGeom prst="rect">
            <a:avLst/>
          </a:prstGeom>
          <a:noFill/>
          <a:ln>
            <a:noFill/>
          </a:ln>
        </p:spPr>
      </p:pic>
      <p:sp>
        <p:nvSpPr>
          <p:cNvPr id="366" name="Google Shape;366;p16"/>
          <p:cNvSpPr/>
          <p:nvPr/>
        </p:nvSpPr>
        <p:spPr>
          <a:xfrm>
            <a:off x="6112118" y="1075729"/>
            <a:ext cx="2681580" cy="206210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Live in my </a:t>
            </a:r>
            <a:r>
              <a:rPr b="1" i="0" lang="en-US" sz="1600" u="none" cap="none" strike="noStrike">
                <a:solidFill>
                  <a:srgbClr val="000000"/>
                </a:solidFill>
                <a:latin typeface="Corbel"/>
                <a:ea typeface="Corbel"/>
                <a:cs typeface="Corbel"/>
                <a:sym typeface="Corbel"/>
              </a:rPr>
              <a:t>own</a:t>
            </a:r>
            <a:r>
              <a:rPr b="0" i="0" lang="en-US" sz="1600" u="none" cap="none" strike="noStrike">
                <a:solidFill>
                  <a:srgbClr val="000000"/>
                </a:solidFill>
                <a:latin typeface="Corbel"/>
                <a:ea typeface="Corbel"/>
                <a:cs typeface="Corbel"/>
                <a:sym typeface="Corbel"/>
              </a:rPr>
              <a:t> home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Go to church and get out in the community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Spend time with family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Music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Gardening TOMATOES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Own our own business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orbel"/>
                <a:ea typeface="Corbel"/>
                <a:cs typeface="Corbel"/>
                <a:sym typeface="Corbel"/>
              </a:rPr>
              <a:t>Freedom!</a:t>
            </a:r>
            <a:endParaRPr b="0" i="0" sz="1400" u="none" cap="none" strike="noStrike">
              <a:solidFill>
                <a:srgbClr val="000000"/>
              </a:solidFill>
              <a:latin typeface="Arial"/>
              <a:ea typeface="Arial"/>
              <a:cs typeface="Arial"/>
              <a:sym typeface="Arial"/>
            </a:endParaRPr>
          </a:p>
        </p:txBody>
      </p:sp>
      <p:sp>
        <p:nvSpPr>
          <p:cNvPr id="367" name="Google Shape;367;p16"/>
          <p:cNvSpPr/>
          <p:nvPr/>
        </p:nvSpPr>
        <p:spPr>
          <a:xfrm>
            <a:off x="216787" y="611569"/>
            <a:ext cx="412075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orbel"/>
                <a:ea typeface="Corbel"/>
                <a:cs typeface="Corbel"/>
                <a:sym typeface="Corbel"/>
              </a:rPr>
              <a:t>What Quality of Life looks like for Caleb and the Mueller family </a:t>
            </a:r>
            <a:endParaRPr b="0" i="0" sz="2800" u="none" cap="none" strike="noStrike">
              <a:solidFill>
                <a:schemeClr val="dk1"/>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Integrated Supports</a:t>
            </a:r>
            <a:endParaRPr b="1"/>
          </a:p>
        </p:txBody>
      </p:sp>
      <p:pic>
        <p:nvPicPr>
          <p:cNvPr id="374" name="Google Shape;374;p17"/>
          <p:cNvPicPr preferRelativeResize="0"/>
          <p:nvPr>
            <p:ph idx="1" type="body"/>
          </p:nvPr>
        </p:nvPicPr>
        <p:blipFill rotWithShape="1">
          <a:blip r:embed="rId3">
            <a:alphaModFix/>
          </a:blip>
          <a:srcRect b="0" l="0" r="0" t="0"/>
          <a:stretch/>
        </p:blipFill>
        <p:spPr>
          <a:xfrm>
            <a:off x="2685541" y="521209"/>
            <a:ext cx="6100218" cy="5806440"/>
          </a:xfrm>
          <a:prstGeom prst="rect">
            <a:avLst/>
          </a:prstGeom>
          <a:noFill/>
          <a:ln>
            <a:noFill/>
          </a:ln>
        </p:spPr>
      </p:pic>
      <p:pic>
        <p:nvPicPr>
          <p:cNvPr id="375" name="Google Shape;375;p17"/>
          <p:cNvPicPr preferRelativeResize="0"/>
          <p:nvPr/>
        </p:nvPicPr>
        <p:blipFill rotWithShape="1">
          <a:blip r:embed="rId4">
            <a:alphaModFix/>
          </a:blip>
          <a:srcRect b="0" l="0" r="0" t="0"/>
          <a:stretch/>
        </p:blipFill>
        <p:spPr>
          <a:xfrm>
            <a:off x="8551096" y="6271551"/>
            <a:ext cx="419449"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Personal Strengths and Assets</a:t>
            </a:r>
            <a:br>
              <a:rPr lang="en-US"/>
            </a:br>
            <a:br>
              <a:rPr lang="en-US" sz="2000"/>
            </a:br>
            <a:r>
              <a:rPr lang="en-US" sz="2000"/>
              <a:t>What can your family bring to</a:t>
            </a:r>
            <a:br>
              <a:rPr lang="en-US" sz="2000"/>
            </a:br>
            <a:r>
              <a:rPr lang="en-US" sz="2000"/>
              <a:t>the table?</a:t>
            </a:r>
            <a:endParaRPr sz="2000"/>
          </a:p>
        </p:txBody>
      </p:sp>
      <p:pic>
        <p:nvPicPr>
          <p:cNvPr id="382" name="Google Shape;382;p18"/>
          <p:cNvPicPr preferRelativeResize="0"/>
          <p:nvPr>
            <p:ph idx="1" type="body"/>
          </p:nvPr>
        </p:nvPicPr>
        <p:blipFill rotWithShape="1">
          <a:blip r:embed="rId3">
            <a:alphaModFix/>
          </a:blip>
          <a:srcRect b="0" l="0" r="0" t="0"/>
          <a:stretch/>
        </p:blipFill>
        <p:spPr>
          <a:xfrm>
            <a:off x="2674218" y="521209"/>
            <a:ext cx="6100510" cy="5806440"/>
          </a:xfrm>
          <a:prstGeom prst="rect">
            <a:avLst/>
          </a:prstGeom>
          <a:noFill/>
          <a:ln>
            <a:noFill/>
          </a:ln>
        </p:spPr>
      </p:pic>
      <p:sp>
        <p:nvSpPr>
          <p:cNvPr id="383" name="Google Shape;383;p18"/>
          <p:cNvSpPr txBox="1"/>
          <p:nvPr/>
        </p:nvSpPr>
        <p:spPr>
          <a:xfrm>
            <a:off x="4496555" y="1124090"/>
            <a:ext cx="2440071"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Your Personality!</a:t>
            </a:r>
            <a:endParaRPr b="0" i="0" sz="15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Education/training/skills</a:t>
            </a:r>
            <a:endParaRPr b="0" i="0" sz="15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Work-like experiences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Personal property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 Family’s </a:t>
            </a:r>
            <a:br>
              <a:rPr lang="en-US"/>
            </a:br>
            <a:r>
              <a:rPr lang="en-US"/>
              <a:t>Personal Strengths and Assets</a:t>
            </a:r>
            <a:br>
              <a:rPr lang="en-US"/>
            </a:br>
            <a:br>
              <a:rPr lang="en-US"/>
            </a:br>
            <a:endParaRPr/>
          </a:p>
        </p:txBody>
      </p:sp>
      <p:pic>
        <p:nvPicPr>
          <p:cNvPr id="390" name="Google Shape;390;p19"/>
          <p:cNvPicPr preferRelativeResize="0"/>
          <p:nvPr>
            <p:ph idx="1" type="body"/>
          </p:nvPr>
        </p:nvPicPr>
        <p:blipFill rotWithShape="1">
          <a:blip r:embed="rId3">
            <a:alphaModFix/>
          </a:blip>
          <a:srcRect b="0" l="0" r="0" t="0"/>
          <a:stretch/>
        </p:blipFill>
        <p:spPr>
          <a:xfrm>
            <a:off x="2674218" y="521209"/>
            <a:ext cx="6100510" cy="5806440"/>
          </a:xfrm>
          <a:prstGeom prst="rect">
            <a:avLst/>
          </a:prstGeom>
          <a:noFill/>
          <a:ln>
            <a:noFill/>
          </a:ln>
        </p:spPr>
      </p:pic>
      <p:sp>
        <p:nvSpPr>
          <p:cNvPr id="391" name="Google Shape;391;p19"/>
          <p:cNvSpPr txBox="1"/>
          <p:nvPr/>
        </p:nvSpPr>
        <p:spPr>
          <a:xfrm>
            <a:off x="4405115" y="1123838"/>
            <a:ext cx="2440071"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Family business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Parent’s Training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Natural lifestyle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Education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Thriftiness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idx="1" type="body"/>
          </p:nvPr>
        </p:nvSpPr>
        <p:spPr>
          <a:xfrm>
            <a:off x="85344" y="767418"/>
            <a:ext cx="2592639" cy="596133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a:t>Georgia Mueller</a:t>
            </a:r>
            <a:endParaRPr b="1" sz="2400"/>
          </a:p>
          <a:p>
            <a:pPr indent="0" lvl="0" marL="0" rtl="0" algn="l">
              <a:lnSpc>
                <a:spcPct val="100000"/>
              </a:lnSpc>
              <a:spcBef>
                <a:spcPts val="800"/>
              </a:spcBef>
              <a:spcAft>
                <a:spcPts val="0"/>
              </a:spcAft>
              <a:buSzPts val="1550"/>
              <a:buNone/>
            </a:pPr>
            <a:r>
              <a:rPr b="1" lang="en-US" sz="1550"/>
              <a:t>MS, CWIC, CRS</a:t>
            </a:r>
            <a:endParaRPr/>
          </a:p>
          <a:p>
            <a:pPr indent="0" lvl="0" marL="0" rtl="0" algn="l">
              <a:lnSpc>
                <a:spcPct val="100000"/>
              </a:lnSpc>
              <a:spcBef>
                <a:spcPts val="800"/>
              </a:spcBef>
              <a:spcAft>
                <a:spcPts val="0"/>
              </a:spcAft>
              <a:buSzPts val="1550"/>
              <a:buNone/>
            </a:pPr>
            <a:r>
              <a:rPr b="1" lang="en-US" sz="1550"/>
              <a:t>MOM to Caleb</a:t>
            </a:r>
            <a:endParaRPr/>
          </a:p>
          <a:p>
            <a:pPr indent="0" lvl="0" marL="0" rtl="0" algn="l">
              <a:lnSpc>
                <a:spcPct val="100000"/>
              </a:lnSpc>
              <a:spcBef>
                <a:spcPts val="800"/>
              </a:spcBef>
              <a:spcAft>
                <a:spcPts val="0"/>
              </a:spcAft>
              <a:buSzPts val="1550"/>
              <a:buNone/>
            </a:pPr>
            <a:r>
              <a:rPr b="1" lang="en-US" sz="1550"/>
              <a:t>SDS user</a:t>
            </a:r>
            <a:endParaRPr b="1" sz="1550"/>
          </a:p>
          <a:p>
            <a:pPr indent="0" lvl="0" marL="0" rtl="0" algn="l">
              <a:lnSpc>
                <a:spcPct val="100000"/>
              </a:lnSpc>
              <a:spcBef>
                <a:spcPts val="800"/>
              </a:spcBef>
              <a:spcAft>
                <a:spcPts val="0"/>
              </a:spcAft>
              <a:buSzPts val="1550"/>
              <a:buNone/>
            </a:pPr>
            <a:r>
              <a:rPr b="1" lang="en-US" sz="1550"/>
              <a:t>Family Educator </a:t>
            </a:r>
            <a:r>
              <a:rPr lang="en-US" sz="1550"/>
              <a:t>16 years</a:t>
            </a:r>
            <a:endParaRPr/>
          </a:p>
          <a:p>
            <a:pPr indent="0" lvl="0" marL="0" rtl="0" algn="l">
              <a:lnSpc>
                <a:spcPct val="100000"/>
              </a:lnSpc>
              <a:spcBef>
                <a:spcPts val="800"/>
              </a:spcBef>
              <a:spcAft>
                <a:spcPts val="0"/>
              </a:spcAft>
              <a:buSzPts val="1550"/>
              <a:buNone/>
            </a:pPr>
            <a:r>
              <a:rPr b="1" lang="en-US" sz="1550"/>
              <a:t>PPP</a:t>
            </a:r>
            <a:r>
              <a:rPr lang="en-US" sz="1550"/>
              <a:t> - Parent Policy Partner</a:t>
            </a:r>
            <a:endParaRPr/>
          </a:p>
          <a:p>
            <a:pPr indent="0" lvl="0" marL="0" rtl="0" algn="l">
              <a:lnSpc>
                <a:spcPct val="100000"/>
              </a:lnSpc>
              <a:spcBef>
                <a:spcPts val="800"/>
              </a:spcBef>
              <a:spcAft>
                <a:spcPts val="0"/>
              </a:spcAft>
              <a:buSzPts val="1550"/>
              <a:buNone/>
            </a:pPr>
            <a:r>
              <a:rPr b="1" lang="en-US" sz="1550"/>
              <a:t>PPM </a:t>
            </a:r>
            <a:r>
              <a:rPr lang="en-US" sz="1550"/>
              <a:t>– Partners in Policymaking</a:t>
            </a:r>
            <a:endParaRPr/>
          </a:p>
          <a:p>
            <a:pPr indent="0" lvl="0" marL="0" rtl="0" algn="l">
              <a:lnSpc>
                <a:spcPct val="100000"/>
              </a:lnSpc>
              <a:spcBef>
                <a:spcPts val="800"/>
              </a:spcBef>
              <a:spcAft>
                <a:spcPts val="0"/>
              </a:spcAft>
              <a:buSzPts val="1550"/>
              <a:buNone/>
            </a:pPr>
            <a:r>
              <a:rPr b="1" lang="en-US" sz="1550"/>
              <a:t>MPACT</a:t>
            </a:r>
            <a:r>
              <a:rPr lang="en-US" sz="1550"/>
              <a:t> –Missouri Parents </a:t>
            </a:r>
            <a:r>
              <a:rPr b="1" lang="en-US" sz="1550"/>
              <a:t>LEND</a:t>
            </a:r>
            <a:r>
              <a:rPr lang="en-US" sz="1550"/>
              <a:t> –KU- Leadership and Ed. in Neurodevelopmental Disabilities </a:t>
            </a:r>
            <a:endParaRPr/>
          </a:p>
          <a:p>
            <a:pPr indent="0" lvl="0" marL="0" rtl="0" algn="l">
              <a:lnSpc>
                <a:spcPct val="100000"/>
              </a:lnSpc>
              <a:spcBef>
                <a:spcPts val="800"/>
              </a:spcBef>
              <a:spcAft>
                <a:spcPts val="0"/>
              </a:spcAft>
              <a:buSzPts val="1550"/>
              <a:buNone/>
            </a:pPr>
            <a:r>
              <a:rPr b="1" lang="en-US" sz="1550"/>
              <a:t>Private navigator/advocate</a:t>
            </a:r>
            <a:endParaRPr/>
          </a:p>
          <a:p>
            <a:pPr indent="0" lvl="0" marL="0" rtl="0" algn="l">
              <a:lnSpc>
                <a:spcPct val="100000"/>
              </a:lnSpc>
              <a:spcBef>
                <a:spcPts val="600"/>
              </a:spcBef>
              <a:spcAft>
                <a:spcPts val="0"/>
              </a:spcAft>
              <a:buSzPts val="1550"/>
              <a:buNone/>
            </a:pPr>
            <a:r>
              <a:rPr b="1" lang="en-US" sz="1550"/>
              <a:t>Missouri Family to Family</a:t>
            </a:r>
            <a:endParaRPr/>
          </a:p>
          <a:p>
            <a:pPr indent="0" lvl="0" marL="0" rtl="0" algn="l">
              <a:lnSpc>
                <a:spcPct val="100000"/>
              </a:lnSpc>
              <a:spcBef>
                <a:spcPts val="0"/>
              </a:spcBef>
              <a:spcAft>
                <a:spcPts val="0"/>
              </a:spcAft>
              <a:buSzPts val="1550"/>
              <a:buNone/>
            </a:pPr>
            <a:r>
              <a:rPr lang="en-US" sz="1550"/>
              <a:t>Family Resource Specialist</a:t>
            </a:r>
            <a:endParaRPr/>
          </a:p>
          <a:p>
            <a:pPr indent="0" lvl="0" marL="0" rtl="0" algn="l">
              <a:lnSpc>
                <a:spcPct val="100000"/>
              </a:lnSpc>
              <a:spcBef>
                <a:spcPts val="0"/>
              </a:spcBef>
              <a:spcAft>
                <a:spcPts val="0"/>
              </a:spcAft>
              <a:buSzPts val="1550"/>
              <a:buNone/>
            </a:pPr>
            <a:r>
              <a:rPr b="1" lang="en-US" sz="1550"/>
              <a:t>CRS</a:t>
            </a:r>
            <a:r>
              <a:rPr lang="en-US" sz="1550"/>
              <a:t> – Cert. Resource Spec.</a:t>
            </a:r>
            <a:endParaRPr sz="1550"/>
          </a:p>
          <a:p>
            <a:pPr indent="0" lvl="0" marL="0" rtl="0" algn="l">
              <a:lnSpc>
                <a:spcPct val="100000"/>
              </a:lnSpc>
              <a:spcBef>
                <a:spcPts val="0"/>
              </a:spcBef>
              <a:spcAft>
                <a:spcPts val="0"/>
              </a:spcAft>
              <a:buSzPts val="1550"/>
              <a:buNone/>
            </a:pPr>
            <a:r>
              <a:rPr b="1" lang="en-US" sz="1550"/>
              <a:t>SSI-CWIC </a:t>
            </a:r>
            <a:r>
              <a:rPr lang="en-US" sz="1550"/>
              <a:t>– Certified Work Incentive Counselor</a:t>
            </a:r>
            <a:endParaRPr/>
          </a:p>
          <a:p>
            <a:pPr indent="0" lvl="0" marL="0" rtl="0" algn="l">
              <a:lnSpc>
                <a:spcPct val="100000"/>
              </a:lnSpc>
              <a:spcBef>
                <a:spcPts val="0"/>
              </a:spcBef>
              <a:spcAft>
                <a:spcPts val="0"/>
              </a:spcAft>
              <a:buSzPts val="1550"/>
              <a:buNone/>
            </a:pPr>
            <a:r>
              <a:rPr lang="en-US" sz="1550"/>
              <a:t>                                            </a:t>
            </a:r>
            <a:endParaRPr/>
          </a:p>
          <a:p>
            <a:pPr indent="0" lvl="0" marL="0" rtl="0" algn="l">
              <a:lnSpc>
                <a:spcPct val="100000"/>
              </a:lnSpc>
              <a:spcBef>
                <a:spcPts val="800"/>
              </a:spcBef>
              <a:spcAft>
                <a:spcPts val="0"/>
              </a:spcAft>
              <a:buSzPts val="1600"/>
              <a:buNone/>
            </a:pPr>
            <a:r>
              <a:t/>
            </a:r>
            <a:endParaRPr sz="1600"/>
          </a:p>
        </p:txBody>
      </p:sp>
      <p:pic>
        <p:nvPicPr>
          <p:cNvPr id="213" name="Google Shape;213;p2"/>
          <p:cNvPicPr preferRelativeResize="0"/>
          <p:nvPr>
            <p:ph idx="2" type="pic"/>
          </p:nvPr>
        </p:nvPicPr>
        <p:blipFill rotWithShape="1">
          <a:blip r:embed="rId3">
            <a:alphaModFix/>
          </a:blip>
          <a:srcRect b="0" l="17155" r="17155" t="0"/>
          <a:stretch/>
        </p:blipFill>
        <p:spPr>
          <a:xfrm rot="5400000">
            <a:off x="3055938" y="388938"/>
            <a:ext cx="5330825" cy="6086475"/>
          </a:xfrm>
          <a:prstGeom prst="rect">
            <a:avLst/>
          </a:prstGeom>
          <a:solidFill>
            <a:srgbClr val="BFBFBF"/>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The Family Business </a:t>
            </a:r>
            <a:br>
              <a:rPr lang="en-US"/>
            </a:br>
            <a:br>
              <a:rPr lang="en-US"/>
            </a:br>
            <a:r>
              <a:rPr b="1" lang="en-US"/>
              <a:t>KC Tomato</a:t>
            </a:r>
            <a:endParaRPr b="1"/>
          </a:p>
        </p:txBody>
      </p:sp>
      <p:pic>
        <p:nvPicPr>
          <p:cNvPr id="398" name="Google Shape;398;p20"/>
          <p:cNvPicPr preferRelativeResize="0"/>
          <p:nvPr>
            <p:ph idx="1" type="body"/>
          </p:nvPr>
        </p:nvPicPr>
        <p:blipFill rotWithShape="1">
          <a:blip r:embed="rId3">
            <a:alphaModFix/>
          </a:blip>
          <a:srcRect b="0" l="0" r="0" t="0"/>
          <a:stretch/>
        </p:blipFill>
        <p:spPr>
          <a:xfrm>
            <a:off x="3724672" y="863600"/>
            <a:ext cx="3840956" cy="5121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Relationship Based Financial Supports</a:t>
            </a:r>
            <a:br>
              <a:rPr lang="en-US"/>
            </a:br>
            <a:br>
              <a:rPr lang="en-US"/>
            </a:br>
            <a:r>
              <a:rPr lang="en-US" sz="1800"/>
              <a:t>Things that family, friends, neighbors, co-workers and other people can help with</a:t>
            </a:r>
            <a:endParaRPr sz="1800"/>
          </a:p>
        </p:txBody>
      </p:sp>
      <p:pic>
        <p:nvPicPr>
          <p:cNvPr id="405" name="Google Shape;405;p21"/>
          <p:cNvPicPr preferRelativeResize="0"/>
          <p:nvPr>
            <p:ph idx="1" type="body"/>
          </p:nvPr>
        </p:nvPicPr>
        <p:blipFill rotWithShape="1">
          <a:blip r:embed="rId3">
            <a:alphaModFix/>
          </a:blip>
          <a:srcRect b="0" l="0" r="0" t="0"/>
          <a:stretch/>
        </p:blipFill>
        <p:spPr>
          <a:xfrm>
            <a:off x="2668277" y="489605"/>
            <a:ext cx="6102675" cy="5808778"/>
          </a:xfrm>
          <a:prstGeom prst="rect">
            <a:avLst/>
          </a:prstGeom>
          <a:noFill/>
          <a:ln>
            <a:noFill/>
          </a:ln>
        </p:spPr>
      </p:pic>
      <p:sp>
        <p:nvSpPr>
          <p:cNvPr id="406" name="Google Shape;406;p21"/>
          <p:cNvSpPr txBox="1"/>
          <p:nvPr/>
        </p:nvSpPr>
        <p:spPr>
          <a:xfrm>
            <a:off x="6592739" y="1544166"/>
            <a:ext cx="2178213" cy="216982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Family/Friend owned businesses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Social Connections</a:t>
            </a:r>
            <a:endParaRPr b="0" i="0" sz="15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Family reputation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Social Capital</a:t>
            </a:r>
            <a:endParaRPr b="0" i="0" sz="15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Inheritance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Shared Decision Making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Faith Community</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Neighbors</a:t>
            </a:r>
            <a:endParaRPr b="0" i="0" sz="1500" u="none" cap="none" strike="noStrike">
              <a:solidFill>
                <a:schemeClr val="lt1"/>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 Family’s Relationship Based Financial Supports</a:t>
            </a:r>
            <a:endParaRPr/>
          </a:p>
        </p:txBody>
      </p:sp>
      <p:pic>
        <p:nvPicPr>
          <p:cNvPr id="413" name="Google Shape;413;p22"/>
          <p:cNvPicPr preferRelativeResize="0"/>
          <p:nvPr>
            <p:ph idx="1" type="body"/>
          </p:nvPr>
        </p:nvPicPr>
        <p:blipFill rotWithShape="1">
          <a:blip r:embed="rId3">
            <a:alphaModFix/>
          </a:blip>
          <a:srcRect b="0" l="0" r="0" t="0"/>
          <a:stretch/>
        </p:blipFill>
        <p:spPr>
          <a:xfrm>
            <a:off x="2668277" y="489605"/>
            <a:ext cx="6102675" cy="5808778"/>
          </a:xfrm>
          <a:prstGeom prst="rect">
            <a:avLst/>
          </a:prstGeom>
          <a:noFill/>
          <a:ln>
            <a:noFill/>
          </a:ln>
        </p:spPr>
      </p:pic>
      <p:sp>
        <p:nvSpPr>
          <p:cNvPr id="414" name="Google Shape;414;p22"/>
          <p:cNvSpPr txBox="1"/>
          <p:nvPr/>
        </p:nvSpPr>
        <p:spPr>
          <a:xfrm>
            <a:off x="6576973" y="1234200"/>
            <a:ext cx="2178213" cy="3231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orbel"/>
                <a:ea typeface="Corbel"/>
                <a:cs typeface="Corbel"/>
                <a:sym typeface="Corbel"/>
              </a:rPr>
              <a:t> </a:t>
            </a:r>
            <a:endParaRPr b="0" i="0" sz="1500" u="none" cap="none" strike="noStrike">
              <a:solidFill>
                <a:schemeClr val="dk1"/>
              </a:solidFill>
              <a:latin typeface="Corbel"/>
              <a:ea typeface="Corbel"/>
              <a:cs typeface="Corbel"/>
              <a:sym typeface="Corbel"/>
            </a:endParaRPr>
          </a:p>
        </p:txBody>
      </p:sp>
      <p:sp>
        <p:nvSpPr>
          <p:cNvPr id="415" name="Google Shape;415;p22"/>
          <p:cNvSpPr txBox="1"/>
          <p:nvPr/>
        </p:nvSpPr>
        <p:spPr>
          <a:xfrm>
            <a:off x="6576972" y="1619223"/>
            <a:ext cx="2178213" cy="19389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Social Capital</a:t>
            </a:r>
            <a:endParaRPr b="0" i="0" sz="15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Inheritance???? </a:t>
            </a:r>
            <a:endParaRPr b="0" i="0" sz="15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Family owned business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Shared Decision Making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Faith Community</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Social Connections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Family reputation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23"/>
          <p:cNvPicPr preferRelativeResize="0"/>
          <p:nvPr/>
        </p:nvPicPr>
        <p:blipFill rotWithShape="1">
          <a:blip r:embed="rId3">
            <a:alphaModFix/>
          </a:blip>
          <a:srcRect b="0" l="0" r="0" t="0"/>
          <a:stretch/>
        </p:blipFill>
        <p:spPr>
          <a:xfrm>
            <a:off x="2117119" y="417966"/>
            <a:ext cx="5255293" cy="4311161"/>
          </a:xfrm>
          <a:prstGeom prst="rect">
            <a:avLst/>
          </a:prstGeom>
          <a:noFill/>
          <a:ln>
            <a:noFill/>
          </a:ln>
        </p:spPr>
      </p:pic>
      <p:sp>
        <p:nvSpPr>
          <p:cNvPr id="422" name="Google Shape;422;p23"/>
          <p:cNvSpPr txBox="1"/>
          <p:nvPr/>
        </p:nvSpPr>
        <p:spPr>
          <a:xfrm>
            <a:off x="2117120" y="5052447"/>
            <a:ext cx="525529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orbel"/>
                <a:ea typeface="Corbel"/>
                <a:cs typeface="Corbel"/>
                <a:sym typeface="Corbel"/>
              </a:rPr>
              <a:t>Funderburke-Mueller-Swingle Family</a:t>
            </a:r>
            <a:endParaRPr b="1" i="0" sz="2800" u="none" cap="none" strike="noStrike">
              <a:solidFill>
                <a:schemeClr val="lt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Technology Based Financial Supports</a:t>
            </a:r>
            <a:br>
              <a:rPr b="1" lang="en-US"/>
            </a:br>
            <a:br>
              <a:rPr lang="en-US" sz="2000"/>
            </a:br>
            <a:r>
              <a:rPr lang="en-US" sz="2000"/>
              <a:t>From calculators to online banking... We are all using technology in some form to help us manage our money! </a:t>
            </a:r>
            <a:endParaRPr/>
          </a:p>
        </p:txBody>
      </p:sp>
      <p:pic>
        <p:nvPicPr>
          <p:cNvPr id="429" name="Google Shape;429;p24"/>
          <p:cNvPicPr preferRelativeResize="0"/>
          <p:nvPr>
            <p:ph idx="1" type="body"/>
          </p:nvPr>
        </p:nvPicPr>
        <p:blipFill rotWithShape="1">
          <a:blip r:embed="rId3">
            <a:alphaModFix/>
          </a:blip>
          <a:srcRect b="0" l="0" r="0" t="0"/>
          <a:stretch/>
        </p:blipFill>
        <p:spPr>
          <a:xfrm>
            <a:off x="2669799" y="521209"/>
            <a:ext cx="6100218" cy="5806440"/>
          </a:xfrm>
          <a:prstGeom prst="rect">
            <a:avLst/>
          </a:prstGeom>
          <a:noFill/>
          <a:ln>
            <a:noFill/>
          </a:ln>
        </p:spPr>
      </p:pic>
      <p:sp>
        <p:nvSpPr>
          <p:cNvPr id="430" name="Google Shape;430;p24"/>
          <p:cNvSpPr txBox="1"/>
          <p:nvPr/>
        </p:nvSpPr>
        <p:spPr>
          <a:xfrm>
            <a:off x="2727842" y="1230616"/>
            <a:ext cx="2658572" cy="147732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500"/>
              <a:buFont typeface="Arial"/>
              <a:buChar char="•"/>
            </a:pPr>
            <a:r>
              <a:rPr b="0" i="0" lang="en-US" sz="1500" u="sng" cap="none" strike="noStrike">
                <a:solidFill>
                  <a:schemeClr val="lt1"/>
                </a:solidFill>
                <a:latin typeface="Corbel"/>
                <a:ea typeface="Corbel"/>
                <a:cs typeface="Corbel"/>
                <a:sym typeface="Corbel"/>
                <a:hlinkClick r:id="rId4">
                  <a:extLst>
                    <a:ext uri="{A12FA001-AC4F-418D-AE19-62706E023703}">
                      <ahyp:hlinkClr val="tx"/>
                    </a:ext>
                  </a:extLst>
                </a:hlinkClick>
              </a:rPr>
              <a:t>MO DB 101</a:t>
            </a:r>
            <a:endParaRPr b="0" i="0" sz="1500" u="none" cap="none" strike="noStrike">
              <a:solidFill>
                <a:schemeClr val="lt1"/>
              </a:solidFill>
              <a:latin typeface="Corbel"/>
              <a:ea typeface="Corbel"/>
              <a:cs typeface="Corbel"/>
              <a:sym typeface="Corbel"/>
            </a:endParaRPr>
          </a:p>
          <a:p>
            <a:pPr indent="-285750" lvl="0" marL="285750" marR="0" rtl="0" algn="l">
              <a:lnSpc>
                <a:spcPct val="100000"/>
              </a:lnSpc>
              <a:spcBef>
                <a:spcPts val="0"/>
              </a:spcBef>
              <a:spcAft>
                <a:spcPts val="0"/>
              </a:spcAft>
              <a:buClr>
                <a:schemeClr val="lt1"/>
              </a:buClr>
              <a:buSzPts val="1500"/>
              <a:buFont typeface="Arial"/>
              <a:buChar char="•"/>
            </a:pPr>
            <a:r>
              <a:rPr b="0" i="0" lang="en-US" sz="1500" u="none" cap="none" strike="noStrike">
                <a:solidFill>
                  <a:schemeClr val="lt1"/>
                </a:solidFill>
                <a:latin typeface="Corbel"/>
                <a:ea typeface="Corbel"/>
                <a:cs typeface="Corbel"/>
                <a:sym typeface="Corbel"/>
              </a:rPr>
              <a:t>Internet based jobs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500"/>
              <a:buFont typeface="Arial"/>
              <a:buChar char="•"/>
            </a:pPr>
            <a:r>
              <a:rPr b="0" i="0" lang="en-US" sz="1500" u="none" cap="none" strike="noStrike">
                <a:solidFill>
                  <a:schemeClr val="lt1"/>
                </a:solidFill>
                <a:latin typeface="Corbel"/>
                <a:ea typeface="Corbel"/>
                <a:cs typeface="Corbel"/>
                <a:sym typeface="Corbel"/>
              </a:rPr>
              <a:t>Online Money Management</a:t>
            </a:r>
            <a:endParaRPr b="0" i="0" sz="1500" u="none" cap="none" strike="noStrike">
              <a:solidFill>
                <a:schemeClr val="lt1"/>
              </a:solidFill>
              <a:latin typeface="Corbel"/>
              <a:ea typeface="Corbel"/>
              <a:cs typeface="Corbel"/>
              <a:sym typeface="Corbel"/>
            </a:endParaRPr>
          </a:p>
          <a:p>
            <a:pPr indent="-285750" lvl="0" marL="285750" marR="0" rtl="0" algn="l">
              <a:lnSpc>
                <a:spcPct val="100000"/>
              </a:lnSpc>
              <a:spcBef>
                <a:spcPts val="0"/>
              </a:spcBef>
              <a:spcAft>
                <a:spcPts val="0"/>
              </a:spcAft>
              <a:buClr>
                <a:schemeClr val="lt1"/>
              </a:buClr>
              <a:buSzPts val="1500"/>
              <a:buFont typeface="Arial"/>
              <a:buChar char="•"/>
            </a:pPr>
            <a:r>
              <a:rPr b="0" i="0" lang="en-US" sz="1500" u="none" cap="none" strike="noStrike">
                <a:solidFill>
                  <a:schemeClr val="lt1"/>
                </a:solidFill>
                <a:latin typeface="Corbel"/>
                <a:ea typeface="Corbel"/>
                <a:cs typeface="Corbel"/>
                <a:sym typeface="Corbel"/>
              </a:rPr>
              <a:t>Shared banking </a:t>
            </a:r>
            <a:endParaRPr b="0" i="0" sz="1500" u="none" cap="none" strike="noStrike">
              <a:solidFill>
                <a:schemeClr val="lt1"/>
              </a:solidFill>
              <a:latin typeface="Corbel"/>
              <a:ea typeface="Corbel"/>
              <a:cs typeface="Corbel"/>
              <a:sym typeface="Corbel"/>
            </a:endParaRPr>
          </a:p>
          <a:p>
            <a:pPr indent="-285750" lvl="0" marL="285750" marR="0" rtl="0" algn="l">
              <a:lnSpc>
                <a:spcPct val="100000"/>
              </a:lnSpc>
              <a:spcBef>
                <a:spcPts val="0"/>
              </a:spcBef>
              <a:spcAft>
                <a:spcPts val="0"/>
              </a:spcAft>
              <a:buClr>
                <a:schemeClr val="lt1"/>
              </a:buClr>
              <a:buSzPts val="1500"/>
              <a:buFont typeface="Arial"/>
              <a:buChar char="•"/>
            </a:pPr>
            <a:r>
              <a:rPr b="0" i="0" lang="en-US" sz="1500" u="sng" cap="none" strike="noStrike">
                <a:solidFill>
                  <a:schemeClr val="lt1"/>
                </a:solidFill>
                <a:latin typeface="Corbel"/>
                <a:ea typeface="Corbel"/>
                <a:cs typeface="Corbel"/>
                <a:sym typeface="Corbel"/>
                <a:hlinkClick r:id="rId5">
                  <a:extLst>
                    <a:ext uri="{A12FA001-AC4F-418D-AE19-62706E023703}">
                      <ahyp:hlinkClr val="tx"/>
                    </a:ext>
                  </a:extLst>
                </a:hlinkClick>
              </a:rPr>
              <a:t>Financial literacy</a:t>
            </a:r>
            <a:endParaRPr b="0" i="0" sz="1500" u="none" cap="none" strike="noStrike">
              <a:solidFill>
                <a:schemeClr val="lt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 Family’s Technology Based Financial Supports</a:t>
            </a:r>
            <a:endParaRPr/>
          </a:p>
        </p:txBody>
      </p:sp>
      <p:pic>
        <p:nvPicPr>
          <p:cNvPr id="437" name="Google Shape;437;p25"/>
          <p:cNvPicPr preferRelativeResize="0"/>
          <p:nvPr>
            <p:ph idx="1" type="body"/>
          </p:nvPr>
        </p:nvPicPr>
        <p:blipFill rotWithShape="1">
          <a:blip r:embed="rId3">
            <a:alphaModFix/>
          </a:blip>
          <a:srcRect b="0" l="0" r="0" t="0"/>
          <a:stretch/>
        </p:blipFill>
        <p:spPr>
          <a:xfrm>
            <a:off x="2669799" y="521209"/>
            <a:ext cx="6100218" cy="5806440"/>
          </a:xfrm>
          <a:prstGeom prst="rect">
            <a:avLst/>
          </a:prstGeom>
          <a:noFill/>
          <a:ln>
            <a:noFill/>
          </a:ln>
        </p:spPr>
      </p:pic>
      <p:sp>
        <p:nvSpPr>
          <p:cNvPr id="438" name="Google Shape;438;p25"/>
          <p:cNvSpPr txBox="1"/>
          <p:nvPr/>
        </p:nvSpPr>
        <p:spPr>
          <a:xfrm>
            <a:off x="2669799" y="1408037"/>
            <a:ext cx="2658572"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Tax apps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MO DB 101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Shared banking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Business Planning Tools</a:t>
            </a:r>
            <a:endParaRPr b="0" i="0" sz="15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Online Money Management</a:t>
            </a:r>
            <a:endParaRPr b="0" i="0" sz="15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orbel"/>
                <a:ea typeface="Corbel"/>
                <a:cs typeface="Corbel"/>
                <a:sym typeface="Corbel"/>
              </a:rPr>
              <a:t>Financial literacy-whole family</a:t>
            </a:r>
            <a:endParaRPr b="0" i="0" sz="1500" u="none" cap="none" strike="noStrike">
              <a:solidFill>
                <a:schemeClr val="lt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6"/>
          <p:cNvSpPr txBox="1"/>
          <p:nvPr>
            <p:ph type="title"/>
          </p:nvPr>
        </p:nvSpPr>
        <p:spPr>
          <a:xfrm>
            <a:off x="849339" y="9293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000"/>
              <a:buFont typeface="Corbel"/>
              <a:buNone/>
            </a:pPr>
            <a:r>
              <a:rPr lang="en-US" u="sng">
                <a:solidFill>
                  <a:srgbClr val="C00000"/>
                </a:solidFill>
                <a:hlinkClick r:id="rId3">
                  <a:extLst>
                    <a:ext uri="{A12FA001-AC4F-418D-AE19-62706E023703}">
                      <ahyp:hlinkClr val="tx"/>
                    </a:ext>
                  </a:extLst>
                </a:hlinkClick>
              </a:rPr>
              <a:t>Missouri Disability Benefits 101</a:t>
            </a:r>
            <a:endParaRPr>
              <a:solidFill>
                <a:srgbClr val="C00000"/>
              </a:solidFill>
            </a:endParaRPr>
          </a:p>
        </p:txBody>
      </p:sp>
      <p:sp>
        <p:nvSpPr>
          <p:cNvPr id="444" name="Google Shape;444;p26"/>
          <p:cNvSpPr txBox="1"/>
          <p:nvPr>
            <p:ph idx="1" type="body"/>
          </p:nvPr>
        </p:nvSpPr>
        <p:spPr>
          <a:xfrm>
            <a:off x="371994" y="743919"/>
            <a:ext cx="8396085" cy="5706757"/>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1757"/>
              <a:buNone/>
            </a:pPr>
            <a:r>
              <a:rPr lang="en-US" sz="1757"/>
              <a:t>Benefits Calculator</a:t>
            </a:r>
            <a:endParaRPr/>
          </a:p>
          <a:p>
            <a:pPr indent="0" lvl="0" marL="0" rtl="0" algn="ctr">
              <a:lnSpc>
                <a:spcPct val="80000"/>
              </a:lnSpc>
              <a:spcBef>
                <a:spcPts val="1200"/>
              </a:spcBef>
              <a:spcAft>
                <a:spcPts val="0"/>
              </a:spcAft>
              <a:buSzPts val="1757"/>
              <a:buNone/>
            </a:pPr>
            <a:r>
              <a:rPr b="1" lang="en-US" sz="1757">
                <a:solidFill>
                  <a:srgbClr val="C00000"/>
                </a:solidFill>
              </a:rPr>
              <a:t>Working With a Disability</a:t>
            </a:r>
            <a:endParaRPr/>
          </a:p>
          <a:p>
            <a:pPr indent="-182880" lvl="0" marL="182880" rtl="0" algn="l">
              <a:lnSpc>
                <a:spcPct val="80000"/>
              </a:lnSpc>
              <a:spcBef>
                <a:spcPts val="1200"/>
              </a:spcBef>
              <a:spcAft>
                <a:spcPts val="0"/>
              </a:spcAft>
              <a:buClr>
                <a:schemeClr val="accent5"/>
              </a:buClr>
              <a:buSzPts val="1757"/>
              <a:buChar char="●"/>
            </a:pPr>
            <a:r>
              <a:rPr b="1" lang="en-US" sz="1757"/>
              <a:t>Disability Benefits 101</a:t>
            </a:r>
            <a:r>
              <a:rPr lang="en-US" sz="1757"/>
              <a:t> gives you tools and information on health coverage, benefits, and employment. You can plan ahead and learn how work and benefits go together.</a:t>
            </a:r>
            <a:endParaRPr/>
          </a:p>
          <a:p>
            <a:pPr indent="-182880" lvl="0" marL="182880" rtl="0" algn="l">
              <a:lnSpc>
                <a:spcPct val="80000"/>
              </a:lnSpc>
              <a:spcBef>
                <a:spcPts val="1200"/>
              </a:spcBef>
              <a:spcAft>
                <a:spcPts val="0"/>
              </a:spcAft>
              <a:buClr>
                <a:schemeClr val="accent5"/>
              </a:buClr>
              <a:buSzPts val="1757"/>
              <a:buChar char="●"/>
            </a:pPr>
            <a:r>
              <a:rPr b="1" lang="en-US" sz="1757" u="sng">
                <a:solidFill>
                  <a:schemeClr val="hlink"/>
                </a:solidFill>
                <a:hlinkClick r:id="rId4"/>
              </a:rPr>
              <a:t>Myth #1</a:t>
            </a:r>
            <a:r>
              <a:rPr b="1" lang="en-US" sz="1757"/>
              <a:t>:</a:t>
            </a:r>
            <a:r>
              <a:rPr lang="en-US" sz="1757"/>
              <a:t> I can’t work because of my disability. </a:t>
            </a:r>
            <a:endParaRPr/>
          </a:p>
          <a:p>
            <a:pPr indent="-182880" lvl="0" marL="182880" rtl="0" algn="l">
              <a:lnSpc>
                <a:spcPct val="80000"/>
              </a:lnSpc>
              <a:spcBef>
                <a:spcPts val="1200"/>
              </a:spcBef>
              <a:spcAft>
                <a:spcPts val="0"/>
              </a:spcAft>
              <a:buClr>
                <a:schemeClr val="accent5"/>
              </a:buClr>
              <a:buSzPts val="1757"/>
              <a:buChar char="●"/>
            </a:pPr>
            <a:r>
              <a:rPr b="1" lang="en-US" sz="1757" u="sng">
                <a:solidFill>
                  <a:schemeClr val="hlink"/>
                </a:solidFill>
                <a:hlinkClick r:id="rId5"/>
              </a:rPr>
              <a:t>Myth #2</a:t>
            </a:r>
            <a:r>
              <a:rPr b="1" lang="en-US" sz="1757"/>
              <a:t>:</a:t>
            </a:r>
            <a:r>
              <a:rPr lang="en-US" sz="1757"/>
              <a:t> I will lose my SSI/SSDI benefits when I start to work.  </a:t>
            </a:r>
            <a:endParaRPr/>
          </a:p>
          <a:p>
            <a:pPr indent="-182880" lvl="1" marL="685800" rtl="0" algn="l">
              <a:lnSpc>
                <a:spcPct val="80000"/>
              </a:lnSpc>
              <a:spcBef>
                <a:spcPts val="250"/>
              </a:spcBef>
              <a:spcAft>
                <a:spcPts val="0"/>
              </a:spcAft>
              <a:buSzPts val="1572"/>
              <a:buChar char="●"/>
            </a:pPr>
            <a:r>
              <a:rPr b="1" i="1" lang="en-US" sz="1572" u="sng">
                <a:solidFill>
                  <a:srgbClr val="C00000"/>
                </a:solidFill>
                <a:hlinkClick r:id="rId6">
                  <a:extLst>
                    <a:ext uri="{A12FA001-AC4F-418D-AE19-62706E023703}">
                      <ahyp:hlinkClr val="tx"/>
                    </a:ext>
                  </a:extLst>
                </a:hlinkClick>
              </a:rPr>
              <a:t>SSA – WIPA- Work Incentive Planning and Assistance  </a:t>
            </a:r>
            <a:endParaRPr b="1" i="1" sz="1572">
              <a:solidFill>
                <a:srgbClr val="C00000"/>
              </a:solidFill>
            </a:endParaRPr>
          </a:p>
          <a:p>
            <a:pPr indent="-182880" lvl="0" marL="182880" rtl="0" algn="l">
              <a:lnSpc>
                <a:spcPct val="80000"/>
              </a:lnSpc>
              <a:spcBef>
                <a:spcPts val="1450"/>
              </a:spcBef>
              <a:spcAft>
                <a:spcPts val="0"/>
              </a:spcAft>
              <a:buClr>
                <a:schemeClr val="accent5"/>
              </a:buClr>
              <a:buSzPts val="1757"/>
              <a:buChar char="●"/>
            </a:pPr>
            <a:r>
              <a:rPr b="1" lang="en-US" sz="1757" u="sng">
                <a:solidFill>
                  <a:schemeClr val="hlink"/>
                </a:solidFill>
                <a:hlinkClick r:id="rId7"/>
              </a:rPr>
              <a:t>Myth #3</a:t>
            </a:r>
            <a:r>
              <a:rPr b="1" lang="en-US" sz="1757"/>
              <a:t>:</a:t>
            </a:r>
            <a:r>
              <a:rPr lang="en-US" sz="1757"/>
              <a:t> If I work, I will lose my health care benefits. </a:t>
            </a:r>
            <a:endParaRPr/>
          </a:p>
          <a:p>
            <a:pPr indent="-182880" lvl="1" marL="685800" rtl="0" algn="l">
              <a:lnSpc>
                <a:spcPct val="80000"/>
              </a:lnSpc>
              <a:spcBef>
                <a:spcPts val="250"/>
              </a:spcBef>
              <a:spcAft>
                <a:spcPts val="0"/>
              </a:spcAft>
              <a:buSzPts val="1572"/>
              <a:buChar char="●"/>
            </a:pPr>
            <a:r>
              <a:rPr b="1" i="1" lang="en-US" sz="1572" u="sng">
                <a:solidFill>
                  <a:schemeClr val="hlink"/>
                </a:solidFill>
                <a:hlinkClick r:id="rId8"/>
              </a:rPr>
              <a:t>Continued Medicaid Eligibility - 1619(b)</a:t>
            </a:r>
            <a:r>
              <a:rPr b="1" i="1" lang="en-US" sz="1572"/>
              <a:t> </a:t>
            </a:r>
            <a:endParaRPr/>
          </a:p>
          <a:p>
            <a:pPr indent="-182880" lvl="0" marL="182880" rtl="0" algn="l">
              <a:lnSpc>
                <a:spcPct val="80000"/>
              </a:lnSpc>
              <a:spcBef>
                <a:spcPts val="1450"/>
              </a:spcBef>
              <a:spcAft>
                <a:spcPts val="0"/>
              </a:spcAft>
              <a:buClr>
                <a:schemeClr val="accent5"/>
              </a:buClr>
              <a:buSzPts val="1757"/>
              <a:buChar char="●"/>
            </a:pPr>
            <a:r>
              <a:rPr b="1" lang="en-US" sz="1757" u="sng">
                <a:solidFill>
                  <a:schemeClr val="hlink"/>
                </a:solidFill>
                <a:hlinkClick r:id="rId9"/>
              </a:rPr>
              <a:t>Myth #4</a:t>
            </a:r>
            <a:r>
              <a:rPr b="1" lang="en-US" sz="1757"/>
              <a:t>:</a:t>
            </a:r>
            <a:r>
              <a:rPr lang="en-US" sz="1757"/>
              <a:t> If I start working, Social Security will decide I’m not disabled anymore. </a:t>
            </a:r>
            <a:endParaRPr/>
          </a:p>
          <a:p>
            <a:pPr indent="-182880" lvl="0" marL="182880" rtl="0" algn="l">
              <a:lnSpc>
                <a:spcPct val="80000"/>
              </a:lnSpc>
              <a:spcBef>
                <a:spcPts val="1200"/>
              </a:spcBef>
              <a:spcAft>
                <a:spcPts val="0"/>
              </a:spcAft>
              <a:buClr>
                <a:schemeClr val="accent5"/>
              </a:buClr>
              <a:buSzPts val="1757"/>
              <a:buChar char="●"/>
            </a:pPr>
            <a:r>
              <a:rPr b="1" lang="en-US" sz="1757" u="sng">
                <a:solidFill>
                  <a:schemeClr val="hlink"/>
                </a:solidFill>
                <a:hlinkClick r:id="rId10"/>
              </a:rPr>
              <a:t>Myth #5</a:t>
            </a:r>
            <a:r>
              <a:rPr b="1" lang="en-US" sz="1757"/>
              <a:t>:</a:t>
            </a:r>
            <a:r>
              <a:rPr lang="en-US" sz="1757"/>
              <a:t> There are no resources that can help me find and keep a job. </a:t>
            </a:r>
            <a:endParaRPr/>
          </a:p>
          <a:p>
            <a:pPr indent="-182880" lvl="0" marL="182880" rtl="0" algn="l">
              <a:lnSpc>
                <a:spcPct val="80000"/>
              </a:lnSpc>
              <a:spcBef>
                <a:spcPts val="1200"/>
              </a:spcBef>
              <a:spcAft>
                <a:spcPts val="0"/>
              </a:spcAft>
              <a:buClr>
                <a:schemeClr val="accent5"/>
              </a:buClr>
              <a:buSzPts val="1757"/>
              <a:buChar char="●"/>
            </a:pPr>
            <a:r>
              <a:rPr b="1" lang="en-US" sz="1757" u="sng">
                <a:solidFill>
                  <a:schemeClr val="hlink"/>
                </a:solidFill>
                <a:hlinkClick r:id="rId11"/>
              </a:rPr>
              <a:t>Myth #6</a:t>
            </a:r>
            <a:r>
              <a:rPr b="1" lang="en-US" sz="1757"/>
              <a:t>:</a:t>
            </a:r>
            <a:r>
              <a:rPr lang="en-US" sz="1757"/>
              <a:t> I can’t afford the extra costs of starting to work. </a:t>
            </a:r>
            <a:endParaRPr/>
          </a:p>
          <a:p>
            <a:pPr indent="-182880" lvl="0" marL="182880" rtl="0" algn="l">
              <a:lnSpc>
                <a:spcPct val="80000"/>
              </a:lnSpc>
              <a:spcBef>
                <a:spcPts val="1200"/>
              </a:spcBef>
              <a:spcAft>
                <a:spcPts val="0"/>
              </a:spcAft>
              <a:buClr>
                <a:schemeClr val="accent5"/>
              </a:buClr>
              <a:buSzPts val="1757"/>
              <a:buChar char="●"/>
            </a:pPr>
            <a:r>
              <a:rPr b="1" lang="en-US" sz="1757" u="sng">
                <a:solidFill>
                  <a:schemeClr val="hlink"/>
                </a:solidFill>
                <a:hlinkClick r:id="rId12"/>
              </a:rPr>
              <a:t>Myth #7</a:t>
            </a:r>
            <a:r>
              <a:rPr b="1" lang="en-US" sz="1757"/>
              <a:t>:</a:t>
            </a:r>
            <a:r>
              <a:rPr lang="en-US" sz="1757"/>
              <a:t> I don’t need my benefits as long as I have a job, but if I have to stop working because of my disability, I won’t be able to get my benefits back.</a:t>
            </a:r>
            <a:endParaRPr/>
          </a:p>
          <a:p>
            <a:pPr indent="-71310" lvl="0" marL="182880" rtl="0" algn="l">
              <a:lnSpc>
                <a:spcPct val="80000"/>
              </a:lnSpc>
              <a:spcBef>
                <a:spcPts val="1200"/>
              </a:spcBef>
              <a:spcAft>
                <a:spcPts val="0"/>
              </a:spcAft>
              <a:buClr>
                <a:schemeClr val="accent5"/>
              </a:buClr>
              <a:buSzPts val="1757"/>
              <a:buNone/>
            </a:pPr>
            <a:r>
              <a:t/>
            </a:r>
            <a:endParaRPr sz="1757"/>
          </a:p>
          <a:p>
            <a:pPr indent="-182880" lvl="0" marL="182880" rtl="0" algn="l">
              <a:lnSpc>
                <a:spcPct val="80000"/>
              </a:lnSpc>
              <a:spcBef>
                <a:spcPts val="1200"/>
              </a:spcBef>
              <a:spcAft>
                <a:spcPts val="0"/>
              </a:spcAft>
              <a:buClr>
                <a:schemeClr val="accent5"/>
              </a:buClr>
              <a:buSzPts val="1757"/>
              <a:buChar char="●"/>
            </a:pPr>
            <a:r>
              <a:rPr i="1" lang="en-US" sz="1757"/>
              <a:t>See Financial Resource Lists at MO Family to Family table. </a:t>
            </a:r>
            <a:endParaRPr/>
          </a:p>
          <a:p>
            <a:pPr indent="-71310" lvl="0" marL="182880" rtl="0" algn="l">
              <a:lnSpc>
                <a:spcPct val="80000"/>
              </a:lnSpc>
              <a:spcBef>
                <a:spcPts val="1200"/>
              </a:spcBef>
              <a:spcAft>
                <a:spcPts val="0"/>
              </a:spcAft>
              <a:buClr>
                <a:schemeClr val="accent5"/>
              </a:buClr>
              <a:buSzPts val="1757"/>
              <a:buNone/>
            </a:pPr>
            <a:r>
              <a:t/>
            </a:r>
            <a:endParaRPr sz="1757"/>
          </a:p>
          <a:p>
            <a:pPr indent="0" lvl="0" marL="0" rtl="0" algn="ctr">
              <a:lnSpc>
                <a:spcPct val="80000"/>
              </a:lnSpc>
              <a:spcBef>
                <a:spcPts val="1200"/>
              </a:spcBef>
              <a:spcAft>
                <a:spcPts val="0"/>
              </a:spcAft>
              <a:buSzPts val="1757"/>
              <a:buNone/>
            </a:pPr>
            <a:r>
              <a:t/>
            </a:r>
            <a:endParaRPr sz="1757"/>
          </a:p>
          <a:p>
            <a:pPr indent="-71310" lvl="0" marL="182880" rtl="0" algn="ctr">
              <a:lnSpc>
                <a:spcPct val="80000"/>
              </a:lnSpc>
              <a:spcBef>
                <a:spcPts val="1200"/>
              </a:spcBef>
              <a:spcAft>
                <a:spcPts val="0"/>
              </a:spcAft>
              <a:buSzPts val="1757"/>
              <a:buNone/>
            </a:pPr>
            <a:r>
              <a:t/>
            </a:r>
            <a:endParaRPr sz="1757"/>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7"/>
          <p:cNvSpPr txBox="1"/>
          <p:nvPr>
            <p:ph type="ctrTitle"/>
          </p:nvPr>
        </p:nvSpPr>
        <p:spPr>
          <a:xfrm>
            <a:off x="1205341" y="449451"/>
            <a:ext cx="7070753" cy="60288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Corbel"/>
              <a:buNone/>
            </a:pPr>
            <a:r>
              <a:rPr b="1" lang="en-US" sz="2400">
                <a:solidFill>
                  <a:schemeClr val="lt1"/>
                </a:solidFill>
              </a:rPr>
              <a:t>LIVE  Technology Based  Financial  Resources </a:t>
            </a:r>
            <a:br>
              <a:rPr b="1" lang="en-US" sz="1600">
                <a:solidFill>
                  <a:schemeClr val="lt1"/>
                </a:solidFill>
              </a:rPr>
            </a:br>
            <a:br>
              <a:rPr b="1" lang="en-US" sz="1600">
                <a:solidFill>
                  <a:schemeClr val="lt1"/>
                </a:solidFill>
              </a:rPr>
            </a:br>
            <a:r>
              <a:rPr b="1" lang="en-US" sz="1800">
                <a:solidFill>
                  <a:schemeClr val="lt1"/>
                </a:solidFill>
              </a:rPr>
              <a:t>Taxes</a:t>
            </a:r>
            <a:br>
              <a:rPr b="1" lang="en-US" sz="1800">
                <a:solidFill>
                  <a:schemeClr val="lt1"/>
                </a:solidFill>
              </a:rPr>
            </a:br>
            <a:r>
              <a:rPr b="1" lang="en-US" sz="1800" u="sng">
                <a:solidFill>
                  <a:schemeClr val="lt1"/>
                </a:solidFill>
                <a:hlinkClick r:id="rId3">
                  <a:extLst>
                    <a:ext uri="{A12FA001-AC4F-418D-AE19-62706E023703}">
                      <ahyp:hlinkClr val="tx"/>
                    </a:ext>
                  </a:extLst>
                </a:hlinkClick>
              </a:rPr>
              <a:t>MyFreeTaxes</a:t>
            </a:r>
            <a:r>
              <a:rPr lang="en-US" sz="1800">
                <a:solidFill>
                  <a:schemeClr val="lt1"/>
                </a:solidFill>
              </a:rPr>
              <a:t> </a:t>
            </a:r>
            <a:br>
              <a:rPr lang="en-US" sz="1800">
                <a:solidFill>
                  <a:schemeClr val="lt1"/>
                </a:solidFill>
              </a:rPr>
            </a:br>
            <a:r>
              <a:rPr b="1" lang="en-US" sz="1800" u="sng">
                <a:solidFill>
                  <a:schemeClr val="lt1"/>
                </a:solidFill>
                <a:hlinkClick r:id="rId4">
                  <a:extLst>
                    <a:ext uri="{A12FA001-AC4F-418D-AE19-62706E023703}">
                      <ahyp:hlinkClr val="tx"/>
                    </a:ext>
                  </a:extLst>
                </a:hlinkClick>
              </a:rPr>
              <a:t>Free Tax Preparation by Volunteers</a:t>
            </a:r>
            <a:br>
              <a:rPr lang="en-US" sz="1800">
                <a:solidFill>
                  <a:schemeClr val="lt1"/>
                </a:solidFill>
              </a:rPr>
            </a:br>
            <a:br>
              <a:rPr lang="en-US" sz="1800">
                <a:solidFill>
                  <a:schemeClr val="lt1"/>
                </a:solidFill>
              </a:rPr>
            </a:br>
            <a:r>
              <a:rPr b="1" lang="en-US" sz="1800">
                <a:solidFill>
                  <a:schemeClr val="lt1"/>
                </a:solidFill>
              </a:rPr>
              <a:t>Financial Education</a:t>
            </a:r>
            <a:br>
              <a:rPr lang="en-US" sz="1800">
                <a:solidFill>
                  <a:schemeClr val="lt1"/>
                </a:solidFill>
              </a:rPr>
            </a:br>
            <a:r>
              <a:rPr b="1" lang="en-US" sz="1800" u="sng">
                <a:solidFill>
                  <a:schemeClr val="lt1"/>
                </a:solidFill>
                <a:hlinkClick r:id="rId5">
                  <a:extLst>
                    <a:ext uri="{A12FA001-AC4F-418D-AE19-62706E023703}">
                      <ahyp:hlinkClr val="tx"/>
                    </a:ext>
                  </a:extLst>
                </a:hlinkClick>
              </a:rPr>
              <a:t>Better Money Habits</a:t>
            </a:r>
            <a:r>
              <a:rPr b="1" lang="en-US" sz="1800">
                <a:solidFill>
                  <a:schemeClr val="lt1"/>
                </a:solidFill>
              </a:rPr>
              <a:t> </a:t>
            </a:r>
            <a:br>
              <a:rPr lang="en-US" sz="1800">
                <a:solidFill>
                  <a:schemeClr val="lt1"/>
                </a:solidFill>
              </a:rPr>
            </a:br>
            <a:r>
              <a:rPr b="1" lang="en-US" sz="1800" u="sng">
                <a:solidFill>
                  <a:schemeClr val="lt1"/>
                </a:solidFill>
                <a:hlinkClick r:id="rId6">
                  <a:extLst>
                    <a:ext uri="{A12FA001-AC4F-418D-AE19-62706E023703}">
                      <ahyp:hlinkClr val="tx"/>
                    </a:ext>
                  </a:extLst>
                </a:hlinkClick>
              </a:rPr>
              <a:t>Consumer Financial Protection Bureau</a:t>
            </a:r>
            <a:br>
              <a:rPr lang="en-US" sz="1800">
                <a:solidFill>
                  <a:schemeClr val="lt1"/>
                </a:solidFill>
              </a:rPr>
            </a:br>
            <a:br>
              <a:rPr lang="en-US" sz="1800">
                <a:solidFill>
                  <a:schemeClr val="lt1"/>
                </a:solidFill>
              </a:rPr>
            </a:br>
            <a:r>
              <a:rPr b="1" lang="en-US" sz="1800">
                <a:solidFill>
                  <a:schemeClr val="lt1"/>
                </a:solidFill>
              </a:rPr>
              <a:t>Employment</a:t>
            </a:r>
            <a:br>
              <a:rPr lang="en-US" sz="1800">
                <a:solidFill>
                  <a:schemeClr val="lt1"/>
                </a:solidFill>
              </a:rPr>
            </a:br>
            <a:r>
              <a:rPr b="1" lang="en-US" sz="1800" u="sng">
                <a:solidFill>
                  <a:schemeClr val="lt1"/>
                </a:solidFill>
                <a:hlinkClick r:id="rId7">
                  <a:extLst>
                    <a:ext uri="{A12FA001-AC4F-418D-AE19-62706E023703}">
                      <ahyp:hlinkClr val="tx"/>
                    </a:ext>
                  </a:extLst>
                </a:hlinkClick>
              </a:rPr>
              <a:t>LEAD Center</a:t>
            </a:r>
            <a:r>
              <a:rPr b="1" lang="en-US" sz="1800">
                <a:solidFill>
                  <a:schemeClr val="lt1"/>
                </a:solidFill>
              </a:rPr>
              <a:t> </a:t>
            </a:r>
            <a:br>
              <a:rPr lang="en-US" sz="1800">
                <a:solidFill>
                  <a:schemeClr val="lt1"/>
                </a:solidFill>
              </a:rPr>
            </a:br>
            <a:r>
              <a:rPr b="1" lang="en-US" sz="1800" u="sng">
                <a:solidFill>
                  <a:schemeClr val="lt1"/>
                </a:solidFill>
                <a:hlinkClick r:id="rId8">
                  <a:extLst>
                    <a:ext uri="{A12FA001-AC4F-418D-AE19-62706E023703}">
                      <ahyp:hlinkClr val="tx"/>
                    </a:ext>
                  </a:extLst>
                </a:hlinkClick>
              </a:rPr>
              <a:t>Workforce3One</a:t>
            </a:r>
            <a:r>
              <a:rPr lang="en-US" sz="1800">
                <a:solidFill>
                  <a:schemeClr val="lt1"/>
                </a:solidFill>
              </a:rPr>
              <a:t> </a:t>
            </a:r>
            <a:br>
              <a:rPr lang="en-US" sz="1800">
                <a:solidFill>
                  <a:schemeClr val="lt1"/>
                </a:solidFill>
              </a:rPr>
            </a:br>
            <a:r>
              <a:rPr lang="en-US" sz="1800">
                <a:solidFill>
                  <a:schemeClr val="lt1"/>
                </a:solidFill>
              </a:rPr>
              <a:t> </a:t>
            </a:r>
            <a:br>
              <a:rPr lang="en-US" sz="1800">
                <a:solidFill>
                  <a:schemeClr val="lt1"/>
                </a:solidFill>
              </a:rPr>
            </a:br>
            <a:r>
              <a:rPr b="1" lang="en-US" sz="1800">
                <a:solidFill>
                  <a:schemeClr val="lt1"/>
                </a:solidFill>
              </a:rPr>
              <a:t>Benefits Planning</a:t>
            </a:r>
            <a:br>
              <a:rPr lang="en-US" sz="1800">
                <a:solidFill>
                  <a:schemeClr val="lt1"/>
                </a:solidFill>
              </a:rPr>
            </a:br>
            <a:r>
              <a:rPr b="1" lang="en-US" sz="1800" u="sng">
                <a:solidFill>
                  <a:schemeClr val="lt1"/>
                </a:solidFill>
                <a:hlinkClick r:id="rId9">
                  <a:extLst>
                    <a:ext uri="{A12FA001-AC4F-418D-AE19-62706E023703}">
                      <ahyp:hlinkClr val="tx"/>
                    </a:ext>
                  </a:extLst>
                </a:hlinkClick>
              </a:rPr>
              <a:t>Social Security Administration – Choose</a:t>
            </a:r>
            <a:r>
              <a:rPr b="1" lang="en-US" sz="1800" u="sng">
                <a:solidFill>
                  <a:schemeClr val="lt1"/>
                </a:solidFill>
                <a:hlinkClick r:id="rId10">
                  <a:extLst>
                    <a:ext uri="{A12FA001-AC4F-418D-AE19-62706E023703}">
                      <ahyp:hlinkClr val="tx"/>
                    </a:ext>
                  </a:extLst>
                </a:hlinkClick>
              </a:rPr>
              <a:t> Work Web Site</a:t>
            </a:r>
            <a:br>
              <a:rPr lang="en-US" sz="1800">
                <a:solidFill>
                  <a:schemeClr val="lt1"/>
                </a:solidFill>
              </a:rPr>
            </a:br>
            <a:r>
              <a:rPr b="1" lang="en-US" sz="1800" u="sng">
                <a:solidFill>
                  <a:schemeClr val="lt1"/>
                </a:solidFill>
                <a:hlinkClick r:id="rId11">
                  <a:extLst>
                    <a:ext uri="{A12FA001-AC4F-418D-AE19-62706E023703}">
                      <ahyp:hlinkClr val="tx"/>
                    </a:ext>
                  </a:extLst>
                </a:hlinkClick>
              </a:rPr>
              <a:t>Social Security WIPA </a:t>
            </a:r>
            <a:br>
              <a:rPr lang="en-US" sz="1800">
                <a:solidFill>
                  <a:schemeClr val="lt1"/>
                </a:solidFill>
              </a:rPr>
            </a:br>
            <a:r>
              <a:rPr b="1" lang="en-US" sz="1800" u="sng">
                <a:solidFill>
                  <a:schemeClr val="lt1"/>
                </a:solidFill>
                <a:hlinkClick r:id="rId12">
                  <a:extLst>
                    <a:ext uri="{A12FA001-AC4F-418D-AE19-62706E023703}">
                      <ahyp:hlinkClr val="tx"/>
                    </a:ext>
                  </a:extLst>
                </a:hlinkClick>
              </a:rPr>
              <a:t>Plan to Achieve Self-Support (PASS) Online</a:t>
            </a:r>
            <a:br>
              <a:rPr lang="en-US" sz="1800">
                <a:solidFill>
                  <a:schemeClr val="lt1"/>
                </a:solidFill>
              </a:rPr>
            </a:br>
            <a:r>
              <a:rPr lang="en-US" sz="1800">
                <a:solidFill>
                  <a:schemeClr val="lt1"/>
                </a:solidFill>
              </a:rPr>
              <a:t> </a:t>
            </a:r>
            <a:br>
              <a:rPr lang="en-US" sz="1800">
                <a:solidFill>
                  <a:schemeClr val="lt1"/>
                </a:solidFill>
              </a:rPr>
            </a:br>
            <a:r>
              <a:rPr b="1" lang="en-US" sz="1800">
                <a:solidFill>
                  <a:schemeClr val="lt1"/>
                </a:solidFill>
              </a:rPr>
              <a:t>Asset Development</a:t>
            </a:r>
            <a:br>
              <a:rPr lang="en-US" sz="1800">
                <a:solidFill>
                  <a:schemeClr val="lt1"/>
                </a:solidFill>
              </a:rPr>
            </a:br>
            <a:r>
              <a:rPr b="1" lang="en-US" sz="1800" u="sng">
                <a:solidFill>
                  <a:schemeClr val="lt1"/>
                </a:solidFill>
                <a:hlinkClick r:id="rId13">
                  <a:extLst>
                    <a:ext uri="{A12FA001-AC4F-418D-AE19-62706E023703}">
                      <ahyp:hlinkClr val="tx"/>
                    </a:ext>
                  </a:extLst>
                </a:hlinkClick>
              </a:rPr>
              <a:t>Assets for Independence Resource Center</a:t>
            </a:r>
            <a:br>
              <a:rPr lang="en-US" sz="1800">
                <a:solidFill>
                  <a:schemeClr val="lt1"/>
                </a:solidFill>
              </a:rPr>
            </a:br>
            <a:r>
              <a:rPr b="1" lang="en-US" sz="1800" u="sng">
                <a:solidFill>
                  <a:schemeClr val="lt1"/>
                </a:solidFill>
                <a:hlinkClick r:id="rId14">
                  <a:extLst>
                    <a:ext uri="{A12FA001-AC4F-418D-AE19-62706E023703}">
                      <ahyp:hlinkClr val="tx"/>
                    </a:ext>
                  </a:extLst>
                </a:hlinkClick>
              </a:rPr>
              <a:t>MyMoney.gov</a:t>
            </a:r>
            <a:br>
              <a:rPr lang="en-US" sz="1800">
                <a:solidFill>
                  <a:schemeClr val="lt1"/>
                </a:solidFill>
              </a:rPr>
            </a:br>
            <a:r>
              <a:rPr b="1" lang="en-US" sz="1800" u="sng">
                <a:solidFill>
                  <a:schemeClr val="lt1"/>
                </a:solidFill>
                <a:hlinkClick r:id="rId15">
                  <a:extLst>
                    <a:ext uri="{A12FA001-AC4F-418D-AE19-62706E023703}">
                      <ahyp:hlinkClr val="tx"/>
                    </a:ext>
                  </a:extLst>
                </a:hlinkClick>
              </a:rPr>
              <a:t>ABLE National Resource Center</a:t>
            </a:r>
            <a:endParaRPr sz="18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Community Based Financial Supports</a:t>
            </a:r>
            <a:br>
              <a:rPr lang="en-US"/>
            </a:br>
            <a:br>
              <a:rPr lang="en-US"/>
            </a:br>
            <a:r>
              <a:rPr lang="en-US" sz="2000"/>
              <a:t>Things that </a:t>
            </a:r>
            <a:br>
              <a:rPr lang="en-US" sz="2000"/>
            </a:br>
            <a:r>
              <a:rPr lang="en-US" sz="2000"/>
              <a:t>any community member can access</a:t>
            </a:r>
            <a:endParaRPr/>
          </a:p>
        </p:txBody>
      </p:sp>
      <p:pic>
        <p:nvPicPr>
          <p:cNvPr id="456" name="Google Shape;456;p28"/>
          <p:cNvPicPr preferRelativeResize="0"/>
          <p:nvPr>
            <p:ph idx="1" type="body"/>
          </p:nvPr>
        </p:nvPicPr>
        <p:blipFill rotWithShape="1">
          <a:blip r:embed="rId3">
            <a:alphaModFix/>
          </a:blip>
          <a:srcRect b="0" l="0" r="0" t="0"/>
          <a:stretch/>
        </p:blipFill>
        <p:spPr>
          <a:xfrm>
            <a:off x="2656703" y="434875"/>
            <a:ext cx="6116593" cy="5822026"/>
          </a:xfrm>
          <a:prstGeom prst="rect">
            <a:avLst/>
          </a:prstGeom>
          <a:noFill/>
          <a:ln>
            <a:noFill/>
          </a:ln>
        </p:spPr>
      </p:pic>
      <p:sp>
        <p:nvSpPr>
          <p:cNvPr id="457" name="Google Shape;457;p28"/>
          <p:cNvSpPr txBox="1"/>
          <p:nvPr/>
        </p:nvSpPr>
        <p:spPr>
          <a:xfrm>
            <a:off x="2769477" y="4254273"/>
            <a:ext cx="2910106"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2"/>
                </a:solidFill>
                <a:latin typeface="Corbel"/>
                <a:ea typeface="Corbel"/>
                <a:cs typeface="Corbel"/>
                <a:sym typeface="Corbel"/>
              </a:rPr>
              <a:t>Private Insurance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2"/>
                </a:solidFill>
                <a:latin typeface="Corbel"/>
                <a:ea typeface="Corbel"/>
                <a:cs typeface="Corbel"/>
                <a:sym typeface="Corbel"/>
              </a:rPr>
              <a:t>Private Savings/Investments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2"/>
                </a:solidFill>
                <a:latin typeface="Corbel"/>
                <a:ea typeface="Corbel"/>
                <a:cs typeface="Corbel"/>
                <a:sym typeface="Corbel"/>
              </a:rPr>
              <a:t>Tax benefits – EITC, Property Tax exemptions/credits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2"/>
                </a:solidFill>
                <a:latin typeface="Corbel"/>
                <a:ea typeface="Corbel"/>
                <a:cs typeface="Corbel"/>
                <a:sym typeface="Corbel"/>
              </a:rPr>
              <a:t>Self-employment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2"/>
                </a:solidFill>
                <a:latin typeface="Corbel"/>
                <a:ea typeface="Corbel"/>
                <a:cs typeface="Corbel"/>
                <a:sym typeface="Corbel"/>
              </a:rPr>
              <a:t>Section 105</a:t>
            </a:r>
            <a:endParaRPr b="0" i="0" sz="1500" u="none" cap="none" strike="noStrike">
              <a:solidFill>
                <a:schemeClr val="lt2"/>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a:t>
            </a:r>
            <a:br>
              <a:rPr lang="en-US"/>
            </a:br>
            <a:r>
              <a:rPr lang="en-US"/>
              <a:t>Family’s Community Based Financial Supports</a:t>
            </a:r>
            <a:endParaRPr/>
          </a:p>
        </p:txBody>
      </p:sp>
      <p:pic>
        <p:nvPicPr>
          <p:cNvPr id="464" name="Google Shape;464;p29"/>
          <p:cNvPicPr preferRelativeResize="0"/>
          <p:nvPr>
            <p:ph idx="1" type="body"/>
          </p:nvPr>
        </p:nvPicPr>
        <p:blipFill rotWithShape="1">
          <a:blip r:embed="rId3">
            <a:alphaModFix/>
          </a:blip>
          <a:srcRect b="0" l="0" r="0" t="0"/>
          <a:stretch/>
        </p:blipFill>
        <p:spPr>
          <a:xfrm>
            <a:off x="2656703" y="434875"/>
            <a:ext cx="6116593" cy="5822026"/>
          </a:xfrm>
          <a:prstGeom prst="rect">
            <a:avLst/>
          </a:prstGeom>
          <a:noFill/>
          <a:ln>
            <a:noFill/>
          </a:ln>
        </p:spPr>
      </p:pic>
      <p:sp>
        <p:nvSpPr>
          <p:cNvPr id="465" name="Google Shape;465;p29"/>
          <p:cNvSpPr txBox="1"/>
          <p:nvPr/>
        </p:nvSpPr>
        <p:spPr>
          <a:xfrm>
            <a:off x="2804893" y="3844841"/>
            <a:ext cx="2910106"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Credit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Private Insurance-w/HIPP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Investments-401K, etc.</a:t>
            </a:r>
            <a:endParaRPr b="0" i="0" sz="1600" u="none" cap="none" strike="noStrike">
              <a:solidFill>
                <a:schemeClr val="lt2"/>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Tax benefits </a:t>
            </a:r>
            <a:endParaRPr b="0" i="0" sz="1600" u="none" cap="none" strike="noStrike">
              <a:solidFill>
                <a:schemeClr val="lt2"/>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Self-employment w/Sec.105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SBA – Small Business Association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MO Extension</a:t>
            </a:r>
            <a:endParaRPr b="0" i="0" sz="1600" u="none" cap="none" strike="noStrike">
              <a:solidFill>
                <a:schemeClr val="lt2"/>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Corbel"/>
                <a:ea typeface="Corbel"/>
                <a:cs typeface="Corbel"/>
                <a:sym typeface="Corbel"/>
              </a:rPr>
              <a:t>      </a:t>
            </a:r>
            <a:endParaRPr b="1" i="0" sz="1200" u="none" cap="none" strike="noStrike">
              <a:solidFill>
                <a:schemeClr val="lt2"/>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b="1" lang="en-US"/>
              <a:t>Objectives </a:t>
            </a:r>
            <a:br>
              <a:rPr b="1" lang="en-US"/>
            </a:br>
            <a:r>
              <a:rPr b="1" lang="en-US"/>
              <a:t>for Today</a:t>
            </a:r>
            <a:endParaRPr b="1"/>
          </a:p>
        </p:txBody>
      </p:sp>
      <p:sp>
        <p:nvSpPr>
          <p:cNvPr id="220" name="Google Shape;220;p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00"/>
              <a:buNone/>
            </a:pPr>
            <a:r>
              <a:rPr b="1" lang="en-US">
                <a:solidFill>
                  <a:schemeClr val="dk1"/>
                </a:solidFill>
              </a:rPr>
              <a:t>By the end of this session you will:</a:t>
            </a:r>
            <a:endParaRPr/>
          </a:p>
          <a:p>
            <a:pPr indent="-182880" lvl="0" marL="182880" rtl="0" algn="l">
              <a:lnSpc>
                <a:spcPct val="90000"/>
              </a:lnSpc>
              <a:spcBef>
                <a:spcPts val="1200"/>
              </a:spcBef>
              <a:spcAft>
                <a:spcPts val="0"/>
              </a:spcAft>
              <a:buSzPts val="1900"/>
              <a:buChar char="●"/>
            </a:pPr>
            <a:r>
              <a:rPr lang="en-US">
                <a:solidFill>
                  <a:schemeClr val="dk1"/>
                </a:solidFill>
              </a:rPr>
              <a:t>Understand the definitions of assets verses resources</a:t>
            </a:r>
            <a:endParaRPr/>
          </a:p>
          <a:p>
            <a:pPr indent="-182880" lvl="0" marL="182880" rtl="0" algn="l">
              <a:lnSpc>
                <a:spcPct val="90000"/>
              </a:lnSpc>
              <a:spcBef>
                <a:spcPts val="1200"/>
              </a:spcBef>
              <a:spcAft>
                <a:spcPts val="0"/>
              </a:spcAft>
              <a:buSzPts val="1900"/>
              <a:buChar char="●"/>
            </a:pPr>
            <a:r>
              <a:rPr lang="en-US">
                <a:solidFill>
                  <a:schemeClr val="dk1"/>
                </a:solidFill>
              </a:rPr>
              <a:t>Have additional perspectives about using a variety of mainstream financial tools as well as disability specific tools.</a:t>
            </a:r>
            <a:endParaRPr/>
          </a:p>
          <a:p>
            <a:pPr indent="-182880" lvl="0" marL="182880" rtl="0" algn="l">
              <a:lnSpc>
                <a:spcPct val="90000"/>
              </a:lnSpc>
              <a:spcBef>
                <a:spcPts val="1200"/>
              </a:spcBef>
              <a:spcAft>
                <a:spcPts val="0"/>
              </a:spcAft>
              <a:buSzPts val="1900"/>
              <a:buChar char="●"/>
            </a:pPr>
            <a:r>
              <a:rPr lang="en-US">
                <a:solidFill>
                  <a:schemeClr val="dk1"/>
                </a:solidFill>
              </a:rPr>
              <a:t>Become aware of unique services available in Missouri designed to maximize you and your family’s assets and resources</a:t>
            </a:r>
            <a:endParaRPr/>
          </a:p>
          <a:p>
            <a:pPr indent="-182880" lvl="1" marL="685800" rtl="0" algn="l">
              <a:lnSpc>
                <a:spcPct val="90000"/>
              </a:lnSpc>
              <a:spcBef>
                <a:spcPts val="250"/>
              </a:spcBef>
              <a:spcAft>
                <a:spcPts val="0"/>
              </a:spcAft>
              <a:buSzPts val="1700"/>
              <a:buChar char="●"/>
            </a:pPr>
            <a:r>
              <a:rPr lang="en-US"/>
              <a:t>CHIP Medicaid – for higher earners, combined with EPSDT- </a:t>
            </a:r>
            <a:r>
              <a:rPr lang="en-US" sz="1200"/>
              <a:t>Early and Periodic Screening Diagnosis and Treatment.</a:t>
            </a:r>
            <a:endParaRPr>
              <a:solidFill>
                <a:schemeClr val="dk1"/>
              </a:solidFill>
            </a:endParaRPr>
          </a:p>
          <a:p>
            <a:pPr indent="-182880" lvl="1" marL="685800" rtl="0" algn="l">
              <a:lnSpc>
                <a:spcPct val="90000"/>
              </a:lnSpc>
              <a:spcBef>
                <a:spcPts val="500"/>
              </a:spcBef>
              <a:spcAft>
                <a:spcPts val="0"/>
              </a:spcAft>
              <a:buSzPts val="1700"/>
              <a:buChar char="●"/>
            </a:pPr>
            <a:r>
              <a:rPr lang="en-US">
                <a:solidFill>
                  <a:schemeClr val="dk1"/>
                </a:solidFill>
              </a:rPr>
              <a:t>Health Insurance Premium Payment Program (HIPPP)</a:t>
            </a:r>
            <a:endParaRPr/>
          </a:p>
          <a:p>
            <a:pPr indent="-182880" lvl="1" marL="685800" rtl="0" algn="l">
              <a:lnSpc>
                <a:spcPct val="90000"/>
              </a:lnSpc>
              <a:spcBef>
                <a:spcPts val="500"/>
              </a:spcBef>
              <a:spcAft>
                <a:spcPts val="0"/>
              </a:spcAft>
              <a:buSzPts val="1700"/>
              <a:buChar char="●"/>
            </a:pPr>
            <a:r>
              <a:rPr lang="en-US">
                <a:solidFill>
                  <a:schemeClr val="dk1"/>
                </a:solidFill>
              </a:rPr>
              <a:t>ABLE Accounts and Special Needs Trusts</a:t>
            </a:r>
            <a:endParaRPr/>
          </a:p>
          <a:p>
            <a:pPr indent="-182880" lvl="1" marL="685800" rtl="0" algn="l">
              <a:lnSpc>
                <a:spcPct val="90000"/>
              </a:lnSpc>
              <a:spcBef>
                <a:spcPts val="500"/>
              </a:spcBef>
              <a:spcAft>
                <a:spcPts val="0"/>
              </a:spcAft>
              <a:buSzPts val="1700"/>
              <a:buChar char="●"/>
            </a:pPr>
            <a:r>
              <a:rPr lang="en-US">
                <a:solidFill>
                  <a:schemeClr val="dk1"/>
                </a:solidFill>
              </a:rPr>
              <a:t>SSI/SSDI Work Incentives</a:t>
            </a:r>
            <a:endParaRPr/>
          </a:p>
          <a:p>
            <a:pPr indent="0" lvl="0" marL="0" rtl="0" algn="l">
              <a:lnSpc>
                <a:spcPct val="90000"/>
              </a:lnSpc>
              <a:spcBef>
                <a:spcPts val="1450"/>
              </a:spcBef>
              <a:spcAft>
                <a:spcPts val="0"/>
              </a:spcAft>
              <a:buSzPts val="1900"/>
              <a:buNone/>
            </a:pPr>
            <a:r>
              <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0"/>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6297"/>
              </a:buClr>
              <a:buSzPts val="3000"/>
              <a:buFont typeface="Corbel"/>
              <a:buNone/>
            </a:pPr>
            <a:r>
              <a:rPr b="1" lang="en-US">
                <a:solidFill>
                  <a:srgbClr val="006297"/>
                </a:solidFill>
              </a:rPr>
              <a:t>Private Health Insurance</a:t>
            </a:r>
            <a:endParaRPr/>
          </a:p>
        </p:txBody>
      </p:sp>
      <p:sp>
        <p:nvSpPr>
          <p:cNvPr id="472" name="Google Shape;472;p30"/>
          <p:cNvSpPr txBox="1"/>
          <p:nvPr>
            <p:ph idx="1" type="body"/>
          </p:nvPr>
        </p:nvSpPr>
        <p:spPr>
          <a:xfrm>
            <a:off x="364735" y="1111509"/>
            <a:ext cx="8396085" cy="5617242"/>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1757"/>
              <a:buChar char="●"/>
            </a:pPr>
            <a:r>
              <a:rPr lang="en-US" sz="1757">
                <a:solidFill>
                  <a:schemeClr val="dk1"/>
                </a:solidFill>
              </a:rPr>
              <a:t>Read your policy, not just the overview.</a:t>
            </a:r>
            <a:endParaRPr/>
          </a:p>
          <a:p>
            <a:pPr indent="-182880" lvl="0" marL="182880" rtl="0" algn="l">
              <a:lnSpc>
                <a:spcPct val="100000"/>
              </a:lnSpc>
              <a:spcBef>
                <a:spcPts val="1200"/>
              </a:spcBef>
              <a:spcAft>
                <a:spcPts val="0"/>
              </a:spcAft>
              <a:buSzPts val="1757"/>
              <a:buChar char="●"/>
            </a:pPr>
            <a:r>
              <a:rPr lang="en-US" sz="1757">
                <a:solidFill>
                  <a:schemeClr val="dk1"/>
                </a:solidFill>
              </a:rPr>
              <a:t>Seek an Insurance Company Case manager through your private insurance policy to help you maximize your policy.</a:t>
            </a:r>
            <a:endParaRPr sz="1757">
              <a:solidFill>
                <a:schemeClr val="dk1"/>
              </a:solidFill>
            </a:endParaRPr>
          </a:p>
          <a:p>
            <a:pPr indent="-182880" lvl="0" marL="182880" rtl="0" algn="l">
              <a:lnSpc>
                <a:spcPct val="100000"/>
              </a:lnSpc>
              <a:spcBef>
                <a:spcPts val="1200"/>
              </a:spcBef>
              <a:spcAft>
                <a:spcPts val="0"/>
              </a:spcAft>
              <a:buSzPts val="1757"/>
              <a:buChar char="●"/>
            </a:pPr>
            <a:r>
              <a:rPr lang="en-US" sz="1757">
                <a:solidFill>
                  <a:schemeClr val="dk1"/>
                </a:solidFill>
              </a:rPr>
              <a:t>Make sure you know the format of your insurance: public, private, self-insured, government, military, retirement Medicare. This determines their legal obligations.</a:t>
            </a:r>
            <a:endParaRPr sz="1757">
              <a:solidFill>
                <a:schemeClr val="dk1"/>
              </a:solidFill>
            </a:endParaRPr>
          </a:p>
          <a:p>
            <a:pPr indent="-182880" lvl="0" marL="182880" rtl="0" algn="l">
              <a:lnSpc>
                <a:spcPct val="100000"/>
              </a:lnSpc>
              <a:spcBef>
                <a:spcPts val="1200"/>
              </a:spcBef>
              <a:spcAft>
                <a:spcPts val="0"/>
              </a:spcAft>
              <a:buSzPts val="1757"/>
              <a:buChar char="●"/>
            </a:pPr>
            <a:r>
              <a:rPr lang="en-US" sz="1757">
                <a:solidFill>
                  <a:schemeClr val="dk1"/>
                </a:solidFill>
              </a:rPr>
              <a:t>Employment based pre-tax options -MSA’s/HAS’s/ Dependent Care Account/ FMLA Leave- Medical expenses can’t begin to be deducted from tax obligation if not </a:t>
            </a:r>
            <a:r>
              <a:rPr lang="en-US" sz="1757" u="sng">
                <a:solidFill>
                  <a:schemeClr val="dk1"/>
                </a:solidFill>
                <a:hlinkClick r:id="rId3">
                  <a:extLst>
                    <a:ext uri="{A12FA001-AC4F-418D-AE19-62706E023703}">
                      <ahyp:hlinkClr val="tx"/>
                    </a:ext>
                  </a:extLst>
                </a:hlinkClick>
              </a:rPr>
              <a:t>OVER 10% of </a:t>
            </a:r>
            <a:r>
              <a:rPr lang="en-US" sz="1757" u="sng">
                <a:solidFill>
                  <a:schemeClr val="hlink"/>
                </a:solidFill>
                <a:hlinkClick r:id="rId4"/>
              </a:rPr>
              <a:t>AGI</a:t>
            </a:r>
            <a:r>
              <a:rPr lang="en-US" sz="1757">
                <a:solidFill>
                  <a:schemeClr val="dk1"/>
                </a:solidFill>
              </a:rPr>
              <a:t>.</a:t>
            </a:r>
            <a:endParaRPr sz="1757">
              <a:solidFill>
                <a:schemeClr val="dk1"/>
              </a:solidFill>
            </a:endParaRPr>
          </a:p>
          <a:p>
            <a:pPr indent="-182880" lvl="0" marL="182880" rtl="0" algn="l">
              <a:lnSpc>
                <a:spcPct val="100000"/>
              </a:lnSpc>
              <a:spcBef>
                <a:spcPts val="1200"/>
              </a:spcBef>
              <a:spcAft>
                <a:spcPts val="0"/>
              </a:spcAft>
              <a:buSzPts val="1757"/>
              <a:buChar char="●"/>
            </a:pPr>
            <a:r>
              <a:rPr lang="en-US" sz="1757">
                <a:solidFill>
                  <a:schemeClr val="dk1"/>
                </a:solidFill>
              </a:rPr>
              <a:t>Private policies are required to offer </a:t>
            </a:r>
            <a:r>
              <a:rPr b="1" lang="en-US" sz="1757" u="sng">
                <a:solidFill>
                  <a:schemeClr val="dk1"/>
                </a:solidFill>
                <a:hlinkClick r:id="rId5">
                  <a:extLst>
                    <a:ext uri="{A12FA001-AC4F-418D-AE19-62706E023703}">
                      <ahyp:hlinkClr val="tx"/>
                    </a:ext>
                  </a:extLst>
                </a:hlinkClick>
              </a:rPr>
              <a:t>10 Essential Health Benefits</a:t>
            </a:r>
            <a:r>
              <a:rPr lang="en-US" sz="1757">
                <a:solidFill>
                  <a:schemeClr val="dk1"/>
                </a:solidFill>
              </a:rPr>
              <a:t>. </a:t>
            </a:r>
            <a:r>
              <a:rPr b="1" i="1" lang="en-US" sz="1757">
                <a:solidFill>
                  <a:srgbClr val="FF0000"/>
                </a:solidFill>
              </a:rPr>
              <a:t>Currently being threatened!</a:t>
            </a:r>
            <a:endParaRPr b="1" i="1" sz="1757">
              <a:solidFill>
                <a:srgbClr val="FF0000"/>
              </a:solidFill>
            </a:endParaRPr>
          </a:p>
          <a:p>
            <a:pPr indent="-124141" lvl="0" marL="182880" rtl="0" algn="l">
              <a:lnSpc>
                <a:spcPct val="100000"/>
              </a:lnSpc>
              <a:spcBef>
                <a:spcPts val="0"/>
              </a:spcBef>
              <a:spcAft>
                <a:spcPts val="0"/>
              </a:spcAft>
              <a:buSzPts val="925"/>
              <a:buNone/>
            </a:pPr>
            <a:r>
              <a:t/>
            </a:r>
            <a:endParaRPr sz="925" u="sng">
              <a:solidFill>
                <a:schemeClr val="dk1"/>
              </a:solidFill>
              <a:hlinkClick r:id="rId6">
                <a:extLst>
                  <a:ext uri="{A12FA001-AC4F-418D-AE19-62706E023703}">
                    <ahyp:hlinkClr val="tx"/>
                  </a:ext>
                </a:extLst>
              </a:hlinkClick>
            </a:endParaRPr>
          </a:p>
          <a:p>
            <a:pPr indent="-182880" lvl="0" marL="182880" rtl="0" algn="l">
              <a:lnSpc>
                <a:spcPct val="100000"/>
              </a:lnSpc>
              <a:spcBef>
                <a:spcPts val="0"/>
              </a:spcBef>
              <a:spcAft>
                <a:spcPts val="0"/>
              </a:spcAft>
              <a:buSzPts val="1757"/>
              <a:buChar char="●"/>
            </a:pPr>
            <a:r>
              <a:rPr lang="en-US" sz="1757" u="sng">
                <a:solidFill>
                  <a:schemeClr val="dk1"/>
                </a:solidFill>
                <a:hlinkClick r:id="rId7">
                  <a:extLst>
                    <a:ext uri="{A12FA001-AC4F-418D-AE19-62706E023703}">
                      <ahyp:hlinkClr val="tx"/>
                    </a:ext>
                  </a:extLst>
                </a:hlinkClick>
              </a:rPr>
              <a:t>Missouri State Insurance Commission </a:t>
            </a:r>
            <a:r>
              <a:rPr lang="en-US" sz="1757">
                <a:solidFill>
                  <a:schemeClr val="dk1"/>
                </a:solidFill>
              </a:rPr>
              <a:t>– confirm your state’s laws that might not be reflected in your policy yet would be in effect for your situation, ie:</a:t>
            </a:r>
            <a:endParaRPr/>
          </a:p>
          <a:p>
            <a:pPr indent="-182880" lvl="1" marL="685800" rtl="0" algn="l">
              <a:lnSpc>
                <a:spcPct val="100000"/>
              </a:lnSpc>
              <a:spcBef>
                <a:spcPts val="250"/>
              </a:spcBef>
              <a:spcAft>
                <a:spcPts val="0"/>
              </a:spcAft>
              <a:buSzPts val="1572"/>
              <a:buChar char="●"/>
            </a:pPr>
            <a:r>
              <a:rPr lang="en-US" sz="1572">
                <a:solidFill>
                  <a:schemeClr val="dk1"/>
                </a:solidFill>
              </a:rPr>
              <a:t>Speech Parity Law</a:t>
            </a:r>
            <a:endParaRPr/>
          </a:p>
          <a:p>
            <a:pPr indent="-182880" lvl="1" marL="685800" rtl="0" algn="l">
              <a:lnSpc>
                <a:spcPct val="100000"/>
              </a:lnSpc>
              <a:spcBef>
                <a:spcPts val="500"/>
              </a:spcBef>
              <a:spcAft>
                <a:spcPts val="0"/>
              </a:spcAft>
              <a:buSzPts val="1572"/>
              <a:buChar char="●"/>
            </a:pPr>
            <a:r>
              <a:rPr lang="en-US" sz="1572">
                <a:solidFill>
                  <a:schemeClr val="dk1"/>
                </a:solidFill>
              </a:rPr>
              <a:t>Mental Health Parity Law</a:t>
            </a:r>
            <a:endParaRPr/>
          </a:p>
          <a:p>
            <a:pPr indent="-182880" lvl="1" marL="685800" rtl="0" algn="l">
              <a:lnSpc>
                <a:spcPct val="100000"/>
              </a:lnSpc>
              <a:spcBef>
                <a:spcPts val="500"/>
              </a:spcBef>
              <a:spcAft>
                <a:spcPts val="0"/>
              </a:spcAft>
              <a:buSzPts val="1572"/>
              <a:buChar char="●"/>
            </a:pPr>
            <a:r>
              <a:rPr lang="en-US" sz="1572">
                <a:solidFill>
                  <a:schemeClr val="dk1"/>
                </a:solidFill>
              </a:rPr>
              <a:t>Child age out rules/exceptions</a:t>
            </a:r>
            <a:endParaRPr/>
          </a:p>
          <a:p>
            <a:pPr indent="-182880" lvl="1" marL="685800" rtl="0" algn="l">
              <a:lnSpc>
                <a:spcPct val="100000"/>
              </a:lnSpc>
              <a:spcBef>
                <a:spcPts val="500"/>
              </a:spcBef>
              <a:spcAft>
                <a:spcPts val="0"/>
              </a:spcAft>
              <a:buSzPts val="1572"/>
              <a:buChar char="●"/>
            </a:pPr>
            <a:r>
              <a:rPr lang="en-US" sz="1572">
                <a:solidFill>
                  <a:schemeClr val="dk1"/>
                </a:solidFill>
              </a:rPr>
              <a:t>Definitions of various services                      </a:t>
            </a:r>
            <a:r>
              <a:rPr b="1" lang="en-US" sz="2220">
                <a:solidFill>
                  <a:schemeClr val="dk1"/>
                </a:solidFill>
              </a:rPr>
              <a:t>COMBINE WITH HIPP. See later…</a:t>
            </a:r>
            <a:endParaRPr sz="1572"/>
          </a:p>
        </p:txBody>
      </p:sp>
      <p:pic>
        <p:nvPicPr>
          <p:cNvPr id="473" name="Google Shape;473;p30"/>
          <p:cNvPicPr preferRelativeResize="0"/>
          <p:nvPr/>
        </p:nvPicPr>
        <p:blipFill rotWithShape="1">
          <a:blip r:embed="rId8">
            <a:alphaModFix/>
          </a:blip>
          <a:srcRect b="0" l="0" r="0" t="0"/>
          <a:stretch/>
        </p:blipFill>
        <p:spPr>
          <a:xfrm>
            <a:off x="8551096" y="6271551"/>
            <a:ext cx="419449" cy="45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1"/>
          <p:cNvSpPr txBox="1"/>
          <p:nvPr>
            <p:ph type="title"/>
          </p:nvPr>
        </p:nvSpPr>
        <p:spPr>
          <a:xfrm>
            <a:off x="371994" y="450507"/>
            <a:ext cx="8396085"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3200"/>
              <a:buFont typeface="Corbel"/>
              <a:buNone/>
            </a:pPr>
            <a:r>
              <a:rPr b="1" lang="en-US" sz="3200">
                <a:solidFill>
                  <a:schemeClr val="accent1"/>
                </a:solidFill>
              </a:rPr>
              <a:t>Entrepreneurship</a:t>
            </a:r>
            <a:r>
              <a:rPr lang="en-US">
                <a:solidFill>
                  <a:schemeClr val="accent1"/>
                </a:solidFill>
              </a:rPr>
              <a:t>- Support for Small Businesses</a:t>
            </a:r>
            <a:endParaRPr>
              <a:solidFill>
                <a:schemeClr val="accent1"/>
              </a:solidFill>
            </a:endParaRPr>
          </a:p>
        </p:txBody>
      </p:sp>
      <p:sp>
        <p:nvSpPr>
          <p:cNvPr id="479" name="Google Shape;479;p31"/>
          <p:cNvSpPr txBox="1"/>
          <p:nvPr>
            <p:ph idx="1" type="body"/>
          </p:nvPr>
        </p:nvSpPr>
        <p:spPr>
          <a:xfrm>
            <a:off x="371994" y="1177872"/>
            <a:ext cx="8396085" cy="5272804"/>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220"/>
              <a:buNone/>
            </a:pPr>
            <a:r>
              <a:rPr lang="en-US" sz="2220"/>
              <a:t>Entrepreneurship is alive and well in America! Private business is a great idea for families and for their individuals who need long time work and support combined. Flexibility, creativity, niche work. Everyone can win!</a:t>
            </a:r>
            <a:endParaRPr sz="2220" u="sng">
              <a:solidFill>
                <a:schemeClr val="hlink"/>
              </a:solidFill>
              <a:hlinkClick r:id="rId3"/>
            </a:endParaRPr>
          </a:p>
          <a:p>
            <a:pPr indent="0" lvl="0" marL="0" rtl="0" algn="l">
              <a:lnSpc>
                <a:spcPct val="80000"/>
              </a:lnSpc>
              <a:spcBef>
                <a:spcPts val="1200"/>
              </a:spcBef>
              <a:spcAft>
                <a:spcPts val="0"/>
              </a:spcAft>
              <a:buSzPts val="2590"/>
              <a:buNone/>
            </a:pPr>
            <a:r>
              <a:t/>
            </a:r>
            <a:endParaRPr b="1" sz="2590" u="sng">
              <a:solidFill>
                <a:schemeClr val="hlink"/>
              </a:solidFill>
              <a:hlinkClick r:id="rId4"/>
            </a:endParaRPr>
          </a:p>
          <a:p>
            <a:pPr indent="0" lvl="0" marL="0" rtl="0" algn="l">
              <a:lnSpc>
                <a:spcPct val="80000"/>
              </a:lnSpc>
              <a:spcBef>
                <a:spcPts val="1200"/>
              </a:spcBef>
              <a:spcAft>
                <a:spcPts val="0"/>
              </a:spcAft>
              <a:buSzPts val="2590"/>
              <a:buNone/>
            </a:pPr>
            <a:r>
              <a:rPr b="1" lang="en-US" sz="2590" u="sng">
                <a:solidFill>
                  <a:schemeClr val="hlink"/>
                </a:solidFill>
                <a:hlinkClick r:id="rId5"/>
              </a:rPr>
              <a:t>Business Incubators in Missouri</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6"/>
              </a:rPr>
              <a:t>1 Million Cups</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7"/>
              </a:rPr>
              <a:t>Ewing Marion Kauffman Foundation </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8"/>
              </a:rPr>
              <a:t>BuzzGate</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9"/>
              </a:rPr>
              <a:t>Department of Development Missouri</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10"/>
              </a:rPr>
              <a:t>Small Business Administration</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11"/>
              </a:rPr>
              <a:t>SCORE Counselors to America's Small Business</a:t>
            </a:r>
            <a:endParaRPr b="1" sz="2590"/>
          </a:p>
          <a:p>
            <a:pPr indent="0" lvl="0" marL="0" rtl="0" algn="l">
              <a:lnSpc>
                <a:spcPct val="80000"/>
              </a:lnSpc>
              <a:spcBef>
                <a:spcPts val="1200"/>
              </a:spcBef>
              <a:spcAft>
                <a:spcPts val="0"/>
              </a:spcAft>
              <a:buSzPts val="2590"/>
              <a:buNone/>
            </a:pPr>
            <a:r>
              <a:rPr b="1" lang="en-US" sz="2590" u="sng">
                <a:solidFill>
                  <a:schemeClr val="hlink"/>
                </a:solidFill>
                <a:hlinkClick r:id="rId12"/>
              </a:rPr>
              <a:t>Entrepreneur</a:t>
            </a:r>
            <a:endParaRPr b="1" sz="259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700"/>
              <a:buFont typeface="Corbel"/>
              <a:buNone/>
            </a:pPr>
            <a:r>
              <a:rPr b="1" lang="en-US" sz="2700">
                <a:solidFill>
                  <a:schemeClr val="lt1"/>
                </a:solidFill>
              </a:rPr>
              <a:t>Eligibility-Specific Financial Supports</a:t>
            </a:r>
            <a:br>
              <a:rPr b="1" lang="en-US" sz="2700">
                <a:solidFill>
                  <a:schemeClr val="lt1"/>
                </a:solidFill>
              </a:rPr>
            </a:br>
            <a:br>
              <a:rPr b="1" lang="en-US" sz="2700">
                <a:solidFill>
                  <a:schemeClr val="lt1"/>
                </a:solidFill>
              </a:rPr>
            </a:br>
            <a:r>
              <a:rPr lang="en-US" sz="2430">
                <a:solidFill>
                  <a:schemeClr val="lt1"/>
                </a:solidFill>
              </a:rPr>
              <a:t>services or things that someone is eligible to access based on disability, age, income or other specific criteria.</a:t>
            </a:r>
            <a:endParaRPr/>
          </a:p>
        </p:txBody>
      </p:sp>
      <p:pic>
        <p:nvPicPr>
          <p:cNvPr id="486" name="Google Shape;486;p32"/>
          <p:cNvPicPr preferRelativeResize="0"/>
          <p:nvPr>
            <p:ph idx="1" type="body"/>
          </p:nvPr>
        </p:nvPicPr>
        <p:blipFill rotWithShape="1">
          <a:blip r:embed="rId3">
            <a:alphaModFix/>
          </a:blip>
          <a:srcRect b="0" l="0" r="0" t="0"/>
          <a:stretch/>
        </p:blipFill>
        <p:spPr>
          <a:xfrm>
            <a:off x="2665443" y="521209"/>
            <a:ext cx="6100218" cy="5806440"/>
          </a:xfrm>
          <a:prstGeom prst="rect">
            <a:avLst/>
          </a:prstGeom>
          <a:noFill/>
          <a:ln>
            <a:noFill/>
          </a:ln>
        </p:spPr>
      </p:pic>
      <p:sp>
        <p:nvSpPr>
          <p:cNvPr id="487" name="Google Shape;487;p32"/>
          <p:cNvSpPr txBox="1"/>
          <p:nvPr/>
        </p:nvSpPr>
        <p:spPr>
          <a:xfrm>
            <a:off x="5615540" y="4721490"/>
            <a:ext cx="3091972" cy="107721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Eligibility Dependent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Financial Opportunities</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Public Insurance/Benefits</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Government Based Systems</a:t>
            </a:r>
            <a:endParaRPr b="1" i="0" sz="1600" u="none" cap="none" strike="noStrike">
              <a:solidFill>
                <a:schemeClr val="lt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 Family’s </a:t>
            </a:r>
            <a:r>
              <a:rPr lang="en-US">
                <a:solidFill>
                  <a:schemeClr val="lt1"/>
                </a:solidFill>
              </a:rPr>
              <a:t>Eligibility-Specific Financial Supports</a:t>
            </a:r>
            <a:endParaRPr>
              <a:solidFill>
                <a:schemeClr val="lt1"/>
              </a:solidFill>
            </a:endParaRPr>
          </a:p>
        </p:txBody>
      </p:sp>
      <p:pic>
        <p:nvPicPr>
          <p:cNvPr id="494" name="Google Shape;494;p33"/>
          <p:cNvPicPr preferRelativeResize="0"/>
          <p:nvPr>
            <p:ph idx="1" type="body"/>
          </p:nvPr>
        </p:nvPicPr>
        <p:blipFill rotWithShape="1">
          <a:blip r:embed="rId3">
            <a:alphaModFix/>
          </a:blip>
          <a:srcRect b="0" l="0" r="0" t="0"/>
          <a:stretch/>
        </p:blipFill>
        <p:spPr>
          <a:xfrm>
            <a:off x="2665443" y="521209"/>
            <a:ext cx="6100218" cy="5806440"/>
          </a:xfrm>
          <a:prstGeom prst="rect">
            <a:avLst/>
          </a:prstGeom>
          <a:noFill/>
          <a:ln>
            <a:noFill/>
          </a:ln>
        </p:spPr>
      </p:pic>
      <p:sp>
        <p:nvSpPr>
          <p:cNvPr id="495" name="Google Shape;495;p33"/>
          <p:cNvSpPr txBox="1"/>
          <p:nvPr/>
        </p:nvSpPr>
        <p:spPr>
          <a:xfrm>
            <a:off x="5615540" y="4721490"/>
            <a:ext cx="3091972" cy="107721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Eligibility Dependent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Financial Opportunities</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Public Insurance/Benefits</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Government Based Systems</a:t>
            </a:r>
            <a:endParaRPr b="1" i="0" sz="1600" u="none" cap="none" strike="noStrike">
              <a:solidFill>
                <a:schemeClr val="lt1"/>
              </a:solidFill>
              <a:latin typeface="Corbel"/>
              <a:ea typeface="Corbel"/>
              <a:cs typeface="Corbel"/>
              <a:sym typeface="Corbe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4"/>
          <p:cNvSpPr txBox="1"/>
          <p:nvPr>
            <p:ph type="ctrTitle"/>
          </p:nvPr>
        </p:nvSpPr>
        <p:spPr>
          <a:xfrm>
            <a:off x="802386" y="1298448"/>
            <a:ext cx="6441694"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orbel"/>
              <a:buNone/>
            </a:pPr>
            <a:r>
              <a:rPr b="1" lang="en-US"/>
              <a:t>Safe Savings Options</a:t>
            </a:r>
            <a:endParaRPr b="1"/>
          </a:p>
        </p:txBody>
      </p:sp>
      <p:sp>
        <p:nvSpPr>
          <p:cNvPr id="502" name="Google Shape;502;p34"/>
          <p:cNvSpPr txBox="1"/>
          <p:nvPr>
            <p:ph idx="1" type="subTitle"/>
          </p:nvPr>
        </p:nvSpPr>
        <p:spPr>
          <a:xfrm>
            <a:off x="825011" y="4670246"/>
            <a:ext cx="6441694"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5"/>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3F"/>
              </a:buClr>
              <a:buSzPts val="3000"/>
              <a:buFont typeface="Corbel"/>
              <a:buNone/>
            </a:pPr>
            <a:r>
              <a:rPr b="1" lang="en-US">
                <a:solidFill>
                  <a:srgbClr val="92BA3F"/>
                </a:solidFill>
              </a:rPr>
              <a:t>Special (Supplemental) Needs Trusts (SNT)</a:t>
            </a:r>
            <a:endParaRPr b="1">
              <a:solidFill>
                <a:srgbClr val="92BA3F"/>
              </a:solidFill>
            </a:endParaRPr>
          </a:p>
        </p:txBody>
      </p:sp>
      <p:sp>
        <p:nvSpPr>
          <p:cNvPr id="509" name="Google Shape;509;p35"/>
          <p:cNvSpPr txBox="1"/>
          <p:nvPr>
            <p:ph idx="1" type="body"/>
          </p:nvPr>
        </p:nvSpPr>
        <p:spPr>
          <a:xfrm>
            <a:off x="369049" y="1463040"/>
            <a:ext cx="8396085" cy="4924112"/>
          </a:xfrm>
          <a:prstGeom prst="rect">
            <a:avLst/>
          </a:prstGeom>
          <a:noFill/>
          <a:ln>
            <a:noFill/>
          </a:ln>
        </p:spPr>
        <p:txBody>
          <a:bodyPr anchorCtr="0" anchor="t" bIns="45700" lIns="91425" spcFirstLastPara="1" rIns="91425" wrap="square" tIns="45700">
            <a:normAutofit/>
          </a:bodyPr>
          <a:lstStyle/>
          <a:p>
            <a:pPr indent="-182880" lvl="0" marL="182880" rtl="0" algn="l">
              <a:lnSpc>
                <a:spcPct val="80000"/>
              </a:lnSpc>
              <a:spcBef>
                <a:spcPts val="0"/>
              </a:spcBef>
              <a:spcAft>
                <a:spcPts val="0"/>
              </a:spcAft>
              <a:buClr>
                <a:schemeClr val="accent6"/>
              </a:buClr>
              <a:buSzPts val="2000"/>
              <a:buChar char="●"/>
            </a:pPr>
            <a:r>
              <a:rPr lang="en-US" sz="2000"/>
              <a:t>Safe savings option</a:t>
            </a:r>
            <a:endParaRPr/>
          </a:p>
          <a:p>
            <a:pPr indent="-182880" lvl="0" marL="182880" rtl="0" algn="l">
              <a:lnSpc>
                <a:spcPct val="80000"/>
              </a:lnSpc>
              <a:spcBef>
                <a:spcPts val="1200"/>
              </a:spcBef>
              <a:spcAft>
                <a:spcPts val="0"/>
              </a:spcAft>
              <a:buClr>
                <a:schemeClr val="accent6"/>
              </a:buClr>
              <a:buSzPts val="2000"/>
              <a:buChar char="●"/>
            </a:pPr>
            <a:r>
              <a:rPr lang="en-US" sz="2000"/>
              <a:t>Put aside assets for the person </a:t>
            </a:r>
            <a:endParaRPr/>
          </a:p>
          <a:p>
            <a:pPr indent="-182880" lvl="0" marL="182880" rtl="0" algn="l">
              <a:lnSpc>
                <a:spcPct val="80000"/>
              </a:lnSpc>
              <a:spcBef>
                <a:spcPts val="1200"/>
              </a:spcBef>
              <a:spcAft>
                <a:spcPts val="0"/>
              </a:spcAft>
              <a:buClr>
                <a:schemeClr val="accent6"/>
              </a:buClr>
              <a:buSzPts val="2000"/>
              <a:buChar char="●"/>
            </a:pPr>
            <a:r>
              <a:rPr lang="en-US" sz="2000"/>
              <a:t>No contribution limit</a:t>
            </a:r>
            <a:endParaRPr sz="2000"/>
          </a:p>
          <a:p>
            <a:pPr indent="-182880" lvl="0" marL="182880" rtl="0" algn="l">
              <a:lnSpc>
                <a:spcPct val="80000"/>
              </a:lnSpc>
              <a:spcBef>
                <a:spcPts val="1200"/>
              </a:spcBef>
              <a:spcAft>
                <a:spcPts val="0"/>
              </a:spcAft>
              <a:buClr>
                <a:schemeClr val="accent6"/>
              </a:buClr>
              <a:buSzPts val="2000"/>
              <a:buChar char="●"/>
            </a:pPr>
            <a:r>
              <a:rPr lang="en-US" sz="2000"/>
              <a:t>Usable for specific purposes only</a:t>
            </a:r>
            <a:endParaRPr/>
          </a:p>
          <a:p>
            <a:pPr indent="-55878" lvl="0" marL="182880" rtl="0" algn="l">
              <a:lnSpc>
                <a:spcPct val="80000"/>
              </a:lnSpc>
              <a:spcBef>
                <a:spcPts val="1200"/>
              </a:spcBef>
              <a:spcAft>
                <a:spcPts val="0"/>
              </a:spcAft>
              <a:buClr>
                <a:schemeClr val="accent6"/>
              </a:buClr>
              <a:buSzPts val="2000"/>
              <a:buNone/>
            </a:pPr>
            <a:r>
              <a:t/>
            </a:r>
            <a:endParaRPr sz="2000"/>
          </a:p>
          <a:p>
            <a:pPr indent="0" lvl="0" marL="0" rtl="0" algn="ctr">
              <a:lnSpc>
                <a:spcPct val="80000"/>
              </a:lnSpc>
              <a:spcBef>
                <a:spcPts val="1200"/>
              </a:spcBef>
              <a:spcAft>
                <a:spcPts val="0"/>
              </a:spcAft>
              <a:buSzPts val="2800"/>
              <a:buNone/>
            </a:pPr>
            <a:r>
              <a:rPr b="1" lang="en-US" sz="2800">
                <a:solidFill>
                  <a:srgbClr val="92BA3F"/>
                </a:solidFill>
              </a:rPr>
              <a:t>ABLE Accounts </a:t>
            </a:r>
            <a:endParaRPr/>
          </a:p>
          <a:p>
            <a:pPr indent="-182880" lvl="0" marL="182880" rtl="0" algn="l">
              <a:lnSpc>
                <a:spcPct val="80000"/>
              </a:lnSpc>
              <a:spcBef>
                <a:spcPts val="1200"/>
              </a:spcBef>
              <a:spcAft>
                <a:spcPts val="0"/>
              </a:spcAft>
              <a:buSzPts val="2000"/>
              <a:buFont typeface="Arial"/>
              <a:buChar char="•"/>
            </a:pPr>
            <a:r>
              <a:rPr lang="en-US" sz="2000"/>
              <a:t>Achieving a Better Life Experience (ABLE)  Act</a:t>
            </a:r>
            <a:endParaRPr/>
          </a:p>
          <a:p>
            <a:pPr indent="-182880" lvl="0" marL="182880" rtl="0" algn="l">
              <a:lnSpc>
                <a:spcPct val="80000"/>
              </a:lnSpc>
              <a:spcBef>
                <a:spcPts val="1200"/>
              </a:spcBef>
              <a:spcAft>
                <a:spcPts val="0"/>
              </a:spcAft>
              <a:buSzPts val="2000"/>
              <a:buFont typeface="Arial"/>
              <a:buChar char="•"/>
            </a:pPr>
            <a:r>
              <a:rPr lang="en-US" sz="2000"/>
              <a:t>Exclusion from means-tested federal programs</a:t>
            </a:r>
            <a:endParaRPr/>
          </a:p>
          <a:p>
            <a:pPr indent="-182880" lvl="0" marL="182880" rtl="0" algn="l">
              <a:lnSpc>
                <a:spcPct val="80000"/>
              </a:lnSpc>
              <a:spcBef>
                <a:spcPts val="1200"/>
              </a:spcBef>
              <a:spcAft>
                <a:spcPts val="0"/>
              </a:spcAft>
              <a:buSzPts val="2000"/>
              <a:buFont typeface="Arial"/>
              <a:buChar char="•"/>
            </a:pPr>
            <a:r>
              <a:rPr lang="en-US" sz="2000"/>
              <a:t>Contribution limit of $14K annually</a:t>
            </a:r>
            <a:endParaRPr/>
          </a:p>
          <a:p>
            <a:pPr indent="-182880" lvl="0" marL="182880" rtl="0" algn="l">
              <a:lnSpc>
                <a:spcPct val="80000"/>
              </a:lnSpc>
              <a:spcBef>
                <a:spcPts val="1200"/>
              </a:spcBef>
              <a:spcAft>
                <a:spcPts val="0"/>
              </a:spcAft>
              <a:buSzPts val="2000"/>
              <a:buFont typeface="Arial"/>
              <a:buChar char="•"/>
            </a:pPr>
            <a:r>
              <a:rPr lang="en-US" sz="2000"/>
              <a:t>MO ABLE Account </a:t>
            </a:r>
            <a:r>
              <a:rPr lang="en-US" sz="2000" u="sng">
                <a:solidFill>
                  <a:schemeClr val="hlink"/>
                </a:solidFill>
                <a:hlinkClick r:id="rId3"/>
              </a:rPr>
              <a:t>https://www.moable.com/</a:t>
            </a:r>
            <a:r>
              <a:rPr lang="en-US" sz="2000"/>
              <a:t> </a:t>
            </a:r>
            <a:endParaRPr/>
          </a:p>
          <a:p>
            <a:pPr indent="-55878" lvl="0" marL="182880" rtl="0" algn="l">
              <a:lnSpc>
                <a:spcPct val="80000"/>
              </a:lnSpc>
              <a:spcBef>
                <a:spcPts val="1200"/>
              </a:spcBef>
              <a:spcAft>
                <a:spcPts val="0"/>
              </a:spcAft>
              <a:buSzPts val="2000"/>
              <a:buFont typeface="Arial"/>
              <a:buNone/>
            </a:pPr>
            <a:r>
              <a:t/>
            </a:r>
            <a:endParaRPr sz="2000"/>
          </a:p>
          <a:p>
            <a:pPr indent="-182880" lvl="0" marL="182880" rtl="0" algn="l">
              <a:lnSpc>
                <a:spcPct val="80000"/>
              </a:lnSpc>
              <a:spcBef>
                <a:spcPts val="1200"/>
              </a:spcBef>
              <a:spcAft>
                <a:spcPts val="0"/>
              </a:spcAft>
              <a:buSzPts val="1600"/>
              <a:buFont typeface="Arial"/>
              <a:buChar char="•"/>
            </a:pPr>
            <a:r>
              <a:rPr i="1" lang="en-US" sz="1600"/>
              <a:t>See Comparison Chart</a:t>
            </a:r>
            <a:endParaRPr/>
          </a:p>
          <a:p>
            <a:pPr indent="-55878" lvl="0" marL="182880" rtl="0" algn="l">
              <a:lnSpc>
                <a:spcPct val="80000"/>
              </a:lnSpc>
              <a:spcBef>
                <a:spcPts val="1200"/>
              </a:spcBef>
              <a:spcAft>
                <a:spcPts val="0"/>
              </a:spcAft>
              <a:buSzPts val="2000"/>
              <a:buFont typeface="Arial"/>
              <a:buNone/>
            </a:pPr>
            <a:r>
              <a:t/>
            </a:r>
            <a:endParaRPr sz="2000"/>
          </a:p>
          <a:p>
            <a:pPr indent="-55878" lvl="0" marL="182880" rtl="0" algn="l">
              <a:lnSpc>
                <a:spcPct val="80000"/>
              </a:lnSpc>
              <a:spcBef>
                <a:spcPts val="1200"/>
              </a:spcBef>
              <a:spcAft>
                <a:spcPts val="0"/>
              </a:spcAft>
              <a:buClr>
                <a:schemeClr val="accent6"/>
              </a:buClr>
              <a:buSzPts val="2000"/>
              <a:buNone/>
            </a:pPr>
            <a:r>
              <a:t/>
            </a:r>
            <a:endParaRPr sz="2000"/>
          </a:p>
          <a:p>
            <a:pPr indent="-55878" lvl="0" marL="182880" rtl="0" algn="l">
              <a:lnSpc>
                <a:spcPct val="80000"/>
              </a:lnSpc>
              <a:spcBef>
                <a:spcPts val="1200"/>
              </a:spcBef>
              <a:spcAft>
                <a:spcPts val="0"/>
              </a:spcAft>
              <a:buClr>
                <a:schemeClr val="accent6"/>
              </a:buClr>
              <a:buSzPts val="2000"/>
              <a:buNone/>
            </a:pPr>
            <a:r>
              <a:t/>
            </a:r>
            <a:endParaRPr sz="2000"/>
          </a:p>
          <a:p>
            <a:pPr indent="-62228" lvl="0" marL="182880" rtl="0" algn="l">
              <a:lnSpc>
                <a:spcPct val="80000"/>
              </a:lnSpc>
              <a:spcBef>
                <a:spcPts val="1200"/>
              </a:spcBef>
              <a:spcAft>
                <a:spcPts val="0"/>
              </a:spcAft>
              <a:buClr>
                <a:schemeClr val="accent6"/>
              </a:buClr>
              <a:buSzPts val="19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6"/>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4800"/>
              <a:buFont typeface="Corbel"/>
              <a:buNone/>
            </a:pPr>
            <a:r>
              <a:rPr b="1" lang="en-US" sz="4800"/>
              <a:t>More formal supports for finances</a:t>
            </a:r>
            <a:endParaRPr b="1" sz="4800"/>
          </a:p>
        </p:txBody>
      </p:sp>
      <p:sp>
        <p:nvSpPr>
          <p:cNvPr id="515" name="Google Shape;515;p36"/>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7"/>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6"/>
              </a:buClr>
              <a:buSzPts val="3600"/>
              <a:buFont typeface="Corbel"/>
              <a:buNone/>
            </a:pPr>
            <a:r>
              <a:rPr b="1" lang="en-US" sz="3600"/>
              <a:t>MO HealthNet for Kids (SCHIP) </a:t>
            </a:r>
            <a:endParaRPr/>
          </a:p>
        </p:txBody>
      </p:sp>
      <p:sp>
        <p:nvSpPr>
          <p:cNvPr id="522" name="Google Shape;522;p37"/>
          <p:cNvSpPr txBox="1"/>
          <p:nvPr>
            <p:ph idx="1" type="body"/>
          </p:nvPr>
        </p:nvSpPr>
        <p:spPr>
          <a:xfrm>
            <a:off x="369049" y="1271971"/>
            <a:ext cx="8396085" cy="5222376"/>
          </a:xfrm>
          <a:prstGeom prst="rect">
            <a:avLst/>
          </a:prstGeom>
          <a:noFill/>
          <a:ln>
            <a:noFill/>
          </a:ln>
        </p:spPr>
        <p:txBody>
          <a:bodyPr anchorCtr="0" anchor="t" bIns="45700" lIns="91425" spcFirstLastPara="1" rIns="91425" wrap="square" tIns="45700">
            <a:normAutofit/>
          </a:bodyPr>
          <a:lstStyle/>
          <a:p>
            <a:pPr indent="-182880" lvl="0" marL="182880" rtl="0" algn="l">
              <a:lnSpc>
                <a:spcPct val="80000"/>
              </a:lnSpc>
              <a:spcBef>
                <a:spcPts val="0"/>
              </a:spcBef>
              <a:spcAft>
                <a:spcPts val="0"/>
              </a:spcAft>
              <a:buClr>
                <a:schemeClr val="accent6"/>
              </a:buClr>
              <a:buSzPts val="2400"/>
              <a:buChar char="●"/>
            </a:pPr>
            <a:r>
              <a:rPr lang="en-US" sz="2400"/>
              <a:t>Children with monthly family MAGI above the limits referenced above may be eligible under the State Children’s Health Insurance Program if the following criteria are met: …</a:t>
            </a:r>
            <a:endParaRPr sz="2400"/>
          </a:p>
          <a:p>
            <a:pPr indent="-182880" lvl="0" marL="182880" rtl="0" algn="l">
              <a:lnSpc>
                <a:spcPct val="80000"/>
              </a:lnSpc>
              <a:spcBef>
                <a:spcPts val="1200"/>
              </a:spcBef>
              <a:spcAft>
                <a:spcPts val="0"/>
              </a:spcAft>
              <a:buClr>
                <a:schemeClr val="accent6"/>
              </a:buClr>
              <a:buSzPts val="2400"/>
              <a:buChar char="●"/>
            </a:pPr>
            <a:r>
              <a:rPr lang="en-US" sz="2400"/>
              <a:t>Uninsured children whose family MAGI is….up to </a:t>
            </a:r>
            <a:r>
              <a:rPr b="1" lang="en-US" sz="2400"/>
              <a:t>300% FPL </a:t>
            </a:r>
            <a:r>
              <a:rPr lang="en-US" sz="2400"/>
              <a:t>may be eligible for coverage with a small premium; </a:t>
            </a:r>
            <a:endParaRPr sz="2400"/>
          </a:p>
          <a:p>
            <a:pPr indent="-182880" lvl="0" marL="182880" rtl="0" algn="l">
              <a:lnSpc>
                <a:spcPct val="80000"/>
              </a:lnSpc>
              <a:spcBef>
                <a:spcPts val="1200"/>
              </a:spcBef>
              <a:spcAft>
                <a:spcPts val="0"/>
              </a:spcAft>
              <a:buClr>
                <a:schemeClr val="accent6"/>
              </a:buClr>
              <a:buSzPts val="2400"/>
              <a:buChar char="●"/>
            </a:pPr>
            <a:r>
              <a:rPr lang="en-US" sz="2400"/>
              <a:t>Children in families with gross income over 150% FPL </a:t>
            </a:r>
            <a:r>
              <a:rPr b="1" lang="en-US" sz="2400"/>
              <a:t>cannot have access to </a:t>
            </a:r>
            <a:r>
              <a:rPr b="1" lang="en-US" sz="2400" u="sng"/>
              <a:t>affordable</a:t>
            </a:r>
            <a:r>
              <a:rPr b="1" lang="en-US" sz="2400"/>
              <a:t> health insurance (from $75 to $189 per month, based on family size and income).</a:t>
            </a:r>
            <a:r>
              <a:rPr lang="en-US" sz="2400"/>
              <a:t> The premium is based on family size and income to insure that </a:t>
            </a:r>
            <a:r>
              <a:rPr b="1" lang="en-US" sz="2400"/>
              <a:t>no family pays more than 5% of their income for coverage</a:t>
            </a:r>
            <a:r>
              <a:rPr lang="en-US"/>
              <a:t>.</a:t>
            </a:r>
            <a:endParaRPr/>
          </a:p>
          <a:p>
            <a:pPr indent="0" lvl="0" marL="0" rtl="0" algn="r">
              <a:lnSpc>
                <a:spcPct val="80000"/>
              </a:lnSpc>
              <a:spcBef>
                <a:spcPts val="1200"/>
              </a:spcBef>
              <a:spcAft>
                <a:spcPts val="0"/>
              </a:spcAft>
              <a:buSzPts val="1900"/>
              <a:buNone/>
            </a:pPr>
            <a:r>
              <a:rPr lang="en-US"/>
              <a:t> </a:t>
            </a:r>
            <a:r>
              <a:rPr lang="en-US" u="sng">
                <a:solidFill>
                  <a:schemeClr val="hlink"/>
                </a:solidFill>
                <a:hlinkClick r:id="rId3"/>
              </a:rPr>
              <a:t>http://dss.mo.gov/mhk/</a:t>
            </a:r>
            <a:endParaRPr/>
          </a:p>
          <a:p>
            <a:pPr indent="-62228" lvl="0" marL="182880" rtl="0" algn="l">
              <a:lnSpc>
                <a:spcPct val="80000"/>
              </a:lnSpc>
              <a:spcBef>
                <a:spcPts val="1200"/>
              </a:spcBef>
              <a:spcAft>
                <a:spcPts val="0"/>
              </a:spcAft>
              <a:buClr>
                <a:schemeClr val="accent6"/>
              </a:buClr>
              <a:buSzPts val="1900"/>
              <a:buNone/>
            </a:pPr>
            <a:r>
              <a:t/>
            </a:r>
            <a:endParaRPr i="1"/>
          </a:p>
          <a:p>
            <a:pPr indent="-182880" lvl="0" marL="182880" rtl="0" algn="l">
              <a:lnSpc>
                <a:spcPct val="80000"/>
              </a:lnSpc>
              <a:spcBef>
                <a:spcPts val="1200"/>
              </a:spcBef>
              <a:spcAft>
                <a:spcPts val="0"/>
              </a:spcAft>
              <a:buClr>
                <a:schemeClr val="accent6"/>
              </a:buClr>
              <a:buSzPts val="1900"/>
              <a:buChar char="●"/>
            </a:pPr>
            <a:r>
              <a:rPr i="1" lang="en-US"/>
              <a:t>*SSI’s maximum income for a family is  ~ 200% of FPL so if your income is </a:t>
            </a:r>
            <a:r>
              <a:rPr b="1" i="1" lang="en-US"/>
              <a:t>between 200% of FPL and 300% </a:t>
            </a:r>
            <a:r>
              <a:rPr i="1" lang="en-US"/>
              <a:t>you can’t get regular MO HealthNet for People with Disabilities but SCHIP is a possibility for your child</a:t>
            </a:r>
            <a:r>
              <a:rPr lang="en-US"/>
              <a:t>, </a:t>
            </a:r>
            <a:r>
              <a:rPr i="1" lang="en-US"/>
              <a:t>through which, </a:t>
            </a:r>
            <a:r>
              <a:rPr b="1" i="1" lang="en-US"/>
              <a:t>waivered services/EPSDT </a:t>
            </a:r>
            <a:r>
              <a:rPr i="1" lang="en-US"/>
              <a:t>can be obtained.</a:t>
            </a:r>
            <a:endParaRPr i="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8"/>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6"/>
              </a:buClr>
              <a:buSzPts val="2800"/>
              <a:buFont typeface="Corbel"/>
              <a:buNone/>
            </a:pPr>
            <a:r>
              <a:rPr b="1" lang="en-US" sz="2800"/>
              <a:t>Early and Periodic Screening Diagnosis </a:t>
            </a:r>
            <a:br>
              <a:rPr b="1" lang="en-US" sz="2800"/>
            </a:br>
            <a:r>
              <a:rPr b="1" lang="en-US" sz="2800"/>
              <a:t>and Treatment (EPSDT)</a:t>
            </a:r>
            <a:endParaRPr b="1" sz="2800"/>
          </a:p>
        </p:txBody>
      </p:sp>
      <p:sp>
        <p:nvSpPr>
          <p:cNvPr id="529" name="Google Shape;529;p38"/>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900"/>
              <a:buNone/>
            </a:pPr>
            <a:r>
              <a:rPr lang="en-US"/>
              <a:t>Provides access to flexible Medicaid benefits and services for Medicaid enrolled children and youth under 21; designed to assure preventive treatment and to promote early diagnosis and treatment of identified health needs. Such services may include things like:</a:t>
            </a:r>
            <a:endParaRPr/>
          </a:p>
          <a:p>
            <a:pPr indent="-182880" lvl="0" marL="182880" rtl="0" algn="l">
              <a:lnSpc>
                <a:spcPct val="90000"/>
              </a:lnSpc>
              <a:spcBef>
                <a:spcPts val="1200"/>
              </a:spcBef>
              <a:spcAft>
                <a:spcPts val="0"/>
              </a:spcAft>
              <a:buClr>
                <a:schemeClr val="accent6"/>
              </a:buClr>
              <a:buSzPts val="1900"/>
              <a:buChar char="●"/>
            </a:pPr>
            <a:r>
              <a:rPr lang="en-US"/>
              <a:t>Equipment/ Diapers</a:t>
            </a:r>
            <a:endParaRPr/>
          </a:p>
          <a:p>
            <a:pPr indent="-182880" lvl="0" marL="182880" rtl="0" algn="l">
              <a:lnSpc>
                <a:spcPct val="90000"/>
              </a:lnSpc>
              <a:spcBef>
                <a:spcPts val="1200"/>
              </a:spcBef>
              <a:spcAft>
                <a:spcPts val="0"/>
              </a:spcAft>
              <a:buClr>
                <a:schemeClr val="accent6"/>
              </a:buClr>
              <a:buSzPts val="1900"/>
              <a:buChar char="●"/>
            </a:pPr>
            <a:r>
              <a:rPr lang="en-US"/>
              <a:t>Specialized diet</a:t>
            </a:r>
            <a:endParaRPr/>
          </a:p>
          <a:p>
            <a:pPr indent="-182880" lvl="0" marL="182880" rtl="0" algn="l">
              <a:lnSpc>
                <a:spcPct val="90000"/>
              </a:lnSpc>
              <a:spcBef>
                <a:spcPts val="1200"/>
              </a:spcBef>
              <a:spcAft>
                <a:spcPts val="0"/>
              </a:spcAft>
              <a:buClr>
                <a:schemeClr val="accent6"/>
              </a:buClr>
              <a:buSzPts val="1900"/>
              <a:buChar char="●"/>
            </a:pPr>
            <a:r>
              <a:rPr lang="en-US"/>
              <a:t>Therapy</a:t>
            </a:r>
            <a:endParaRPr/>
          </a:p>
          <a:p>
            <a:pPr indent="-182880" lvl="0" marL="182880" rtl="0" algn="l">
              <a:lnSpc>
                <a:spcPct val="90000"/>
              </a:lnSpc>
              <a:spcBef>
                <a:spcPts val="1200"/>
              </a:spcBef>
              <a:spcAft>
                <a:spcPts val="0"/>
              </a:spcAft>
              <a:buClr>
                <a:schemeClr val="accent6"/>
              </a:buClr>
              <a:buSzPts val="1900"/>
              <a:buChar char="●"/>
            </a:pPr>
            <a:r>
              <a:rPr lang="en-US"/>
              <a:t>Medical transportation</a:t>
            </a:r>
            <a:endParaRPr/>
          </a:p>
          <a:p>
            <a:pPr indent="-182880" lvl="0" marL="182880" rtl="0" algn="l">
              <a:lnSpc>
                <a:spcPct val="90000"/>
              </a:lnSpc>
              <a:spcBef>
                <a:spcPts val="1200"/>
              </a:spcBef>
              <a:spcAft>
                <a:spcPts val="0"/>
              </a:spcAft>
              <a:buClr>
                <a:schemeClr val="accent6"/>
              </a:buClr>
              <a:buSzPts val="1900"/>
              <a:buChar char="●"/>
            </a:pPr>
            <a:r>
              <a:rPr lang="en-US"/>
              <a:t>Home nursing</a:t>
            </a:r>
            <a:endParaRPr/>
          </a:p>
          <a:p>
            <a:pPr indent="-182880" lvl="0" marL="182880" rtl="0" algn="l">
              <a:lnSpc>
                <a:spcPct val="90000"/>
              </a:lnSpc>
              <a:spcBef>
                <a:spcPts val="1200"/>
              </a:spcBef>
              <a:spcAft>
                <a:spcPts val="0"/>
              </a:spcAft>
              <a:buClr>
                <a:schemeClr val="accent6"/>
              </a:buClr>
              <a:buSzPts val="1900"/>
              <a:buChar char="●"/>
            </a:pPr>
            <a:r>
              <a:rPr lang="en-US"/>
              <a:t>Personal Care assistance</a:t>
            </a:r>
            <a:endParaRPr/>
          </a:p>
          <a:p>
            <a:pPr indent="-182880" lvl="0" marL="182880" rtl="0" algn="l">
              <a:lnSpc>
                <a:spcPct val="90000"/>
              </a:lnSpc>
              <a:spcBef>
                <a:spcPts val="1200"/>
              </a:spcBef>
              <a:spcAft>
                <a:spcPts val="0"/>
              </a:spcAft>
              <a:buClr>
                <a:schemeClr val="accent6"/>
              </a:buClr>
              <a:buSzPts val="1900"/>
              <a:buChar char="●"/>
            </a:pPr>
            <a:r>
              <a:rPr lang="en-US"/>
              <a:t>ABA – Applied Behavior Analysis</a:t>
            </a:r>
            <a:endParaRPr/>
          </a:p>
          <a:p>
            <a:pPr indent="-182880" lvl="0" marL="182880" rtl="0" algn="l">
              <a:lnSpc>
                <a:spcPct val="90000"/>
              </a:lnSpc>
              <a:spcBef>
                <a:spcPts val="1200"/>
              </a:spcBef>
              <a:spcAft>
                <a:spcPts val="0"/>
              </a:spcAft>
              <a:buClr>
                <a:schemeClr val="accent6"/>
              </a:buClr>
              <a:buSzPts val="1900"/>
              <a:buChar char="●"/>
            </a:pPr>
            <a:r>
              <a:rPr lang="en-US"/>
              <a:t>Medically necessary support</a:t>
            </a:r>
            <a:endParaRPr/>
          </a:p>
          <a:p>
            <a:pPr indent="-62228" lvl="0" marL="182880" rtl="0" algn="l">
              <a:lnSpc>
                <a:spcPct val="90000"/>
              </a:lnSpc>
              <a:spcBef>
                <a:spcPts val="1200"/>
              </a:spcBef>
              <a:spcAft>
                <a:spcPts val="0"/>
              </a:spcAft>
              <a:buClr>
                <a:schemeClr val="accent6"/>
              </a:buClr>
              <a:buSzPts val="1900"/>
              <a:buNone/>
            </a:pPr>
            <a:r>
              <a:t/>
            </a:r>
            <a:endParaRPr/>
          </a:p>
          <a:p>
            <a:pPr indent="-62228" lvl="0" marL="182880" rtl="0" algn="l">
              <a:lnSpc>
                <a:spcPct val="90000"/>
              </a:lnSpc>
              <a:spcBef>
                <a:spcPts val="1200"/>
              </a:spcBef>
              <a:spcAft>
                <a:spcPts val="0"/>
              </a:spcAft>
              <a:buClr>
                <a:schemeClr val="accent6"/>
              </a:buClr>
              <a:buSzPts val="19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9"/>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6"/>
              </a:buClr>
              <a:buSzPts val="3000"/>
              <a:buFont typeface="Corbel"/>
              <a:buNone/>
            </a:pPr>
            <a:r>
              <a:rPr b="1" lang="en-US"/>
              <a:t>Medicaid Health Insurance Premium Payment Program (HIPPP)</a:t>
            </a:r>
            <a:endParaRPr b="1"/>
          </a:p>
        </p:txBody>
      </p:sp>
      <p:sp>
        <p:nvSpPr>
          <p:cNvPr id="536" name="Google Shape;536;p39"/>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900"/>
              <a:buNone/>
            </a:pPr>
            <a:r>
              <a:rPr lang="en-US"/>
              <a:t>Requirements:</a:t>
            </a:r>
            <a:endParaRPr/>
          </a:p>
          <a:p>
            <a:pPr indent="-182880" lvl="0" marL="182880" rtl="0" algn="l">
              <a:lnSpc>
                <a:spcPct val="90000"/>
              </a:lnSpc>
              <a:spcBef>
                <a:spcPts val="1200"/>
              </a:spcBef>
              <a:spcAft>
                <a:spcPts val="0"/>
              </a:spcAft>
              <a:buClr>
                <a:schemeClr val="accent6"/>
              </a:buClr>
              <a:buSzPts val="1900"/>
              <a:buChar char="●"/>
            </a:pPr>
            <a:r>
              <a:rPr lang="en-US"/>
              <a:t>Someone in the home must be a MO HealthNet Medicaid recipient </a:t>
            </a:r>
            <a:endParaRPr/>
          </a:p>
          <a:p>
            <a:pPr indent="-182880" lvl="0" marL="182880" rtl="0" algn="l">
              <a:lnSpc>
                <a:spcPct val="90000"/>
              </a:lnSpc>
              <a:spcBef>
                <a:spcPts val="1200"/>
              </a:spcBef>
              <a:spcAft>
                <a:spcPts val="0"/>
              </a:spcAft>
              <a:buClr>
                <a:schemeClr val="accent6"/>
              </a:buClr>
              <a:buSzPts val="1900"/>
              <a:buChar char="●"/>
            </a:pPr>
            <a:r>
              <a:rPr lang="en-US"/>
              <a:t>The family must be willing to purchase  private health coverage through employment or directly from an insurer.</a:t>
            </a:r>
            <a:endParaRPr/>
          </a:p>
          <a:p>
            <a:pPr indent="0" lvl="0" marL="0" rtl="0" algn="l">
              <a:lnSpc>
                <a:spcPct val="90000"/>
              </a:lnSpc>
              <a:spcBef>
                <a:spcPts val="1200"/>
              </a:spcBef>
              <a:spcAft>
                <a:spcPts val="0"/>
              </a:spcAft>
              <a:buSzPts val="1900"/>
              <a:buNone/>
            </a:pPr>
            <a:r>
              <a:t/>
            </a:r>
            <a:endParaRPr/>
          </a:p>
          <a:p>
            <a:pPr indent="0" lvl="0" marL="0" rtl="0" algn="l">
              <a:lnSpc>
                <a:spcPct val="90000"/>
              </a:lnSpc>
              <a:spcBef>
                <a:spcPts val="1200"/>
              </a:spcBef>
              <a:spcAft>
                <a:spcPts val="0"/>
              </a:spcAft>
              <a:buSzPts val="1900"/>
              <a:buNone/>
            </a:pPr>
            <a:r>
              <a:rPr lang="en-US"/>
              <a:t>Result:</a:t>
            </a:r>
            <a:endParaRPr/>
          </a:p>
          <a:p>
            <a:pPr indent="-182880" lvl="0" marL="182880" rtl="0" algn="l">
              <a:lnSpc>
                <a:spcPct val="90000"/>
              </a:lnSpc>
              <a:spcBef>
                <a:spcPts val="1200"/>
              </a:spcBef>
              <a:spcAft>
                <a:spcPts val="0"/>
              </a:spcAft>
              <a:buClr>
                <a:schemeClr val="accent6"/>
              </a:buClr>
              <a:buSzPts val="1900"/>
              <a:buChar char="●"/>
            </a:pPr>
            <a:r>
              <a:rPr lang="en-US"/>
              <a:t>Medicaid may help pay your private health insurance premiums giving you more coverage, more cash flow and more provider choices.</a:t>
            </a:r>
            <a:endParaRPr/>
          </a:p>
          <a:p>
            <a:pPr indent="-182880" lvl="0" marL="182880" rtl="0" algn="l">
              <a:lnSpc>
                <a:spcPct val="90000"/>
              </a:lnSpc>
              <a:spcBef>
                <a:spcPts val="1200"/>
              </a:spcBef>
              <a:spcAft>
                <a:spcPts val="0"/>
              </a:spcAft>
              <a:buClr>
                <a:schemeClr val="accent6"/>
              </a:buClr>
              <a:buSzPts val="1900"/>
              <a:buChar char="●"/>
            </a:pPr>
            <a:r>
              <a:rPr lang="en-US"/>
              <a:t>Contact the Missouri Medicaid HIPP program to ask detailed questions and to apply. If you have any questions about the HIPP Program, contact the MO HealthNet Division, Cost Recovery Unit at (573) 751-2005. </a:t>
            </a:r>
            <a:endParaRPr/>
          </a:p>
          <a:p>
            <a:pPr indent="-62228" lvl="0" marL="182880" rtl="0" algn="l">
              <a:lnSpc>
                <a:spcPct val="90000"/>
              </a:lnSpc>
              <a:spcBef>
                <a:spcPts val="1200"/>
              </a:spcBef>
              <a:spcAft>
                <a:spcPts val="0"/>
              </a:spcAft>
              <a:buClr>
                <a:schemeClr val="accent6"/>
              </a:buClr>
              <a:buSzPts val="1900"/>
              <a:buNone/>
            </a:pPr>
            <a:r>
              <a:t/>
            </a:r>
            <a:endParaRPr/>
          </a:p>
          <a:p>
            <a:pPr indent="-62228" lvl="0" marL="182880" rtl="0" algn="l">
              <a:lnSpc>
                <a:spcPct val="90000"/>
              </a:lnSpc>
              <a:spcBef>
                <a:spcPts val="1200"/>
              </a:spcBef>
              <a:spcAft>
                <a:spcPts val="0"/>
              </a:spcAft>
              <a:buClr>
                <a:schemeClr val="accent6"/>
              </a:buClr>
              <a:buSzPts val="1900"/>
              <a:buNone/>
            </a:pPr>
            <a:r>
              <a:t/>
            </a:r>
            <a:endParaRPr/>
          </a:p>
          <a:p>
            <a:pPr indent="-62228" lvl="0" marL="182880" rtl="0" algn="l">
              <a:lnSpc>
                <a:spcPct val="90000"/>
              </a:lnSpc>
              <a:spcBef>
                <a:spcPts val="1200"/>
              </a:spcBef>
              <a:spcAft>
                <a:spcPts val="0"/>
              </a:spcAft>
              <a:buClr>
                <a:schemeClr val="accent6"/>
              </a:buClr>
              <a:buSzPts val="1900"/>
              <a:buNone/>
            </a:pPr>
            <a:r>
              <a:t/>
            </a:r>
            <a:endParaRPr/>
          </a:p>
        </p:txBody>
      </p:sp>
      <p:pic>
        <p:nvPicPr>
          <p:cNvPr id="537" name="Google Shape;537;p39"/>
          <p:cNvPicPr preferRelativeResize="0"/>
          <p:nvPr/>
        </p:nvPicPr>
        <p:blipFill rotWithShape="1">
          <a:blip r:embed="rId3">
            <a:alphaModFix/>
          </a:blip>
          <a:srcRect b="0" l="0" r="0" t="0"/>
          <a:stretch/>
        </p:blipFill>
        <p:spPr>
          <a:xfrm>
            <a:off x="8551096" y="6271551"/>
            <a:ext cx="419449"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ctrTitle"/>
          </p:nvPr>
        </p:nvSpPr>
        <p:spPr>
          <a:xfrm>
            <a:off x="802386" y="433954"/>
            <a:ext cx="5486400" cy="195278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orbel"/>
              <a:buNone/>
            </a:pPr>
            <a:r>
              <a:rPr lang="en-US" sz="4400"/>
              <a:t>In the beginning…..</a:t>
            </a:r>
            <a:endParaRPr sz="4400"/>
          </a:p>
        </p:txBody>
      </p:sp>
      <p:sp>
        <p:nvSpPr>
          <p:cNvPr id="227" name="Google Shape;227;p4"/>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p:txBody>
      </p:sp>
      <p:pic>
        <p:nvPicPr>
          <p:cNvPr id="228" name="Google Shape;228;p4"/>
          <p:cNvPicPr preferRelativeResize="0"/>
          <p:nvPr/>
        </p:nvPicPr>
        <p:blipFill rotWithShape="1">
          <a:blip r:embed="rId3">
            <a:alphaModFix/>
          </a:blip>
          <a:srcRect b="0" l="0" r="0" t="0"/>
          <a:stretch/>
        </p:blipFill>
        <p:spPr>
          <a:xfrm>
            <a:off x="248688" y="3923606"/>
            <a:ext cx="2115382" cy="211538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0"/>
          <p:cNvSpPr txBox="1"/>
          <p:nvPr>
            <p:ph type="title"/>
          </p:nvPr>
        </p:nvSpPr>
        <p:spPr>
          <a:xfrm>
            <a:off x="846395" y="450507"/>
            <a:ext cx="7441394" cy="101253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6"/>
              </a:buClr>
              <a:buSzPts val="3200"/>
              <a:buFont typeface="Corbel"/>
              <a:buNone/>
            </a:pPr>
            <a:r>
              <a:rPr b="1" lang="en-US" sz="3200"/>
              <a:t>SSI/SSDI Work Incentives</a:t>
            </a:r>
            <a:endParaRPr b="1"/>
          </a:p>
        </p:txBody>
      </p:sp>
      <p:sp>
        <p:nvSpPr>
          <p:cNvPr id="544" name="Google Shape;544;p40"/>
          <p:cNvSpPr txBox="1"/>
          <p:nvPr>
            <p:ph idx="1" type="body"/>
          </p:nvPr>
        </p:nvSpPr>
        <p:spPr>
          <a:xfrm>
            <a:off x="371994" y="1684946"/>
            <a:ext cx="8396085" cy="4765729"/>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Clr>
                <a:schemeClr val="accent6"/>
              </a:buClr>
              <a:buSzPts val="2000"/>
              <a:buChar char="●"/>
            </a:pPr>
            <a:r>
              <a:rPr lang="en-US" sz="2000"/>
              <a:t>Red Book SSA </a:t>
            </a:r>
            <a:br>
              <a:rPr lang="en-US" sz="2000"/>
            </a:br>
            <a:r>
              <a:rPr lang="en-US" sz="2000"/>
              <a:t>https://www.ssa.gov/redbook/documents/TheRedBook2016.pdf</a:t>
            </a:r>
            <a:endParaRPr/>
          </a:p>
          <a:p>
            <a:pPr indent="-55878" lvl="0" marL="182880" rtl="0" algn="l">
              <a:lnSpc>
                <a:spcPct val="90000"/>
              </a:lnSpc>
              <a:spcBef>
                <a:spcPts val="1200"/>
              </a:spcBef>
              <a:spcAft>
                <a:spcPts val="0"/>
              </a:spcAft>
              <a:buClr>
                <a:schemeClr val="accent6"/>
              </a:buClr>
              <a:buSzPts val="2000"/>
              <a:buNone/>
            </a:pPr>
            <a:r>
              <a:t/>
            </a:r>
            <a:endParaRPr sz="2000"/>
          </a:p>
          <a:p>
            <a:pPr indent="-182880" lvl="0" marL="182880" rtl="0" algn="l">
              <a:lnSpc>
                <a:spcPct val="90000"/>
              </a:lnSpc>
              <a:spcBef>
                <a:spcPts val="1200"/>
              </a:spcBef>
              <a:spcAft>
                <a:spcPts val="0"/>
              </a:spcAft>
              <a:buClr>
                <a:schemeClr val="accent6"/>
              </a:buClr>
              <a:buSzPts val="2000"/>
              <a:buChar char="●"/>
            </a:pPr>
            <a:r>
              <a:rPr lang="en-US" sz="2000"/>
              <a:t>Ticket To Work </a:t>
            </a:r>
            <a:br>
              <a:rPr lang="en-US" sz="2000"/>
            </a:br>
            <a:r>
              <a:rPr lang="en-US" sz="2000"/>
              <a:t>www.choosework.net</a:t>
            </a:r>
            <a:endParaRPr sz="2000"/>
          </a:p>
          <a:p>
            <a:pPr indent="-55878" lvl="0" marL="182880" rtl="0" algn="l">
              <a:lnSpc>
                <a:spcPct val="90000"/>
              </a:lnSpc>
              <a:spcBef>
                <a:spcPts val="1200"/>
              </a:spcBef>
              <a:spcAft>
                <a:spcPts val="0"/>
              </a:spcAft>
              <a:buClr>
                <a:schemeClr val="accent6"/>
              </a:buClr>
              <a:buSzPts val="2000"/>
              <a:buNone/>
            </a:pPr>
            <a:r>
              <a:t/>
            </a:r>
            <a:endParaRPr sz="2000"/>
          </a:p>
          <a:p>
            <a:pPr indent="-182880" lvl="0" marL="182880" rtl="0" algn="l">
              <a:lnSpc>
                <a:spcPct val="90000"/>
              </a:lnSpc>
              <a:spcBef>
                <a:spcPts val="1200"/>
              </a:spcBef>
              <a:spcAft>
                <a:spcPts val="0"/>
              </a:spcAft>
              <a:buClr>
                <a:schemeClr val="accent6"/>
              </a:buClr>
              <a:buSzPts val="2000"/>
              <a:buChar char="●"/>
            </a:pPr>
            <a:r>
              <a:rPr lang="en-US" sz="2000"/>
              <a:t>CWIC – Certified Work Incentive Coordinators </a:t>
            </a:r>
            <a:br>
              <a:rPr lang="en-US" sz="2000"/>
            </a:br>
            <a:r>
              <a:rPr lang="en-US" sz="2000"/>
              <a:t>www.moadvocacy.org </a:t>
            </a:r>
            <a:endParaRPr sz="2000"/>
          </a:p>
          <a:p>
            <a:pPr indent="0" lvl="0" marL="0" rtl="0" algn="l">
              <a:lnSpc>
                <a:spcPct val="90000"/>
              </a:lnSpc>
              <a:spcBef>
                <a:spcPts val="1200"/>
              </a:spcBef>
              <a:spcAft>
                <a:spcPts val="0"/>
              </a:spcAft>
              <a:buSzPts val="2000"/>
              <a:buNone/>
            </a:pPr>
            <a:r>
              <a:t/>
            </a:r>
            <a:endParaRPr sz="2000"/>
          </a:p>
          <a:p>
            <a:pPr indent="0" lvl="0" marL="0" rtl="0" algn="ctr">
              <a:lnSpc>
                <a:spcPct val="90000"/>
              </a:lnSpc>
              <a:spcBef>
                <a:spcPts val="1200"/>
              </a:spcBef>
              <a:spcAft>
                <a:spcPts val="0"/>
              </a:spcAft>
              <a:buSzPts val="2000"/>
              <a:buNone/>
            </a:pPr>
            <a:r>
              <a:rPr i="1" lang="en-US" sz="2000"/>
              <a:t>Also see presenter Rich Grawer at 1:30 – 3:30 Saturday</a:t>
            </a:r>
            <a:r>
              <a:rPr lang="en-US" sz="2000"/>
              <a:t>.</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Corbel"/>
              <a:buNone/>
            </a:pPr>
            <a:r>
              <a:rPr lang="en-US" sz="3200">
                <a:solidFill>
                  <a:schemeClr val="lt1"/>
                </a:solidFill>
              </a:rPr>
              <a:t>Integrated Financial Supports</a:t>
            </a:r>
            <a:endParaRPr sz="3200"/>
          </a:p>
        </p:txBody>
      </p:sp>
      <p:sp>
        <p:nvSpPr>
          <p:cNvPr id="551" name="Google Shape;551;p4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SzPts val="1395"/>
              <a:buNone/>
            </a:pPr>
            <a:r>
              <a:rPr lang="en-US" sz="1395">
                <a:solidFill>
                  <a:schemeClr val="dk1"/>
                </a:solidFill>
              </a:rPr>
              <a:t>Grants/Scholarships</a:t>
            </a:r>
            <a:endParaRPr/>
          </a:p>
          <a:p>
            <a:pPr indent="0" lvl="0" marL="0" rtl="0" algn="l">
              <a:lnSpc>
                <a:spcPct val="70000"/>
              </a:lnSpc>
              <a:spcBef>
                <a:spcPts val="1200"/>
              </a:spcBef>
              <a:spcAft>
                <a:spcPts val="0"/>
              </a:spcAft>
              <a:buSzPts val="1395"/>
              <a:buNone/>
            </a:pPr>
            <a:r>
              <a:rPr lang="en-US" sz="1395"/>
              <a:t>F</a:t>
            </a:r>
            <a:r>
              <a:rPr lang="en-US" sz="1395">
                <a:solidFill>
                  <a:schemeClr val="dk1"/>
                </a:solidFill>
              </a:rPr>
              <a:t>undraising/Crowdfunding</a:t>
            </a:r>
            <a:endParaRPr/>
          </a:p>
          <a:p>
            <a:pPr indent="0" lvl="0" marL="0" rtl="0" algn="l">
              <a:lnSpc>
                <a:spcPct val="70000"/>
              </a:lnSpc>
              <a:spcBef>
                <a:spcPts val="1200"/>
              </a:spcBef>
              <a:spcAft>
                <a:spcPts val="0"/>
              </a:spcAft>
              <a:buSzPts val="1395"/>
              <a:buNone/>
            </a:pPr>
            <a:r>
              <a:rPr lang="en-US" sz="1395">
                <a:solidFill>
                  <a:schemeClr val="dk1"/>
                </a:solidFill>
              </a:rPr>
              <a:t>Local charity volunteering</a:t>
            </a:r>
            <a:endParaRPr/>
          </a:p>
          <a:p>
            <a:pPr indent="0" lvl="0" marL="0" rtl="0" algn="l">
              <a:lnSpc>
                <a:spcPct val="70000"/>
              </a:lnSpc>
              <a:spcBef>
                <a:spcPts val="1200"/>
              </a:spcBef>
              <a:spcAft>
                <a:spcPts val="0"/>
              </a:spcAft>
              <a:buSzPts val="1395"/>
              <a:buNone/>
            </a:pPr>
            <a:r>
              <a:rPr lang="en-US" sz="1395">
                <a:solidFill>
                  <a:schemeClr val="dk1"/>
                </a:solidFill>
              </a:rPr>
              <a:t>Micro-business</a:t>
            </a:r>
            <a:endParaRPr/>
          </a:p>
          <a:p>
            <a:pPr indent="0" lvl="0" marL="0" rtl="0" algn="l">
              <a:lnSpc>
                <a:spcPct val="70000"/>
              </a:lnSpc>
              <a:spcBef>
                <a:spcPts val="1200"/>
              </a:spcBef>
              <a:spcAft>
                <a:spcPts val="0"/>
              </a:spcAft>
              <a:buSzPts val="1395"/>
              <a:buNone/>
            </a:pPr>
            <a:r>
              <a:rPr lang="en-US" sz="1395">
                <a:solidFill>
                  <a:schemeClr val="dk1"/>
                </a:solidFill>
              </a:rPr>
              <a:t>Self-employment</a:t>
            </a:r>
            <a:endParaRPr/>
          </a:p>
          <a:p>
            <a:pPr indent="0" lvl="0" marL="0" rtl="0" algn="l">
              <a:lnSpc>
                <a:spcPct val="70000"/>
              </a:lnSpc>
              <a:spcBef>
                <a:spcPts val="1200"/>
              </a:spcBef>
              <a:spcAft>
                <a:spcPts val="0"/>
              </a:spcAft>
              <a:buSzPts val="1395"/>
              <a:buNone/>
            </a:pPr>
            <a:r>
              <a:rPr lang="en-US" sz="1395">
                <a:solidFill>
                  <a:schemeClr val="dk1"/>
                </a:solidFill>
              </a:rPr>
              <a:t>Sell goods or services online</a:t>
            </a:r>
            <a:endParaRPr/>
          </a:p>
          <a:p>
            <a:pPr indent="0" lvl="0" marL="0" rtl="0" algn="l">
              <a:lnSpc>
                <a:spcPct val="70000"/>
              </a:lnSpc>
              <a:spcBef>
                <a:spcPts val="1200"/>
              </a:spcBef>
              <a:spcAft>
                <a:spcPts val="0"/>
              </a:spcAft>
              <a:buSzPts val="1395"/>
              <a:buNone/>
            </a:pPr>
            <a:r>
              <a:rPr lang="en-US" sz="1395">
                <a:solidFill>
                  <a:schemeClr val="dk1"/>
                </a:solidFill>
              </a:rPr>
              <a:t>Contract work online</a:t>
            </a:r>
            <a:endParaRPr/>
          </a:p>
          <a:p>
            <a:pPr indent="0" lvl="0" marL="0" rtl="0" algn="l">
              <a:lnSpc>
                <a:spcPct val="70000"/>
              </a:lnSpc>
              <a:spcBef>
                <a:spcPts val="1200"/>
              </a:spcBef>
              <a:spcAft>
                <a:spcPts val="0"/>
              </a:spcAft>
              <a:buSzPts val="1395"/>
              <a:buNone/>
            </a:pPr>
            <a:r>
              <a:rPr lang="en-US" sz="1395">
                <a:solidFill>
                  <a:schemeClr val="dk1"/>
                </a:solidFill>
              </a:rPr>
              <a:t>Craft sales</a:t>
            </a:r>
            <a:endParaRPr/>
          </a:p>
          <a:p>
            <a:pPr indent="0" lvl="0" marL="0" rtl="0" algn="l">
              <a:lnSpc>
                <a:spcPct val="70000"/>
              </a:lnSpc>
              <a:spcBef>
                <a:spcPts val="1200"/>
              </a:spcBef>
              <a:spcAft>
                <a:spcPts val="0"/>
              </a:spcAft>
              <a:buSzPts val="1395"/>
              <a:buNone/>
            </a:pPr>
            <a:r>
              <a:rPr lang="en-US" sz="1395">
                <a:solidFill>
                  <a:schemeClr val="dk1"/>
                </a:solidFill>
              </a:rPr>
              <a:t>Farming – small or large scale</a:t>
            </a:r>
            <a:endParaRPr/>
          </a:p>
          <a:p>
            <a:pPr indent="0" lvl="0" marL="0" rtl="0" algn="l">
              <a:lnSpc>
                <a:spcPct val="70000"/>
              </a:lnSpc>
              <a:spcBef>
                <a:spcPts val="1200"/>
              </a:spcBef>
              <a:spcAft>
                <a:spcPts val="0"/>
              </a:spcAft>
              <a:buSzPts val="1395"/>
              <a:buNone/>
            </a:pPr>
            <a:r>
              <a:rPr lang="en-US" sz="1395">
                <a:solidFill>
                  <a:schemeClr val="dk1"/>
                </a:solidFill>
              </a:rPr>
              <a:t>Home ownership</a:t>
            </a:r>
            <a:endParaRPr/>
          </a:p>
          <a:p>
            <a:pPr indent="0" lvl="0" marL="0" rtl="0" algn="l">
              <a:lnSpc>
                <a:spcPct val="70000"/>
              </a:lnSpc>
              <a:spcBef>
                <a:spcPts val="1200"/>
              </a:spcBef>
              <a:spcAft>
                <a:spcPts val="0"/>
              </a:spcAft>
              <a:buSzPts val="1395"/>
              <a:buNone/>
            </a:pPr>
            <a:r>
              <a:rPr lang="en-US" sz="1395">
                <a:solidFill>
                  <a:schemeClr val="dk1"/>
                </a:solidFill>
              </a:rPr>
              <a:t>Maintain Employment</a:t>
            </a:r>
            <a:endParaRPr/>
          </a:p>
          <a:p>
            <a:pPr indent="0" lvl="0" marL="0" rtl="0" algn="l">
              <a:lnSpc>
                <a:spcPct val="70000"/>
              </a:lnSpc>
              <a:spcBef>
                <a:spcPts val="1200"/>
              </a:spcBef>
              <a:spcAft>
                <a:spcPts val="0"/>
              </a:spcAft>
              <a:buSzPts val="1395"/>
              <a:buNone/>
            </a:pPr>
            <a:r>
              <a:rPr lang="en-US" sz="1395">
                <a:solidFill>
                  <a:schemeClr val="dk1"/>
                </a:solidFill>
              </a:rPr>
              <a:t>Business ownership </a:t>
            </a:r>
            <a:endParaRPr/>
          </a:p>
          <a:p>
            <a:pPr indent="0" lvl="0" marL="0" rtl="0" algn="l">
              <a:lnSpc>
                <a:spcPct val="70000"/>
              </a:lnSpc>
              <a:spcBef>
                <a:spcPts val="1200"/>
              </a:spcBef>
              <a:spcAft>
                <a:spcPts val="0"/>
              </a:spcAft>
              <a:buSzPts val="1395"/>
              <a:buNone/>
            </a:pPr>
            <a:r>
              <a:rPr lang="en-US" sz="1395">
                <a:solidFill>
                  <a:schemeClr val="dk1"/>
                </a:solidFill>
              </a:rPr>
              <a:t>Individual Development Accounts (IDA’s)</a:t>
            </a:r>
            <a:endParaRPr/>
          </a:p>
          <a:p>
            <a:pPr indent="0" lvl="0" marL="0" rtl="0" algn="l">
              <a:lnSpc>
                <a:spcPct val="70000"/>
              </a:lnSpc>
              <a:spcBef>
                <a:spcPts val="1200"/>
              </a:spcBef>
              <a:spcAft>
                <a:spcPts val="0"/>
              </a:spcAft>
              <a:buSzPts val="1395"/>
              <a:buNone/>
            </a:pPr>
            <a:r>
              <a:rPr lang="en-US" sz="1395">
                <a:solidFill>
                  <a:schemeClr val="dk1"/>
                </a:solidFill>
              </a:rPr>
              <a:t>FSS – Family Self-Sufficiency</a:t>
            </a:r>
            <a:endParaRPr/>
          </a:p>
          <a:p>
            <a:pPr indent="0" lvl="0" marL="0" rtl="0" algn="l">
              <a:lnSpc>
                <a:spcPct val="70000"/>
              </a:lnSpc>
              <a:spcBef>
                <a:spcPts val="1200"/>
              </a:spcBef>
              <a:spcAft>
                <a:spcPts val="0"/>
              </a:spcAft>
              <a:buSzPts val="1395"/>
              <a:buNone/>
            </a:pPr>
            <a:r>
              <a:rPr lang="en-US" sz="1395">
                <a:solidFill>
                  <a:schemeClr val="dk1"/>
                </a:solidFill>
              </a:rPr>
              <a:t>General investing</a:t>
            </a:r>
            <a:endParaRPr/>
          </a:p>
          <a:p>
            <a:pPr indent="0" lvl="0" marL="0" rtl="0" algn="l">
              <a:lnSpc>
                <a:spcPct val="70000"/>
              </a:lnSpc>
              <a:spcBef>
                <a:spcPts val="1200"/>
              </a:spcBef>
              <a:spcAft>
                <a:spcPts val="0"/>
              </a:spcAft>
              <a:buSzPts val="1395"/>
              <a:buNone/>
            </a:pPr>
            <a:r>
              <a:rPr lang="en-US" sz="1395">
                <a:solidFill>
                  <a:schemeClr val="dk1"/>
                </a:solidFill>
              </a:rPr>
              <a:t>Tax opportunities</a:t>
            </a:r>
            <a:endParaRPr/>
          </a:p>
          <a:p>
            <a:pPr indent="0" lvl="0" marL="0" rtl="0" algn="l">
              <a:lnSpc>
                <a:spcPct val="70000"/>
              </a:lnSpc>
              <a:spcBef>
                <a:spcPts val="1200"/>
              </a:spcBef>
              <a:spcAft>
                <a:spcPts val="0"/>
              </a:spcAft>
              <a:buSzPts val="1395"/>
              <a:buNone/>
            </a:pPr>
            <a:r>
              <a:rPr lang="en-US" sz="1395">
                <a:solidFill>
                  <a:schemeClr val="dk1"/>
                </a:solidFill>
              </a:rPr>
              <a:t>Know the rules</a:t>
            </a:r>
            <a:endParaRPr sz="1472"/>
          </a:p>
        </p:txBody>
      </p:sp>
      <p:pic>
        <p:nvPicPr>
          <p:cNvPr id="552" name="Google Shape;552;p41"/>
          <p:cNvPicPr preferRelativeResize="0"/>
          <p:nvPr/>
        </p:nvPicPr>
        <p:blipFill rotWithShape="1">
          <a:blip r:embed="rId3">
            <a:alphaModFix/>
          </a:blip>
          <a:srcRect b="0" l="0" r="0" t="0"/>
          <a:stretch/>
        </p:blipFill>
        <p:spPr>
          <a:xfrm>
            <a:off x="2664311" y="192965"/>
            <a:ext cx="6099048" cy="6492240"/>
          </a:xfrm>
          <a:prstGeom prst="rect">
            <a:avLst/>
          </a:prstGeom>
          <a:noFill/>
          <a:ln>
            <a:noFill/>
          </a:ln>
        </p:spPr>
      </p:pic>
      <p:sp>
        <p:nvSpPr>
          <p:cNvPr id="553" name="Google Shape;553;p41"/>
          <p:cNvSpPr/>
          <p:nvPr/>
        </p:nvSpPr>
        <p:spPr>
          <a:xfrm>
            <a:off x="5849814" y="4502803"/>
            <a:ext cx="2838865"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Eligibility Based Financial Opportunities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Public Insurance/Benefits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Government Based Systems</a:t>
            </a:r>
            <a:endParaRPr b="0" i="0" sz="1400" u="none" cap="none" strike="noStrike">
              <a:solidFill>
                <a:schemeClr val="lt1"/>
              </a:solidFill>
              <a:latin typeface="Corbel"/>
              <a:ea typeface="Corbel"/>
              <a:cs typeface="Corbel"/>
              <a:sym typeface="Corbel"/>
            </a:endParaRPr>
          </a:p>
        </p:txBody>
      </p:sp>
      <p:sp>
        <p:nvSpPr>
          <p:cNvPr id="554" name="Google Shape;554;p41"/>
          <p:cNvSpPr/>
          <p:nvPr/>
        </p:nvSpPr>
        <p:spPr>
          <a:xfrm>
            <a:off x="2753888" y="4502803"/>
            <a:ext cx="328866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orbel"/>
                <a:ea typeface="Corbel"/>
                <a:cs typeface="Corbel"/>
                <a:sym typeface="Corbel"/>
              </a:rPr>
              <a:t>Grants/Scholarships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orbel"/>
                <a:ea typeface="Corbel"/>
                <a:cs typeface="Corbel"/>
                <a:sym typeface="Corbel"/>
              </a:rPr>
              <a:t>Fundraising/Crowdfunding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orbel"/>
                <a:ea typeface="Corbel"/>
                <a:cs typeface="Corbel"/>
                <a:sym typeface="Corbel"/>
              </a:rPr>
              <a:t>General investing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orbel"/>
                <a:ea typeface="Corbel"/>
                <a:cs typeface="Corbel"/>
                <a:sym typeface="Corbel"/>
              </a:rPr>
              <a:t>Tax opportunities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orbel"/>
              <a:ea typeface="Corbel"/>
              <a:cs typeface="Corbel"/>
              <a:sym typeface="Corbel"/>
            </a:endParaRPr>
          </a:p>
        </p:txBody>
      </p:sp>
      <p:sp>
        <p:nvSpPr>
          <p:cNvPr id="555" name="Google Shape;555;p41"/>
          <p:cNvSpPr txBox="1"/>
          <p:nvPr/>
        </p:nvSpPr>
        <p:spPr>
          <a:xfrm>
            <a:off x="2753888" y="1501222"/>
            <a:ext cx="221624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Sell goods or services 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Contract work online</a:t>
            </a:r>
            <a:endParaRPr b="1" i="0" sz="1400" u="none" cap="none" strike="noStrike">
              <a:solidFill>
                <a:schemeClr val="lt1"/>
              </a:solidFill>
              <a:latin typeface="Corbel"/>
              <a:ea typeface="Corbel"/>
              <a:cs typeface="Corbel"/>
              <a:sym typeface="Corbel"/>
            </a:endParaRPr>
          </a:p>
        </p:txBody>
      </p:sp>
      <p:sp>
        <p:nvSpPr>
          <p:cNvPr id="556" name="Google Shape;556;p41"/>
          <p:cNvSpPr txBox="1"/>
          <p:nvPr/>
        </p:nvSpPr>
        <p:spPr>
          <a:xfrm>
            <a:off x="4434209" y="864108"/>
            <a:ext cx="2559252"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Micro-business or Self-employment</a:t>
            </a:r>
            <a:endParaRPr b="0" i="0" sz="12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Craft sales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Farming – small or large scale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Home ownership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Maintain Employment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Business ownership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orbel"/>
                <a:ea typeface="Corbel"/>
                <a:cs typeface="Corbel"/>
                <a:sym typeface="Corbel"/>
              </a:rPr>
              <a:t>Know the rules</a:t>
            </a:r>
            <a:endParaRPr b="0" i="0" sz="1200" u="none" cap="none" strike="noStrike">
              <a:solidFill>
                <a:schemeClr val="lt1"/>
              </a:solidFill>
              <a:latin typeface="Corbel"/>
              <a:ea typeface="Corbel"/>
              <a:cs typeface="Corbel"/>
              <a:sym typeface="Corbel"/>
            </a:endParaRPr>
          </a:p>
        </p:txBody>
      </p:sp>
      <p:sp>
        <p:nvSpPr>
          <p:cNvPr id="557" name="Google Shape;557;p41"/>
          <p:cNvSpPr txBox="1"/>
          <p:nvPr/>
        </p:nvSpPr>
        <p:spPr>
          <a:xfrm>
            <a:off x="6502389" y="1897468"/>
            <a:ext cx="2149971" cy="73866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Skills exchange, barter and trade with friends and neighbors</a:t>
            </a:r>
            <a:endParaRPr b="1" i="0" sz="1400" u="none" cap="none" strike="noStrike">
              <a:solidFill>
                <a:schemeClr val="lt1"/>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Mueller family’s Integrated Financial Supports  Plan</a:t>
            </a:r>
            <a:endParaRPr/>
          </a:p>
        </p:txBody>
      </p:sp>
      <p:pic>
        <p:nvPicPr>
          <p:cNvPr id="564" name="Google Shape;564;p42"/>
          <p:cNvPicPr preferRelativeResize="0"/>
          <p:nvPr>
            <p:ph idx="1" type="body"/>
          </p:nvPr>
        </p:nvPicPr>
        <p:blipFill rotWithShape="1">
          <a:blip r:embed="rId3">
            <a:alphaModFix/>
          </a:blip>
          <a:srcRect b="0" l="0" r="0" t="0"/>
          <a:stretch/>
        </p:blipFill>
        <p:spPr>
          <a:xfrm>
            <a:off x="2699480" y="521209"/>
            <a:ext cx="6099048" cy="5806440"/>
          </a:xfrm>
          <a:prstGeom prst="rect">
            <a:avLst/>
          </a:prstGeom>
          <a:noFill/>
          <a:ln>
            <a:noFill/>
          </a:ln>
        </p:spPr>
      </p:pic>
      <p:sp>
        <p:nvSpPr>
          <p:cNvPr id="565" name="Google Shape;565;p42"/>
          <p:cNvSpPr/>
          <p:nvPr/>
        </p:nvSpPr>
        <p:spPr>
          <a:xfrm>
            <a:off x="5503486" y="4502803"/>
            <a:ext cx="3185194" cy="107721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Self Directed Supports-PCA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Maximize Benefits Integration</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Corbel"/>
              <a:ea typeface="Corbel"/>
              <a:cs typeface="Corbel"/>
              <a:sym typeface="Corbel"/>
            </a:endParaRPr>
          </a:p>
        </p:txBody>
      </p:sp>
      <p:sp>
        <p:nvSpPr>
          <p:cNvPr id="566" name="Google Shape;566;p42"/>
          <p:cNvSpPr/>
          <p:nvPr/>
        </p:nvSpPr>
        <p:spPr>
          <a:xfrm>
            <a:off x="2753888" y="4010360"/>
            <a:ext cx="328866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Private Insurance </a:t>
            </a:r>
            <a:endParaRPr b="1" i="0" sz="16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Private Savings/ Investments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Tax benefits – EITC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Small Business Classes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Self-employment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Grants and Scholarships</a:t>
            </a:r>
            <a:endParaRPr b="1" i="0" sz="1600" u="none" cap="none" strike="noStrike">
              <a:solidFill>
                <a:schemeClr val="lt1"/>
              </a:solidFill>
              <a:latin typeface="Corbel"/>
              <a:ea typeface="Corbel"/>
              <a:cs typeface="Corbel"/>
              <a:sym typeface="Corbel"/>
            </a:endParaRPr>
          </a:p>
        </p:txBody>
      </p:sp>
      <p:sp>
        <p:nvSpPr>
          <p:cNvPr id="567" name="Google Shape;567;p42"/>
          <p:cNvSpPr/>
          <p:nvPr/>
        </p:nvSpPr>
        <p:spPr>
          <a:xfrm>
            <a:off x="6756169" y="1608547"/>
            <a:ext cx="1993318" cy="181588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Family owned business</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Social Connections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Family Social Capital</a:t>
            </a:r>
            <a:endParaRPr b="1" i="0" sz="16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Inheritance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Shared Decision Making</a:t>
            </a:r>
            <a:endParaRPr b="0" i="0" sz="1400" u="none" cap="none" strike="noStrike">
              <a:solidFill>
                <a:srgbClr val="000000"/>
              </a:solidFill>
              <a:latin typeface="Arial"/>
              <a:ea typeface="Arial"/>
              <a:cs typeface="Arial"/>
              <a:sym typeface="Arial"/>
            </a:endParaRPr>
          </a:p>
        </p:txBody>
      </p:sp>
      <p:sp>
        <p:nvSpPr>
          <p:cNvPr id="568" name="Google Shape;568;p42"/>
          <p:cNvSpPr txBox="1"/>
          <p:nvPr/>
        </p:nvSpPr>
        <p:spPr>
          <a:xfrm>
            <a:off x="2753888" y="1501222"/>
            <a:ext cx="221624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MO DB 101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On line banking</a:t>
            </a:r>
            <a:endParaRPr b="1" i="0" sz="16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Shared banking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Financial literacy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Marketing the business</a:t>
            </a:r>
            <a:endParaRPr b="0" i="0" sz="1400" u="none" cap="none" strike="noStrike">
              <a:solidFill>
                <a:srgbClr val="000000"/>
              </a:solidFill>
              <a:latin typeface="Arial"/>
              <a:ea typeface="Arial"/>
              <a:cs typeface="Arial"/>
              <a:sym typeface="Arial"/>
            </a:endParaRPr>
          </a:p>
        </p:txBody>
      </p:sp>
      <p:sp>
        <p:nvSpPr>
          <p:cNvPr id="569" name="Google Shape;569;p42"/>
          <p:cNvSpPr txBox="1"/>
          <p:nvPr/>
        </p:nvSpPr>
        <p:spPr>
          <a:xfrm>
            <a:off x="4352884" y="1106564"/>
            <a:ext cx="274319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Dad-Plant Geneticist</a:t>
            </a:r>
            <a:endParaRPr b="1" i="0" sz="1400" u="none" cap="none" strike="noStrike">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Mom -DD Work experience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Entrepreneur Spirit!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Good Credit</a:t>
            </a:r>
            <a:endParaRPr b="1" i="0" sz="1400" u="none" cap="none" strike="noStrike">
              <a:solidFill>
                <a:schemeClr val="lt1"/>
              </a:solidFill>
              <a:latin typeface="Corbel"/>
              <a:ea typeface="Corbel"/>
              <a:cs typeface="Corbel"/>
              <a:sym typeface="Corbe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3"/>
          <p:cNvSpPr txBox="1"/>
          <p:nvPr>
            <p:ph type="title"/>
          </p:nvPr>
        </p:nvSpPr>
        <p:spPr>
          <a:xfrm>
            <a:off x="2804922" y="193183"/>
            <a:ext cx="5486400" cy="652958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000"/>
              <a:buFont typeface="Corbel"/>
              <a:buNone/>
            </a:pPr>
            <a:r>
              <a:rPr b="1" lang="en-US" sz="2000">
                <a:solidFill>
                  <a:schemeClr val="dk1"/>
                </a:solidFill>
              </a:rPr>
              <a:t>Grants/Scholarships</a:t>
            </a:r>
            <a:br>
              <a:rPr b="1" lang="en-US" sz="2000">
                <a:solidFill>
                  <a:schemeClr val="dk1"/>
                </a:solidFill>
              </a:rPr>
            </a:br>
            <a:r>
              <a:rPr b="1" lang="en-US" sz="2000">
                <a:solidFill>
                  <a:schemeClr val="dk1"/>
                </a:solidFill>
              </a:rPr>
              <a:t>Fundraising/Crowdfunding</a:t>
            </a:r>
            <a:br>
              <a:rPr b="1" lang="en-US" sz="2000">
                <a:solidFill>
                  <a:schemeClr val="dk1"/>
                </a:solidFill>
              </a:rPr>
            </a:br>
            <a:r>
              <a:rPr b="1" lang="en-US" sz="2000">
                <a:solidFill>
                  <a:schemeClr val="dk1"/>
                </a:solidFill>
              </a:rPr>
              <a:t>Local charity volunteering</a:t>
            </a:r>
            <a:br>
              <a:rPr b="1" lang="en-US" sz="2000">
                <a:solidFill>
                  <a:schemeClr val="dk1"/>
                </a:solidFill>
              </a:rPr>
            </a:br>
            <a:r>
              <a:rPr b="1" lang="en-US" sz="2000">
                <a:solidFill>
                  <a:schemeClr val="dk1"/>
                </a:solidFill>
              </a:rPr>
              <a:t>Micro-business</a:t>
            </a:r>
            <a:br>
              <a:rPr b="1" lang="en-US" sz="2000">
                <a:solidFill>
                  <a:schemeClr val="dk1"/>
                </a:solidFill>
              </a:rPr>
            </a:br>
            <a:r>
              <a:rPr b="1" lang="en-US" sz="2000">
                <a:solidFill>
                  <a:schemeClr val="dk1"/>
                </a:solidFill>
              </a:rPr>
              <a:t>Self-employment</a:t>
            </a:r>
            <a:br>
              <a:rPr b="1" lang="en-US" sz="2000">
                <a:solidFill>
                  <a:schemeClr val="dk1"/>
                </a:solidFill>
              </a:rPr>
            </a:br>
            <a:r>
              <a:rPr b="1" lang="en-US" sz="2000">
                <a:solidFill>
                  <a:schemeClr val="dk1"/>
                </a:solidFill>
              </a:rPr>
              <a:t>Sell goods or services on line</a:t>
            </a:r>
            <a:br>
              <a:rPr b="1" lang="en-US" sz="2000">
                <a:solidFill>
                  <a:schemeClr val="dk1"/>
                </a:solidFill>
              </a:rPr>
            </a:br>
            <a:r>
              <a:rPr b="1" lang="en-US" sz="2000">
                <a:solidFill>
                  <a:schemeClr val="dk1"/>
                </a:solidFill>
              </a:rPr>
              <a:t>Contract work on line</a:t>
            </a:r>
            <a:br>
              <a:rPr b="1" lang="en-US" sz="2000">
                <a:solidFill>
                  <a:schemeClr val="dk1"/>
                </a:solidFill>
              </a:rPr>
            </a:br>
            <a:r>
              <a:rPr b="1" lang="en-US" sz="2000">
                <a:solidFill>
                  <a:schemeClr val="dk1"/>
                </a:solidFill>
              </a:rPr>
              <a:t>Craft sales</a:t>
            </a:r>
            <a:br>
              <a:rPr b="1" lang="en-US" sz="2000">
                <a:solidFill>
                  <a:schemeClr val="dk1"/>
                </a:solidFill>
              </a:rPr>
            </a:br>
            <a:r>
              <a:rPr b="1" lang="en-US" sz="2000">
                <a:solidFill>
                  <a:schemeClr val="dk1"/>
                </a:solidFill>
              </a:rPr>
              <a:t>Farming – small or large scale</a:t>
            </a:r>
            <a:br>
              <a:rPr b="1" lang="en-US" sz="2000">
                <a:solidFill>
                  <a:schemeClr val="dk1"/>
                </a:solidFill>
              </a:rPr>
            </a:br>
            <a:r>
              <a:rPr b="1" lang="en-US" sz="2000">
                <a:solidFill>
                  <a:schemeClr val="dk1"/>
                </a:solidFill>
              </a:rPr>
              <a:t>Home ownership</a:t>
            </a:r>
            <a:br>
              <a:rPr b="1" lang="en-US" sz="2000">
                <a:solidFill>
                  <a:schemeClr val="dk1"/>
                </a:solidFill>
              </a:rPr>
            </a:br>
            <a:r>
              <a:rPr b="1" lang="en-US" sz="2000">
                <a:solidFill>
                  <a:schemeClr val="dk1"/>
                </a:solidFill>
              </a:rPr>
              <a:t>Maintain Employment</a:t>
            </a:r>
            <a:br>
              <a:rPr b="1" lang="en-US" sz="2000">
                <a:solidFill>
                  <a:schemeClr val="dk1"/>
                </a:solidFill>
              </a:rPr>
            </a:br>
            <a:r>
              <a:rPr b="1" lang="en-US" sz="2000">
                <a:solidFill>
                  <a:schemeClr val="dk1"/>
                </a:solidFill>
              </a:rPr>
              <a:t>Business ownership </a:t>
            </a:r>
            <a:br>
              <a:rPr b="1" lang="en-US" sz="2000">
                <a:solidFill>
                  <a:schemeClr val="dk1"/>
                </a:solidFill>
              </a:rPr>
            </a:br>
            <a:r>
              <a:rPr b="1" lang="en-US" sz="2000">
                <a:solidFill>
                  <a:schemeClr val="dk1"/>
                </a:solidFill>
              </a:rPr>
              <a:t>Individual Development Accounts (IDA’s)</a:t>
            </a:r>
            <a:br>
              <a:rPr lang="en-US" sz="2000">
                <a:solidFill>
                  <a:schemeClr val="dk1"/>
                </a:solidFill>
              </a:rPr>
            </a:br>
            <a:r>
              <a:rPr b="1" lang="en-US" sz="2000">
                <a:solidFill>
                  <a:schemeClr val="dk1"/>
                </a:solidFill>
              </a:rPr>
              <a:t>FSS – Family Self-Sufficiency</a:t>
            </a:r>
            <a:br>
              <a:rPr lang="en-US" sz="2000">
                <a:solidFill>
                  <a:schemeClr val="dk1"/>
                </a:solidFill>
              </a:rPr>
            </a:br>
            <a:r>
              <a:rPr b="1" lang="en-US" sz="2000">
                <a:solidFill>
                  <a:schemeClr val="dk1"/>
                </a:solidFill>
              </a:rPr>
              <a:t>Special Needs Trusts</a:t>
            </a:r>
            <a:br>
              <a:rPr b="1" lang="en-US" sz="2000">
                <a:solidFill>
                  <a:schemeClr val="dk1"/>
                </a:solidFill>
              </a:rPr>
            </a:br>
            <a:r>
              <a:rPr b="1" lang="en-US" sz="2000">
                <a:solidFill>
                  <a:schemeClr val="dk1"/>
                </a:solidFill>
              </a:rPr>
              <a:t>ABLE Act Accounts</a:t>
            </a:r>
            <a:br>
              <a:rPr b="1" lang="en-US" sz="2000">
                <a:solidFill>
                  <a:schemeClr val="dk1"/>
                </a:solidFill>
              </a:rPr>
            </a:br>
            <a:r>
              <a:rPr b="1" lang="en-US" sz="2000">
                <a:solidFill>
                  <a:schemeClr val="dk1"/>
                </a:solidFill>
              </a:rPr>
              <a:t>General investing</a:t>
            </a:r>
            <a:br>
              <a:rPr b="1" lang="en-US" sz="2000">
                <a:solidFill>
                  <a:schemeClr val="dk1"/>
                </a:solidFill>
              </a:rPr>
            </a:br>
            <a:r>
              <a:rPr b="1" lang="en-US" sz="2000">
                <a:solidFill>
                  <a:schemeClr val="dk1"/>
                </a:solidFill>
              </a:rPr>
              <a:t>Tax opportunities</a:t>
            </a:r>
            <a:br>
              <a:rPr lang="en-US" sz="2000">
                <a:solidFill>
                  <a:schemeClr val="dk1"/>
                </a:solidFill>
              </a:rPr>
            </a:br>
            <a:r>
              <a:rPr b="1" lang="en-US" sz="2000">
                <a:solidFill>
                  <a:schemeClr val="dk1"/>
                </a:solidFill>
              </a:rPr>
              <a:t>Know the rules</a:t>
            </a:r>
            <a:br>
              <a:rPr lang="en-US" sz="2000">
                <a:solidFill>
                  <a:schemeClr val="dk1"/>
                </a:solidFill>
              </a:rPr>
            </a:br>
            <a:r>
              <a:rPr b="1" lang="en-US" sz="2000">
                <a:solidFill>
                  <a:schemeClr val="dk1"/>
                </a:solidFill>
              </a:rPr>
              <a:t>CWIC/Benefits Specialist</a:t>
            </a:r>
            <a:endParaRPr sz="4000"/>
          </a:p>
        </p:txBody>
      </p:sp>
      <p:sp>
        <p:nvSpPr>
          <p:cNvPr id="576" name="Google Shape;576;p43"/>
          <p:cNvSpPr/>
          <p:nvPr/>
        </p:nvSpPr>
        <p:spPr>
          <a:xfrm>
            <a:off x="151511" y="1294080"/>
            <a:ext cx="214152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Corbel"/>
                <a:ea typeface="Corbel"/>
                <a:cs typeface="Corbel"/>
                <a:sym typeface="Corbel"/>
              </a:rPr>
              <a:t>Creative Cash Flow</a:t>
            </a:r>
            <a:br>
              <a:rPr b="0" i="0" lang="en-US" sz="3200" u="none" cap="none" strike="noStrike">
                <a:solidFill>
                  <a:schemeClr val="lt1"/>
                </a:solidFill>
                <a:latin typeface="Corbel"/>
                <a:ea typeface="Corbel"/>
                <a:cs typeface="Corbel"/>
                <a:sym typeface="Corbel"/>
              </a:rPr>
            </a:br>
            <a:br>
              <a:rPr b="0" i="0" lang="en-US" sz="3200" u="none" cap="none" strike="noStrike">
                <a:solidFill>
                  <a:schemeClr val="lt1"/>
                </a:solidFill>
                <a:latin typeface="Corbel"/>
                <a:ea typeface="Corbel"/>
                <a:cs typeface="Corbel"/>
                <a:sym typeface="Corbel"/>
              </a:rPr>
            </a:br>
            <a:r>
              <a:rPr b="0" i="0" lang="en-US" sz="3200" u="none" cap="none" strike="noStrike">
                <a:solidFill>
                  <a:schemeClr val="lt1"/>
                </a:solidFill>
                <a:latin typeface="Corbel"/>
                <a:ea typeface="Corbel"/>
                <a:cs typeface="Corbel"/>
                <a:sym typeface="Corbel"/>
              </a:rPr>
              <a:t>List of ideas</a:t>
            </a:r>
            <a:endParaRPr b="0" i="0" sz="1800" u="none" cap="none" strike="noStrike">
              <a:solidFill>
                <a:schemeClr val="dk1"/>
              </a:solidFill>
              <a:latin typeface="Corbel"/>
              <a:ea typeface="Corbel"/>
              <a:cs typeface="Corbel"/>
              <a:sym typeface="Corbe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Creative Cash Flow</a:t>
            </a:r>
            <a:br>
              <a:rPr lang="en-US"/>
            </a:br>
            <a:br>
              <a:rPr lang="en-US"/>
            </a:br>
            <a:r>
              <a:rPr lang="en-US"/>
              <a:t>Shown in the Integrated Financial Supports </a:t>
            </a:r>
            <a:endParaRPr/>
          </a:p>
        </p:txBody>
      </p:sp>
      <p:pic>
        <p:nvPicPr>
          <p:cNvPr id="583" name="Google Shape;583;p44"/>
          <p:cNvPicPr preferRelativeResize="0"/>
          <p:nvPr>
            <p:ph idx="1" type="body"/>
          </p:nvPr>
        </p:nvPicPr>
        <p:blipFill rotWithShape="1">
          <a:blip r:embed="rId3">
            <a:alphaModFix/>
          </a:blip>
          <a:srcRect b="0" l="0" r="0" t="0"/>
          <a:stretch/>
        </p:blipFill>
        <p:spPr>
          <a:xfrm>
            <a:off x="2613146" y="521209"/>
            <a:ext cx="6099048" cy="5806440"/>
          </a:xfrm>
          <a:prstGeom prst="rect">
            <a:avLst/>
          </a:prstGeom>
          <a:noFill/>
          <a:ln>
            <a:noFill/>
          </a:ln>
        </p:spPr>
      </p:pic>
      <p:sp>
        <p:nvSpPr>
          <p:cNvPr id="584" name="Google Shape;584;p44"/>
          <p:cNvSpPr/>
          <p:nvPr/>
        </p:nvSpPr>
        <p:spPr>
          <a:xfrm>
            <a:off x="5503486" y="4502803"/>
            <a:ext cx="3185194"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Corbel"/>
              <a:ea typeface="Corbel"/>
              <a:cs typeface="Corbel"/>
              <a:sym typeface="Corbel"/>
            </a:endParaRPr>
          </a:p>
        </p:txBody>
      </p:sp>
      <p:sp>
        <p:nvSpPr>
          <p:cNvPr id="585" name="Google Shape;585;p44"/>
          <p:cNvSpPr/>
          <p:nvPr/>
        </p:nvSpPr>
        <p:spPr>
          <a:xfrm>
            <a:off x="2753888" y="4502803"/>
            <a:ext cx="328866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Corbel"/>
              <a:ea typeface="Corbel"/>
              <a:cs typeface="Corbel"/>
              <a:sym typeface="Corbel"/>
            </a:endParaRPr>
          </a:p>
        </p:txBody>
      </p:sp>
      <p:sp>
        <p:nvSpPr>
          <p:cNvPr id="586" name="Google Shape;586;p44"/>
          <p:cNvSpPr/>
          <p:nvPr/>
        </p:nvSpPr>
        <p:spPr>
          <a:xfrm>
            <a:off x="6718876" y="1198896"/>
            <a:ext cx="199331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Corbel"/>
              <a:ea typeface="Corbel"/>
              <a:cs typeface="Corbel"/>
              <a:sym typeface="Corbel"/>
            </a:endParaRPr>
          </a:p>
        </p:txBody>
      </p:sp>
      <p:sp>
        <p:nvSpPr>
          <p:cNvPr id="587" name="Google Shape;587;p44"/>
          <p:cNvSpPr txBox="1"/>
          <p:nvPr/>
        </p:nvSpPr>
        <p:spPr>
          <a:xfrm>
            <a:off x="2672983" y="1621514"/>
            <a:ext cx="2404783"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On line ‘re-selling”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Contract  computer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On line sales home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Tax programs – learn,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use &amp; work</a:t>
            </a:r>
            <a:endParaRPr b="0" i="0" sz="1400" u="none" cap="none" strike="noStrike">
              <a:solidFill>
                <a:srgbClr val="000000"/>
              </a:solidFill>
              <a:latin typeface="Arial"/>
              <a:ea typeface="Arial"/>
              <a:cs typeface="Arial"/>
              <a:sym typeface="Arial"/>
            </a:endParaRPr>
          </a:p>
        </p:txBody>
      </p:sp>
      <p:sp>
        <p:nvSpPr>
          <p:cNvPr id="588" name="Google Shape;588;p44"/>
          <p:cNvSpPr txBox="1"/>
          <p:nvPr/>
        </p:nvSpPr>
        <p:spPr>
          <a:xfrm>
            <a:off x="5995596" y="2079298"/>
            <a:ext cx="2743199" cy="138499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Family Business Ownership- Micro Farming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Sharing Living</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Shared Decision Making</a:t>
            </a:r>
            <a:endParaRPr b="1" i="0" sz="1400" u="none" cap="none" strike="noStrike">
              <a:solidFill>
                <a:schemeClr val="lt1"/>
              </a:solidFill>
              <a:latin typeface="Corbel"/>
              <a:ea typeface="Corbel"/>
              <a:cs typeface="Corbel"/>
              <a:sym typeface="Corbel"/>
            </a:endParaRPr>
          </a:p>
        </p:txBody>
      </p:sp>
      <p:sp>
        <p:nvSpPr>
          <p:cNvPr id="589" name="Google Shape;589;p44"/>
          <p:cNvSpPr txBox="1"/>
          <p:nvPr/>
        </p:nvSpPr>
        <p:spPr>
          <a:xfrm>
            <a:off x="4830551" y="1140883"/>
            <a:ext cx="1664237"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Micro-business/</a:t>
            </a:r>
            <a:br>
              <a:rPr b="1" i="0" lang="en-US" sz="1400" u="none" cap="none" strike="noStrike">
                <a:solidFill>
                  <a:schemeClr val="lt1"/>
                </a:solidFill>
                <a:latin typeface="Corbel"/>
                <a:ea typeface="Corbel"/>
                <a:cs typeface="Corbel"/>
                <a:sym typeface="Corbel"/>
              </a:rPr>
            </a:br>
            <a:r>
              <a:rPr b="1" i="0" lang="en-US" sz="1400" u="none" cap="none" strike="noStrike">
                <a:solidFill>
                  <a:schemeClr val="lt1"/>
                </a:solidFill>
                <a:latin typeface="Corbel"/>
                <a:ea typeface="Corbel"/>
                <a:cs typeface="Corbel"/>
                <a:sym typeface="Corbel"/>
              </a:rPr>
              <a:t>Self-employment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orbel"/>
                <a:ea typeface="Corbel"/>
                <a:cs typeface="Corbel"/>
                <a:sym typeface="Corbel"/>
              </a:rPr>
              <a:t>Home ownership</a:t>
            </a:r>
            <a:br>
              <a:rPr b="1" i="0" lang="en-US" sz="1200" u="none" cap="none" strike="noStrike">
                <a:solidFill>
                  <a:schemeClr val="lt1"/>
                </a:solidFill>
                <a:latin typeface="Corbel"/>
                <a:ea typeface="Corbel"/>
                <a:cs typeface="Corbel"/>
                <a:sym typeface="Corbel"/>
              </a:rPr>
            </a:br>
            <a:r>
              <a:rPr b="1" i="0" lang="en-US" sz="1200" u="none" cap="none" strike="noStrike">
                <a:solidFill>
                  <a:schemeClr val="lt1"/>
                </a:solidFill>
                <a:latin typeface="Corbel"/>
                <a:ea typeface="Corbel"/>
                <a:cs typeface="Corbel"/>
                <a:sym typeface="Corbel"/>
              </a:rPr>
              <a:t>Maintain Employment</a:t>
            </a:r>
            <a:br>
              <a:rPr b="1" i="0" lang="en-US" sz="1400" u="none" cap="none" strike="noStrike">
                <a:solidFill>
                  <a:schemeClr val="dk1"/>
                </a:solidFill>
                <a:latin typeface="Corbel"/>
                <a:ea typeface="Corbel"/>
                <a:cs typeface="Corbel"/>
                <a:sym typeface="Corbel"/>
              </a:rPr>
            </a:br>
            <a:endParaRPr b="0" i="0" sz="1400" u="none" cap="none" strike="noStrike">
              <a:solidFill>
                <a:schemeClr val="lt1"/>
              </a:solidFill>
              <a:latin typeface="Corbel"/>
              <a:ea typeface="Corbel"/>
              <a:cs typeface="Corbel"/>
              <a:sym typeface="Corbel"/>
            </a:endParaRPr>
          </a:p>
        </p:txBody>
      </p:sp>
      <p:sp>
        <p:nvSpPr>
          <p:cNvPr id="590" name="Google Shape;590;p44"/>
          <p:cNvSpPr txBox="1"/>
          <p:nvPr/>
        </p:nvSpPr>
        <p:spPr>
          <a:xfrm>
            <a:off x="5747554" y="4518191"/>
            <a:ext cx="2941126" cy="98488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SELF DIRECT YOUR SUPPORT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Know how your benefits interact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Ask for Help –WIPA/CWIC</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orbel"/>
                <a:ea typeface="Corbel"/>
                <a:cs typeface="Corbel"/>
                <a:sym typeface="Corbel"/>
              </a:rPr>
              <a:t>FSS-Family Self Sufficiency Program</a:t>
            </a:r>
            <a:endParaRPr b="0" i="0" sz="1600" u="none" cap="none" strike="noStrike">
              <a:solidFill>
                <a:schemeClr val="lt1"/>
              </a:solidFill>
              <a:latin typeface="Corbel"/>
              <a:ea typeface="Corbel"/>
              <a:cs typeface="Corbel"/>
              <a:sym typeface="Corbel"/>
            </a:endParaRPr>
          </a:p>
        </p:txBody>
      </p:sp>
      <p:sp>
        <p:nvSpPr>
          <p:cNvPr id="591" name="Google Shape;591;p44"/>
          <p:cNvSpPr txBox="1"/>
          <p:nvPr/>
        </p:nvSpPr>
        <p:spPr>
          <a:xfrm>
            <a:off x="2664139" y="4502803"/>
            <a:ext cx="2246128"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Drive for Uber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Fundraising/Crowdfunding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SBA-Small Bus. Assoc.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Community classes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orbel"/>
                <a:ea typeface="Corbel"/>
                <a:cs typeface="Corbel"/>
                <a:sym typeface="Corbel"/>
              </a:rPr>
              <a:t>Grants &amp; Scholarships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2700"/>
              <a:buFont typeface="Corbel"/>
              <a:buNone/>
            </a:pPr>
            <a:br>
              <a:rPr lang="en-US" sz="2700"/>
            </a:br>
            <a:br>
              <a:rPr lang="en-US" sz="2700"/>
            </a:br>
            <a:br>
              <a:rPr lang="en-US" sz="2700"/>
            </a:br>
            <a:br>
              <a:rPr lang="en-US" sz="2700"/>
            </a:br>
            <a:br>
              <a:rPr lang="en-US" sz="2700"/>
            </a:br>
            <a:br>
              <a:rPr lang="en-US" sz="2700"/>
            </a:br>
            <a:r>
              <a:rPr b="1" lang="en-US" sz="2880"/>
              <a:t>Contact:</a:t>
            </a:r>
            <a:br>
              <a:rPr b="1" lang="en-US" sz="2880"/>
            </a:br>
            <a:br>
              <a:rPr lang="en-US" sz="2700"/>
            </a:br>
            <a:br>
              <a:rPr lang="en-US" sz="2700"/>
            </a:br>
            <a:br>
              <a:rPr lang="en-US" sz="2700"/>
            </a:br>
            <a:r>
              <a:rPr b="1" lang="en-US" sz="2700"/>
              <a:t>Disclaimer:</a:t>
            </a:r>
            <a:endParaRPr b="1" sz="2700"/>
          </a:p>
        </p:txBody>
      </p:sp>
      <p:sp>
        <p:nvSpPr>
          <p:cNvPr id="598" name="Google Shape;598;p45"/>
          <p:cNvSpPr txBox="1"/>
          <p:nvPr>
            <p:ph idx="1" type="body"/>
          </p:nvPr>
        </p:nvSpPr>
        <p:spPr>
          <a:xfrm>
            <a:off x="2938527" y="5253519"/>
            <a:ext cx="5486400" cy="1475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200"/>
              <a:buNone/>
            </a:pPr>
            <a:r>
              <a:rPr lang="en-US" sz="1200">
                <a:solidFill>
                  <a:schemeClr val="dk1"/>
                </a:solidFill>
              </a:rPr>
              <a:t>The presentation is intended as general information only and does not carry the force of legal opinion. Missouri Family to Family is providing this information as a public service.  This information and related materials are presented to give the public access to information.  You should be aware that while we try to keep the information timely and accurate, there may be a delay between official publications of the materials and the modification of these pages.  Therefore, we make no express or implied guarantees. We have made every effort to ensure that the information you received today is current.</a:t>
            </a:r>
            <a:endParaRPr sz="1200">
              <a:solidFill>
                <a:schemeClr val="dk1"/>
              </a:solidFill>
            </a:endParaRPr>
          </a:p>
        </p:txBody>
      </p:sp>
      <p:sp>
        <p:nvSpPr>
          <p:cNvPr id="599" name="Google Shape;599;p45"/>
          <p:cNvSpPr/>
          <p:nvPr/>
        </p:nvSpPr>
        <p:spPr>
          <a:xfrm>
            <a:off x="2938527" y="3577947"/>
            <a:ext cx="4572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rbel"/>
                <a:ea typeface="Corbel"/>
                <a:cs typeface="Corbel"/>
                <a:sym typeface="Corbel"/>
              </a:rPr>
              <a:t>Georgia Mueller, </a:t>
            </a:r>
            <a:r>
              <a:rPr b="1" i="0" lang="en-US" sz="1800" u="none" cap="none" strike="noStrike">
                <a:solidFill>
                  <a:schemeClr val="dk1"/>
                </a:solidFill>
                <a:latin typeface="Corbel"/>
                <a:ea typeface="Corbel"/>
                <a:cs typeface="Corbel"/>
                <a:sym typeface="Corbel"/>
              </a:rPr>
              <a:t>MOM</a:t>
            </a:r>
            <a:r>
              <a:rPr b="1" i="0" lang="en-US" sz="2400" u="none" cap="none" strike="noStrike">
                <a:solidFill>
                  <a:schemeClr val="dk1"/>
                </a:solidFill>
                <a:latin typeface="Corbel"/>
                <a:ea typeface="Corbel"/>
                <a:cs typeface="Corbel"/>
                <a:sym typeface="Corbel"/>
              </a:rPr>
              <a:t>, </a:t>
            </a:r>
            <a:r>
              <a:rPr b="1" i="0" lang="en-US" sz="1400" u="none" cap="none" strike="noStrike">
                <a:solidFill>
                  <a:schemeClr val="dk1"/>
                </a:solidFill>
                <a:latin typeface="Corbel"/>
                <a:ea typeface="Corbel"/>
                <a:cs typeface="Corbel"/>
                <a:sym typeface="Corbel"/>
              </a:rPr>
              <a:t>MS, CWIC, CRS</a:t>
            </a:r>
            <a:endParaRPr b="1" i="0" sz="1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Corbel"/>
                <a:ea typeface="Corbel"/>
                <a:cs typeface="Corbel"/>
                <a:sym typeface="Corbel"/>
                <a:hlinkClick r:id="rId3">
                  <a:extLst>
                    <a:ext uri="{A12FA001-AC4F-418D-AE19-62706E023703}">
                      <ahyp:hlinkClr val="tx"/>
                    </a:ext>
                  </a:extLst>
                </a:hlinkClick>
              </a:rPr>
              <a:t>muellergl@umkc.edu</a:t>
            </a:r>
            <a:r>
              <a:rPr b="1" i="0" lang="en-US" sz="24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orbel"/>
                <a:ea typeface="Corbel"/>
                <a:cs typeface="Corbel"/>
                <a:sym typeface="Corbel"/>
              </a:rPr>
              <a:t>816-235-6380 or 800-444-0821</a:t>
            </a:r>
            <a:endParaRPr b="1" i="0" sz="2400" u="none" cap="none" strike="noStrike">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
          <p:cNvSpPr txBox="1"/>
          <p:nvPr>
            <p:ph type="ctrTitle"/>
          </p:nvPr>
        </p:nvSpPr>
        <p:spPr>
          <a:xfrm>
            <a:off x="802386" y="433954"/>
            <a:ext cx="5486400" cy="195278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orbel"/>
              <a:buNone/>
            </a:pPr>
            <a:r>
              <a:rPr lang="en-US" sz="4400"/>
              <a:t>Then….</a:t>
            </a:r>
            <a:endParaRPr sz="4400"/>
          </a:p>
        </p:txBody>
      </p:sp>
      <p:sp>
        <p:nvSpPr>
          <p:cNvPr id="235" name="Google Shape;235;p5"/>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p:txBody>
      </p:sp>
      <p:pic>
        <p:nvPicPr>
          <p:cNvPr id="236" name="Google Shape;236;p5"/>
          <p:cNvPicPr preferRelativeResize="0"/>
          <p:nvPr/>
        </p:nvPicPr>
        <p:blipFill rotWithShape="1">
          <a:blip r:embed="rId3">
            <a:alphaModFix/>
          </a:blip>
          <a:srcRect b="0" l="0" r="0" t="0"/>
          <a:stretch/>
        </p:blipFill>
        <p:spPr>
          <a:xfrm>
            <a:off x="2550868" y="3923606"/>
            <a:ext cx="2134102" cy="2134102"/>
          </a:xfrm>
          <a:prstGeom prst="rect">
            <a:avLst/>
          </a:prstGeom>
          <a:noFill/>
          <a:ln>
            <a:noFill/>
          </a:ln>
        </p:spPr>
      </p:pic>
      <p:pic>
        <p:nvPicPr>
          <p:cNvPr id="237" name="Google Shape;237;p5"/>
          <p:cNvPicPr preferRelativeResize="0"/>
          <p:nvPr/>
        </p:nvPicPr>
        <p:blipFill rotWithShape="1">
          <a:blip r:embed="rId4">
            <a:alphaModFix/>
          </a:blip>
          <a:srcRect b="0" l="0" r="0" t="0"/>
          <a:stretch/>
        </p:blipFill>
        <p:spPr>
          <a:xfrm>
            <a:off x="248688" y="3923606"/>
            <a:ext cx="2115382" cy="2115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6"/>
          <p:cNvPicPr preferRelativeResize="0"/>
          <p:nvPr/>
        </p:nvPicPr>
        <p:blipFill rotWithShape="1">
          <a:blip r:embed="rId3">
            <a:alphaModFix/>
          </a:blip>
          <a:srcRect b="0" l="0" r="0" t="0"/>
          <a:stretch/>
        </p:blipFill>
        <p:spPr>
          <a:xfrm>
            <a:off x="4642810" y="1730838"/>
            <a:ext cx="4308150" cy="4308150"/>
          </a:xfrm>
          <a:prstGeom prst="rect">
            <a:avLst/>
          </a:prstGeom>
          <a:noFill/>
          <a:ln>
            <a:noFill/>
          </a:ln>
        </p:spPr>
      </p:pic>
      <p:sp>
        <p:nvSpPr>
          <p:cNvPr id="244" name="Google Shape;244;p6"/>
          <p:cNvSpPr txBox="1"/>
          <p:nvPr>
            <p:ph type="ctrTitle"/>
          </p:nvPr>
        </p:nvSpPr>
        <p:spPr>
          <a:xfrm>
            <a:off x="802386" y="433954"/>
            <a:ext cx="5486400" cy="195278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orbel"/>
              <a:buNone/>
            </a:pPr>
            <a:r>
              <a:rPr lang="en-US"/>
              <a:t>What We Want to See…</a:t>
            </a:r>
            <a:endParaRPr sz="4400"/>
          </a:p>
        </p:txBody>
      </p:sp>
      <p:sp>
        <p:nvSpPr>
          <p:cNvPr id="245" name="Google Shape;245;p6"/>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t/>
            </a:r>
            <a:endParaRPr/>
          </a:p>
        </p:txBody>
      </p:sp>
      <p:pic>
        <p:nvPicPr>
          <p:cNvPr id="246" name="Google Shape;246;p6"/>
          <p:cNvPicPr preferRelativeResize="0"/>
          <p:nvPr/>
        </p:nvPicPr>
        <p:blipFill rotWithShape="1">
          <a:blip r:embed="rId4">
            <a:alphaModFix/>
          </a:blip>
          <a:srcRect b="0" l="0" r="0" t="0"/>
          <a:stretch/>
        </p:blipFill>
        <p:spPr>
          <a:xfrm>
            <a:off x="2550868" y="3923606"/>
            <a:ext cx="2134102" cy="2134102"/>
          </a:xfrm>
          <a:prstGeom prst="rect">
            <a:avLst/>
          </a:prstGeom>
          <a:noFill/>
          <a:ln>
            <a:noFill/>
          </a:ln>
        </p:spPr>
      </p:pic>
      <p:pic>
        <p:nvPicPr>
          <p:cNvPr id="247" name="Google Shape;247;p6"/>
          <p:cNvPicPr preferRelativeResize="0"/>
          <p:nvPr/>
        </p:nvPicPr>
        <p:blipFill rotWithShape="1">
          <a:blip r:embed="rId5">
            <a:alphaModFix/>
          </a:blip>
          <a:srcRect b="0" l="0" r="0" t="0"/>
          <a:stretch/>
        </p:blipFill>
        <p:spPr>
          <a:xfrm>
            <a:off x="248688" y="3923606"/>
            <a:ext cx="2115382" cy="21153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7"/>
          <p:cNvPicPr preferRelativeResize="0"/>
          <p:nvPr>
            <p:ph idx="1" type="body"/>
          </p:nvPr>
        </p:nvPicPr>
        <p:blipFill rotWithShape="1">
          <a:blip r:embed="rId3">
            <a:alphaModFix/>
          </a:blip>
          <a:srcRect b="0" l="0" r="0" t="0"/>
          <a:stretch/>
        </p:blipFill>
        <p:spPr>
          <a:xfrm>
            <a:off x="3176969" y="841917"/>
            <a:ext cx="5223650" cy="5212080"/>
          </a:xfrm>
          <a:prstGeom prst="rect">
            <a:avLst/>
          </a:prstGeom>
          <a:noFill/>
          <a:ln>
            <a:noFill/>
          </a:ln>
        </p:spPr>
      </p:pic>
      <p:sp>
        <p:nvSpPr>
          <p:cNvPr id="254" name="Google Shape;254;p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000"/>
              <a:buFont typeface="Corbel"/>
              <a:buNone/>
            </a:pPr>
            <a:r>
              <a:rPr lang="en-US"/>
              <a:t>Consider your entire family’s quality of life…</a:t>
            </a:r>
            <a:endParaRPr/>
          </a:p>
        </p:txBody>
      </p:sp>
      <p:sp>
        <p:nvSpPr>
          <p:cNvPr id="255" name="Google Shape;255;p7"/>
          <p:cNvSpPr/>
          <p:nvPr/>
        </p:nvSpPr>
        <p:spPr>
          <a:xfrm>
            <a:off x="3033132" y="594732"/>
            <a:ext cx="3092605" cy="1286107"/>
          </a:xfrm>
          <a:prstGeom prst="flowChartManualOperation">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6" name="Google Shape;256;p7"/>
          <p:cNvSpPr/>
          <p:nvPr/>
        </p:nvSpPr>
        <p:spPr>
          <a:xfrm>
            <a:off x="1412488" y="267629"/>
            <a:ext cx="2646556" cy="2698595"/>
          </a:xfrm>
          <a:prstGeom prst="rtTriangl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7" name="Google Shape;257;p7"/>
          <p:cNvSpPr/>
          <p:nvPr/>
        </p:nvSpPr>
        <p:spPr>
          <a:xfrm flipH="1">
            <a:off x="5065734" y="420029"/>
            <a:ext cx="2646556" cy="2698595"/>
          </a:xfrm>
          <a:prstGeom prst="rtTriangl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8" name="Google Shape;258;p7"/>
          <p:cNvSpPr txBox="1"/>
          <p:nvPr/>
        </p:nvSpPr>
        <p:spPr>
          <a:xfrm>
            <a:off x="4735658" y="4998720"/>
            <a:ext cx="2976632" cy="11930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8"/>
          <p:cNvPicPr preferRelativeResize="0"/>
          <p:nvPr/>
        </p:nvPicPr>
        <p:blipFill rotWithShape="1">
          <a:blip r:embed="rId3">
            <a:alphaModFix/>
          </a:blip>
          <a:srcRect b="0" l="0" r="0" t="0"/>
          <a:stretch/>
        </p:blipFill>
        <p:spPr>
          <a:xfrm>
            <a:off x="6323197" y="2021505"/>
            <a:ext cx="498312"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9"/>
          <p:cNvPicPr preferRelativeResize="0"/>
          <p:nvPr/>
        </p:nvPicPr>
        <p:blipFill rotWithShape="1">
          <a:blip r:embed="rId3">
            <a:alphaModFix/>
          </a:blip>
          <a:srcRect b="0" l="0" r="0" t="0"/>
          <a:stretch/>
        </p:blipFill>
        <p:spPr>
          <a:xfrm>
            <a:off x="5657953" y="1508954"/>
            <a:ext cx="1828800" cy="1828800"/>
          </a:xfrm>
          <a:prstGeom prst="rect">
            <a:avLst/>
          </a:prstGeom>
          <a:noFill/>
          <a:ln>
            <a:noFill/>
          </a:ln>
        </p:spPr>
      </p:pic>
      <p:pic>
        <p:nvPicPr>
          <p:cNvPr id="271" name="Google Shape;271;p9"/>
          <p:cNvPicPr preferRelativeResize="0"/>
          <p:nvPr/>
        </p:nvPicPr>
        <p:blipFill rotWithShape="1">
          <a:blip r:embed="rId4">
            <a:alphaModFix/>
          </a:blip>
          <a:srcRect b="0" l="0" r="0" t="0"/>
          <a:stretch/>
        </p:blipFill>
        <p:spPr>
          <a:xfrm>
            <a:off x="6323197" y="2021505"/>
            <a:ext cx="498312" cy="914400"/>
          </a:xfrm>
          <a:prstGeom prst="rect">
            <a:avLst/>
          </a:prstGeom>
          <a:noFill/>
          <a:ln>
            <a:noFill/>
          </a:ln>
        </p:spPr>
      </p:pic>
      <p:sp>
        <p:nvSpPr>
          <p:cNvPr id="272" name="Google Shape;272;p9"/>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62228" lvl="0" marL="182880" rtl="0" algn="l">
              <a:lnSpc>
                <a:spcPct val="90000"/>
              </a:lnSpc>
              <a:spcBef>
                <a:spcPts val="0"/>
              </a:spcBef>
              <a:spcAft>
                <a:spcPts val="0"/>
              </a:spcAft>
              <a:buSzPts val="19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lc2015-2">
      <a:dk1>
        <a:srgbClr val="000000"/>
      </a:dk1>
      <a:lt1>
        <a:srgbClr val="FFFFFF"/>
      </a:lt1>
      <a:dk2>
        <a:srgbClr val="44546A"/>
      </a:dk2>
      <a:lt2>
        <a:srgbClr val="E7E6E6"/>
      </a:lt2>
      <a:accent1>
        <a:srgbClr val="0083CA"/>
      </a:accent1>
      <a:accent2>
        <a:srgbClr val="59C6D5"/>
      </a:accent2>
      <a:accent3>
        <a:srgbClr val="8B5FA7"/>
      </a:accent3>
      <a:accent4>
        <a:srgbClr val="2F368F"/>
      </a:accent4>
      <a:accent5>
        <a:srgbClr val="EB1765"/>
      </a:accent5>
      <a:accent6>
        <a:srgbClr val="B6D27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2015-01-14T21:57:31Z</dcterms:created>
  <dc:creator>Mueller, Georgia L.</dc:creator>
</cp:coreProperties>
</file>