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Oxygen"/>
      <p:regular r:id="rId21"/>
      <p:bold r:id="rId22"/>
    </p:embeddedFont>
    <p:embeddedFont>
      <p:font typeface="Playfair Displ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xygen-bold.fntdata"/><Relationship Id="rId21" Type="http://schemas.openxmlformats.org/officeDocument/2006/relationships/font" Target="fonts/Oxygen-regular.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7c2e8c19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7c2e8c19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7c2e8c19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17c2e8c19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7c2e8c19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17c2e8c19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7ee89a8a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7ee89a8a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7c2e8c19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7c2e8c19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83812afe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83812afe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17c2e8c19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7c2e8c19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17c2e8c19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17c2e8c19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18dca53fd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18dca53f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7ee89a8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17ee89a8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17ee89a8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17ee89a8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17c2e8c19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17c2e8c19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83812af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183812af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17c2e8c19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17c2e8c19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info@MOSDS.org" TargetMode="External"/><Relationship Id="rId4" Type="http://schemas.openxmlformats.org/officeDocument/2006/relationships/hyperlink" Target="http://www.mosd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mydss.mo.gov/media/pdf/developmental-disabilities-waiver-program-manu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document/d/1d9FIVzF-3GT1zsdD-E621_GNRuH2TJrG4WjlION6TJA/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mh.mo.gov/media/pdf/self-directed-supports-community-specialist-implementation-strategies-for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300" y="1329425"/>
            <a:ext cx="2951400" cy="158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311"/>
              <a:t>Community Specialist</a:t>
            </a:r>
            <a:endParaRPr sz="4311"/>
          </a:p>
        </p:txBody>
      </p:sp>
      <p:sp>
        <p:nvSpPr>
          <p:cNvPr id="60" name="Google Shape;60;p13"/>
          <p:cNvSpPr txBox="1"/>
          <p:nvPr>
            <p:ph idx="1" type="subTitle"/>
          </p:nvPr>
        </p:nvSpPr>
        <p:spPr>
          <a:xfrm>
            <a:off x="3096375" y="2913723"/>
            <a:ext cx="2951400" cy="1054500"/>
          </a:xfrm>
          <a:prstGeom prst="rect">
            <a:avLst/>
          </a:prstGeom>
        </p:spPr>
        <p:txBody>
          <a:bodyPr anchorCtr="0" anchor="b" bIns="91425" lIns="91425" spcFirstLastPara="1" rIns="91425" wrap="square" tIns="91425">
            <a:normAutofit fontScale="70000" lnSpcReduction="20000"/>
          </a:bodyPr>
          <a:lstStyle/>
          <a:p>
            <a:pPr indent="0" lvl="0" marL="0" rtl="0" algn="ctr">
              <a:spcBef>
                <a:spcPts val="0"/>
              </a:spcBef>
              <a:spcAft>
                <a:spcPts val="0"/>
              </a:spcAft>
              <a:buNone/>
            </a:pPr>
            <a:r>
              <a:rPr lang="en" sz="2400"/>
              <a:t>SDS MO</a:t>
            </a:r>
            <a:endParaRPr sz="2400"/>
          </a:p>
          <a:p>
            <a:pPr indent="0" lvl="0" marL="0" rtl="0" algn="ctr">
              <a:spcBef>
                <a:spcPts val="0"/>
              </a:spcBef>
              <a:spcAft>
                <a:spcPts val="0"/>
              </a:spcAft>
              <a:buNone/>
            </a:pPr>
            <a:r>
              <a:rPr lang="en" sz="2400"/>
              <a:t>Today’s </a:t>
            </a:r>
            <a:r>
              <a:rPr lang="en" sz="2400"/>
              <a:t>presentation by Georgia Mueller and </a:t>
            </a:r>
            <a:endParaRPr sz="2400"/>
          </a:p>
          <a:p>
            <a:pPr indent="0" lvl="0" marL="0" rtl="0" algn="ctr">
              <a:spcBef>
                <a:spcPts val="0"/>
              </a:spcBef>
              <a:spcAft>
                <a:spcPts val="0"/>
              </a:spcAft>
              <a:buNone/>
            </a:pPr>
            <a:r>
              <a:rPr lang="en" sz="2400"/>
              <a:t>Jesse Callaway</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example…</a:t>
            </a:r>
            <a:endParaRPr/>
          </a:p>
        </p:txBody>
      </p:sp>
      <p:pic>
        <p:nvPicPr>
          <p:cNvPr id="115" name="Google Shape;115;p22"/>
          <p:cNvPicPr preferRelativeResize="0"/>
          <p:nvPr/>
        </p:nvPicPr>
        <p:blipFill>
          <a:blip r:embed="rId3">
            <a:alphaModFix/>
          </a:blip>
          <a:stretch>
            <a:fillRect/>
          </a:stretch>
        </p:blipFill>
        <p:spPr>
          <a:xfrm>
            <a:off x="3449625" y="750250"/>
            <a:ext cx="5220257" cy="3821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example…</a:t>
            </a:r>
            <a:endParaRPr/>
          </a:p>
        </p:txBody>
      </p:sp>
      <p:pic>
        <p:nvPicPr>
          <p:cNvPr id="121" name="Google Shape;121;p23"/>
          <p:cNvPicPr preferRelativeResize="0"/>
          <p:nvPr/>
        </p:nvPicPr>
        <p:blipFill>
          <a:blip r:embed="rId3">
            <a:alphaModFix/>
          </a:blip>
          <a:stretch>
            <a:fillRect/>
          </a:stretch>
        </p:blipFill>
        <p:spPr>
          <a:xfrm>
            <a:off x="5657300" y="738475"/>
            <a:ext cx="3175000" cy="3962900"/>
          </a:xfrm>
          <a:prstGeom prst="rect">
            <a:avLst/>
          </a:prstGeom>
          <a:noFill/>
          <a:ln>
            <a:noFill/>
          </a:ln>
        </p:spPr>
      </p:pic>
      <p:pic>
        <p:nvPicPr>
          <p:cNvPr id="122" name="Google Shape;122;p23"/>
          <p:cNvPicPr preferRelativeResize="0"/>
          <p:nvPr/>
        </p:nvPicPr>
        <p:blipFill>
          <a:blip r:embed="rId4">
            <a:alphaModFix/>
          </a:blip>
          <a:stretch>
            <a:fillRect/>
          </a:stretch>
        </p:blipFill>
        <p:spPr>
          <a:xfrm>
            <a:off x="214375" y="2721500"/>
            <a:ext cx="5160200" cy="197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example…</a:t>
            </a:r>
            <a:endParaRPr/>
          </a:p>
        </p:txBody>
      </p:sp>
      <p:sp>
        <p:nvSpPr>
          <p:cNvPr id="128" name="Google Shape;128;p24"/>
          <p:cNvSpPr txBox="1"/>
          <p:nvPr/>
        </p:nvSpPr>
        <p:spPr>
          <a:xfrm>
            <a:off x="582025" y="1597175"/>
            <a:ext cx="8166300" cy="21240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Compress FBA and behavior intervention plan into a quick read “Mini BIP”</a:t>
            </a:r>
            <a:endParaRPr sz="1800">
              <a:solidFill>
                <a:schemeClr val="dk2"/>
              </a:solidFill>
              <a:latin typeface="Lato"/>
              <a:ea typeface="Lato"/>
              <a:cs typeface="Lato"/>
              <a:sym typeface="Lato"/>
            </a:endParaRPr>
          </a:p>
          <a:p>
            <a:pPr indent="-342900" lvl="0" marL="457200" rtl="0" algn="l">
              <a:lnSpc>
                <a:spcPct val="150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Record, edit, and upload training videos to a </a:t>
            </a:r>
            <a:r>
              <a:rPr lang="en" sz="1800">
                <a:solidFill>
                  <a:schemeClr val="dk2"/>
                </a:solidFill>
                <a:latin typeface="Lato"/>
                <a:ea typeface="Lato"/>
                <a:cs typeface="Lato"/>
                <a:sym typeface="Lato"/>
              </a:rPr>
              <a:t>shared</a:t>
            </a:r>
            <a:r>
              <a:rPr lang="en" sz="1800">
                <a:solidFill>
                  <a:schemeClr val="dk2"/>
                </a:solidFill>
                <a:latin typeface="Lato"/>
                <a:ea typeface="Lato"/>
                <a:cs typeface="Lato"/>
                <a:sym typeface="Lato"/>
              </a:rPr>
              <a:t> drive of tasks like putting on orthotics or transferring from bed to wheelchair.</a:t>
            </a:r>
            <a:endParaRPr sz="1800">
              <a:solidFill>
                <a:schemeClr val="dk2"/>
              </a:solidFill>
              <a:latin typeface="Lato"/>
              <a:ea typeface="Lato"/>
              <a:cs typeface="Lato"/>
              <a:sym typeface="Lato"/>
            </a:endParaRPr>
          </a:p>
          <a:p>
            <a:pPr indent="-342900" lvl="0" marL="457200" rtl="0" algn="l">
              <a:lnSpc>
                <a:spcPct val="150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Take photos of the individual out at a store to create a social story of appropriate behavior in the community.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102925"/>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Support to Individual through their Caregivers</a:t>
            </a:r>
            <a:endParaRPr/>
          </a:p>
        </p:txBody>
      </p:sp>
      <p:sp>
        <p:nvSpPr>
          <p:cNvPr id="134" name="Google Shape;134;p25"/>
          <p:cNvSpPr txBox="1"/>
          <p:nvPr>
            <p:ph idx="1" type="body"/>
          </p:nvPr>
        </p:nvSpPr>
        <p:spPr>
          <a:xfrm>
            <a:off x="311700" y="729025"/>
            <a:ext cx="8520600" cy="4208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Greater understanding of the entire process: </a:t>
            </a:r>
            <a:endParaRPr sz="1900"/>
          </a:p>
          <a:p>
            <a:pPr indent="-323850" lvl="1" marL="914400" rtl="0" algn="l">
              <a:spcBef>
                <a:spcPts val="0"/>
              </a:spcBef>
              <a:spcAft>
                <a:spcPts val="0"/>
              </a:spcAft>
              <a:buSzPts val="1500"/>
              <a:buChar char="○"/>
            </a:pPr>
            <a:r>
              <a:rPr lang="en" sz="1500"/>
              <a:t>Waivers</a:t>
            </a:r>
            <a:endParaRPr sz="1500"/>
          </a:p>
          <a:p>
            <a:pPr indent="-323850" lvl="1" marL="914400" rtl="0" algn="l">
              <a:spcBef>
                <a:spcPts val="0"/>
              </a:spcBef>
              <a:spcAft>
                <a:spcPts val="0"/>
              </a:spcAft>
              <a:buSzPts val="1500"/>
              <a:buChar char="○"/>
            </a:pPr>
            <a:r>
              <a:rPr lang="en" sz="1500"/>
              <a:t>Self Directed Supports</a:t>
            </a:r>
            <a:endParaRPr sz="1500"/>
          </a:p>
          <a:p>
            <a:pPr indent="-323850" lvl="1" marL="914400" rtl="0" algn="l">
              <a:spcBef>
                <a:spcPts val="0"/>
              </a:spcBef>
              <a:spcAft>
                <a:spcPts val="0"/>
              </a:spcAft>
              <a:buSzPts val="1500"/>
              <a:buChar char="○"/>
            </a:pPr>
            <a:r>
              <a:rPr lang="en" sz="1500"/>
              <a:t>External providers; VA, DHSS</a:t>
            </a:r>
            <a:endParaRPr sz="1500"/>
          </a:p>
          <a:p>
            <a:pPr indent="-323850" lvl="1" marL="914400" rtl="0" algn="l">
              <a:spcBef>
                <a:spcPts val="0"/>
              </a:spcBef>
              <a:spcAft>
                <a:spcPts val="0"/>
              </a:spcAft>
              <a:buSzPts val="1500"/>
              <a:buChar char="○"/>
            </a:pPr>
            <a:r>
              <a:rPr lang="en" sz="1500"/>
              <a:t>Basic benefits planning to secure safety nets and support employment</a:t>
            </a:r>
            <a:endParaRPr sz="1500"/>
          </a:p>
          <a:p>
            <a:pPr indent="-349250" lvl="0" marL="457200" rtl="0" algn="l">
              <a:spcBef>
                <a:spcPts val="0"/>
              </a:spcBef>
              <a:spcAft>
                <a:spcPts val="0"/>
              </a:spcAft>
              <a:buSzPts val="1900"/>
              <a:buChar char="●"/>
            </a:pPr>
            <a:r>
              <a:rPr lang="en" sz="1900"/>
              <a:t>Brainstorming significant decisions </a:t>
            </a:r>
            <a:endParaRPr sz="1900"/>
          </a:p>
          <a:p>
            <a:pPr indent="-323850" lvl="1" marL="914400" rtl="0" algn="l">
              <a:spcBef>
                <a:spcPts val="0"/>
              </a:spcBef>
              <a:spcAft>
                <a:spcPts val="0"/>
              </a:spcAft>
              <a:buSzPts val="1500"/>
              <a:buChar char="○"/>
            </a:pPr>
            <a:r>
              <a:rPr lang="en" sz="1500"/>
              <a:t> Supported Decision Making vs. Guardianship</a:t>
            </a:r>
            <a:endParaRPr sz="1500"/>
          </a:p>
          <a:p>
            <a:pPr indent="-349250" lvl="0" marL="457200" rtl="0" algn="l">
              <a:spcBef>
                <a:spcPts val="0"/>
              </a:spcBef>
              <a:spcAft>
                <a:spcPts val="0"/>
              </a:spcAft>
              <a:buSzPts val="1900"/>
              <a:buChar char="●"/>
            </a:pPr>
            <a:r>
              <a:rPr lang="en" sz="1900"/>
              <a:t>Financial solution analysis</a:t>
            </a:r>
            <a:endParaRPr sz="1900"/>
          </a:p>
          <a:p>
            <a:pPr indent="-323850" lvl="1" marL="914400" rtl="0" algn="l">
              <a:spcBef>
                <a:spcPts val="0"/>
              </a:spcBef>
              <a:spcAft>
                <a:spcPts val="0"/>
              </a:spcAft>
              <a:buSzPts val="1500"/>
              <a:buChar char="○"/>
            </a:pPr>
            <a:r>
              <a:rPr lang="en" sz="1500"/>
              <a:t>ABLE accounts, Special Needs Trusts, insurance</a:t>
            </a:r>
            <a:endParaRPr sz="1500"/>
          </a:p>
          <a:p>
            <a:pPr indent="-349250" lvl="0" marL="457200" rtl="0" algn="l">
              <a:spcBef>
                <a:spcPts val="0"/>
              </a:spcBef>
              <a:spcAft>
                <a:spcPts val="0"/>
              </a:spcAft>
              <a:buSzPts val="1900"/>
              <a:buChar char="●"/>
            </a:pPr>
            <a:r>
              <a:rPr lang="en" sz="1900"/>
              <a:t>Strategization around all support options to design long term plans for individual in the context of family</a:t>
            </a:r>
            <a:endParaRPr sz="1900"/>
          </a:p>
          <a:p>
            <a:pPr indent="-349250" lvl="0" marL="457200" rtl="0" algn="l">
              <a:spcBef>
                <a:spcPts val="0"/>
              </a:spcBef>
              <a:spcAft>
                <a:spcPts val="0"/>
              </a:spcAft>
              <a:buSzPts val="1900"/>
              <a:buChar char="●"/>
            </a:pPr>
            <a:r>
              <a:rPr lang="en" sz="1900"/>
              <a:t>Troubleshooting problems; </a:t>
            </a:r>
            <a:endParaRPr sz="1900"/>
          </a:p>
          <a:p>
            <a:pPr indent="-323850" lvl="1" marL="914400" rtl="0" algn="l">
              <a:spcBef>
                <a:spcPts val="0"/>
              </a:spcBef>
              <a:spcAft>
                <a:spcPts val="0"/>
              </a:spcAft>
              <a:buSzPts val="1500"/>
              <a:buChar char="○"/>
            </a:pPr>
            <a:r>
              <a:rPr lang="en" sz="1500"/>
              <a:t>Medicaid,/Medicare,  SSI/SSDI, Spend Downs, loss of benefits, support to work</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Brainstorm</a:t>
            </a:r>
            <a:endParaRPr/>
          </a:p>
        </p:txBody>
      </p:sp>
      <p:sp>
        <p:nvSpPr>
          <p:cNvPr id="140" name="Google Shape;14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do you utilize your community specialist? </a:t>
            </a:r>
            <a:endParaRPr/>
          </a:p>
          <a:p>
            <a:pPr indent="0" lvl="0" marL="0" rtl="0" algn="l">
              <a:spcBef>
                <a:spcPts val="1200"/>
              </a:spcBef>
              <a:spcAft>
                <a:spcPts val="1200"/>
              </a:spcAft>
              <a:buNone/>
            </a:pPr>
            <a:r>
              <a:rPr lang="en"/>
              <a:t>Did this presentation give you any new ideas?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178650"/>
            <a:ext cx="8520600" cy="67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Connect with a Community Specialist</a:t>
            </a:r>
            <a:endParaRPr/>
          </a:p>
        </p:txBody>
      </p:sp>
      <p:sp>
        <p:nvSpPr>
          <p:cNvPr id="146" name="Google Shape;146;p27"/>
          <p:cNvSpPr txBox="1"/>
          <p:nvPr>
            <p:ph idx="1" type="body"/>
          </p:nvPr>
        </p:nvSpPr>
        <p:spPr>
          <a:xfrm>
            <a:off x="311700" y="851550"/>
            <a:ext cx="8418300" cy="415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Contact </a:t>
            </a:r>
            <a:r>
              <a:rPr lang="en" u="sng">
                <a:solidFill>
                  <a:schemeClr val="hlink"/>
                </a:solidFill>
                <a:hlinkClick r:id="rId3"/>
              </a:rPr>
              <a:t>info@MOSDS.org</a:t>
            </a:r>
            <a:r>
              <a:rPr lang="en"/>
              <a:t> for a list of known community specialists. We are always building this list and looking for new community specialists, if you or someone you know is interested.</a:t>
            </a:r>
            <a:endParaRPr/>
          </a:p>
          <a:p>
            <a:pPr indent="0" lvl="0" marL="0" rtl="0" algn="l">
              <a:spcBef>
                <a:spcPts val="1200"/>
              </a:spcBef>
              <a:spcAft>
                <a:spcPts val="0"/>
              </a:spcAft>
              <a:buNone/>
            </a:pPr>
            <a:r>
              <a:t/>
            </a:r>
            <a:endParaRPr/>
          </a:p>
          <a:p>
            <a:pPr indent="0" lvl="0" marL="4572000" rtl="0" algn="l">
              <a:spcBef>
                <a:spcPts val="1200"/>
              </a:spcBef>
              <a:spcAft>
                <a:spcPts val="0"/>
              </a:spcAft>
              <a:buNone/>
            </a:pPr>
            <a:r>
              <a:t/>
            </a:r>
            <a:endParaRPr/>
          </a:p>
          <a:p>
            <a:pPr indent="0" lvl="0" marL="4572000" rtl="0" algn="l">
              <a:spcBef>
                <a:spcPts val="1200"/>
              </a:spcBef>
              <a:spcAft>
                <a:spcPts val="0"/>
              </a:spcAft>
              <a:buNone/>
            </a:pPr>
            <a:r>
              <a:t/>
            </a:r>
            <a:endParaRPr/>
          </a:p>
          <a:p>
            <a:pPr indent="0" lvl="0" marL="4572000" rtl="0" algn="l">
              <a:spcBef>
                <a:spcPts val="1200"/>
              </a:spcBef>
              <a:spcAft>
                <a:spcPts val="0"/>
              </a:spcAft>
              <a:buNone/>
            </a:pPr>
            <a:r>
              <a:rPr lang="en"/>
              <a:t>	</a:t>
            </a:r>
            <a:endParaRPr/>
          </a:p>
          <a:p>
            <a:pPr indent="0" lvl="0" marL="0" rtl="0" algn="l">
              <a:spcBef>
                <a:spcPts val="1200"/>
              </a:spcBef>
              <a:spcAft>
                <a:spcPts val="1200"/>
              </a:spcAft>
              <a:buNone/>
            </a:pPr>
            <a:r>
              <a:rPr lang="en"/>
              <a:t>Brought to you through </a:t>
            </a:r>
            <a:r>
              <a:rPr lang="en" u="sng">
                <a:solidFill>
                  <a:schemeClr val="hlink"/>
                </a:solidFill>
                <a:hlinkClick r:id="rId4"/>
              </a:rPr>
              <a:t>www.MOSDS.org</a:t>
            </a:r>
            <a:r>
              <a:rPr lang="en"/>
              <a:t> Family Self-Directed Support Group. Consider becoming a member to support awareness and support like that which you experienced today.	</a:t>
            </a:r>
            <a:endParaRPr/>
          </a:p>
        </p:txBody>
      </p:sp>
      <p:cxnSp>
        <p:nvCxnSpPr>
          <p:cNvPr id="147" name="Google Shape;147;p27"/>
          <p:cNvCxnSpPr/>
          <p:nvPr/>
        </p:nvCxnSpPr>
        <p:spPr>
          <a:xfrm>
            <a:off x="374850" y="3687750"/>
            <a:ext cx="8292000" cy="24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I need a community specialist?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6145" rtl="0" algn="l">
              <a:lnSpc>
                <a:spcPct val="101521"/>
              </a:lnSpc>
              <a:spcBef>
                <a:spcPts val="1664"/>
              </a:spcBef>
              <a:spcAft>
                <a:spcPts val="0"/>
              </a:spcAft>
              <a:buNone/>
            </a:pPr>
            <a:r>
              <a:t/>
            </a:r>
            <a:endParaRPr sz="2000">
              <a:solidFill>
                <a:schemeClr val="accent1"/>
              </a:solidFill>
              <a:latin typeface="Oxygen"/>
              <a:ea typeface="Oxygen"/>
              <a:cs typeface="Oxygen"/>
              <a:sym typeface="Oxygen"/>
            </a:endParaRPr>
          </a:p>
          <a:p>
            <a:pPr indent="0" lvl="0" marL="0" marR="6145" rtl="0" algn="l">
              <a:lnSpc>
                <a:spcPct val="101521"/>
              </a:lnSpc>
              <a:spcBef>
                <a:spcPts val="1664"/>
              </a:spcBef>
              <a:spcAft>
                <a:spcPts val="0"/>
              </a:spcAft>
              <a:buNone/>
            </a:pPr>
            <a:r>
              <a:rPr lang="en" sz="2000">
                <a:solidFill>
                  <a:schemeClr val="accent1"/>
                </a:solidFill>
                <a:latin typeface="Oxygen"/>
                <a:ea typeface="Oxygen"/>
                <a:cs typeface="Oxygen"/>
                <a:sym typeface="Oxygen"/>
              </a:rPr>
              <a:t>“A Community Specialist is used when specialized supports are needed to assist the individual in achieving outcomes as identified in the ISP. The services of the Community Specialist assist the individual and the individual’s  caregivers to </a:t>
            </a:r>
            <a:r>
              <a:rPr b="1" lang="en" sz="2000">
                <a:solidFill>
                  <a:schemeClr val="accent1"/>
                </a:solidFill>
                <a:latin typeface="Oxygen"/>
                <a:ea typeface="Oxygen"/>
                <a:cs typeface="Oxygen"/>
                <a:sym typeface="Oxygen"/>
              </a:rPr>
              <a:t>design and implement specialized programs to enhance self direction, independent living skills,  community integration, social, leisure and recreational skills.“</a:t>
            </a:r>
            <a:endParaRPr b="1">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Access a Community Specialist</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Clr>
                <a:schemeClr val="accent1"/>
              </a:buClr>
              <a:buSzPts val="2000"/>
              <a:buFont typeface="Oxygen"/>
              <a:buAutoNum type="arabicPeriod"/>
            </a:pPr>
            <a:r>
              <a:rPr lang="en" sz="2000">
                <a:solidFill>
                  <a:schemeClr val="accent1"/>
                </a:solidFill>
                <a:latin typeface="Oxygen"/>
                <a:ea typeface="Oxygen"/>
                <a:cs typeface="Oxygen"/>
                <a:sym typeface="Oxygen"/>
              </a:rPr>
              <a:t>Request funding from your case manager.</a:t>
            </a:r>
            <a:endParaRPr sz="2000">
              <a:solidFill>
                <a:schemeClr val="accent1"/>
              </a:solidFill>
              <a:latin typeface="Oxygen"/>
              <a:ea typeface="Oxygen"/>
              <a:cs typeface="Oxygen"/>
              <a:sym typeface="Oxygen"/>
            </a:endParaRPr>
          </a:p>
          <a:p>
            <a:pPr indent="0" lvl="0" marL="457200" rtl="0" algn="l">
              <a:spcBef>
                <a:spcPts val="1600"/>
              </a:spcBef>
              <a:spcAft>
                <a:spcPts val="0"/>
              </a:spcAft>
              <a:buNone/>
            </a:pPr>
            <a:r>
              <a:t/>
            </a:r>
            <a:endParaRPr sz="2000">
              <a:solidFill>
                <a:schemeClr val="accent1"/>
              </a:solidFill>
              <a:latin typeface="Oxygen"/>
              <a:ea typeface="Oxygen"/>
              <a:cs typeface="Oxygen"/>
              <a:sym typeface="Oxygen"/>
            </a:endParaRPr>
          </a:p>
          <a:p>
            <a:pPr indent="-355600" lvl="0" marL="457200" rtl="0" algn="l">
              <a:spcBef>
                <a:spcPts val="1600"/>
              </a:spcBef>
              <a:spcAft>
                <a:spcPts val="0"/>
              </a:spcAft>
              <a:buClr>
                <a:schemeClr val="accent1"/>
              </a:buClr>
              <a:buSzPts val="2000"/>
              <a:buFont typeface="Oxygen"/>
              <a:buAutoNum type="arabicPeriod"/>
            </a:pPr>
            <a:r>
              <a:rPr lang="en" sz="2000">
                <a:solidFill>
                  <a:schemeClr val="accent1"/>
                </a:solidFill>
                <a:latin typeface="Oxygen"/>
                <a:ea typeface="Oxygen"/>
                <a:cs typeface="Oxygen"/>
                <a:sym typeface="Oxygen"/>
              </a:rPr>
              <a:t>Complete and submit the community specialist assessment.</a:t>
            </a:r>
            <a:endParaRPr sz="2000">
              <a:solidFill>
                <a:schemeClr val="accent1"/>
              </a:solidFill>
              <a:latin typeface="Oxygen"/>
              <a:ea typeface="Oxygen"/>
              <a:cs typeface="Oxygen"/>
              <a:sym typeface="Oxygen"/>
            </a:endParaRPr>
          </a:p>
          <a:p>
            <a:pPr indent="0" lvl="0" marL="457200" rtl="0" algn="l">
              <a:spcBef>
                <a:spcPts val="1600"/>
              </a:spcBef>
              <a:spcAft>
                <a:spcPts val="0"/>
              </a:spcAft>
              <a:buNone/>
            </a:pPr>
            <a:r>
              <a:t/>
            </a:r>
            <a:endParaRPr sz="2000">
              <a:solidFill>
                <a:schemeClr val="accent1"/>
              </a:solidFill>
              <a:latin typeface="Oxygen"/>
              <a:ea typeface="Oxygen"/>
              <a:cs typeface="Oxygen"/>
              <a:sym typeface="Oxygen"/>
            </a:endParaRPr>
          </a:p>
          <a:p>
            <a:pPr indent="-355600" lvl="0" marL="457200" rtl="0" algn="l">
              <a:spcBef>
                <a:spcPts val="1600"/>
              </a:spcBef>
              <a:spcAft>
                <a:spcPts val="0"/>
              </a:spcAft>
              <a:buClr>
                <a:schemeClr val="accent1"/>
              </a:buClr>
              <a:buSzPts val="2000"/>
              <a:buFont typeface="Oxygen"/>
              <a:buAutoNum type="arabicPeriod"/>
            </a:pPr>
            <a:r>
              <a:rPr lang="en" sz="2000">
                <a:solidFill>
                  <a:schemeClr val="accent1"/>
                </a:solidFill>
                <a:latin typeface="Oxygen"/>
                <a:ea typeface="Oxygen"/>
                <a:cs typeface="Oxygen"/>
                <a:sym typeface="Oxygen"/>
              </a:rPr>
              <a:t>Find qualified candidates (bachelor’s degree + 1 year of relevant experience).</a:t>
            </a:r>
            <a:endParaRPr sz="2000">
              <a:solidFill>
                <a:schemeClr val="accent1"/>
              </a:solidFill>
              <a:latin typeface="Oxygen"/>
              <a:ea typeface="Oxygen"/>
              <a:cs typeface="Oxygen"/>
              <a:sym typeface="Oxygen"/>
            </a:endParaRPr>
          </a:p>
          <a:p>
            <a:pPr indent="0" lvl="0" marL="0" rtl="0" algn="l">
              <a:spcBef>
                <a:spcPts val="1600"/>
              </a:spcBef>
              <a:spcAft>
                <a:spcPts val="1600"/>
              </a:spcAft>
              <a:buNone/>
            </a:pPr>
            <a:r>
              <a:t/>
            </a:r>
            <a:endParaRPr sz="2000">
              <a:solidFill>
                <a:schemeClr val="accent1"/>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7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00">
                <a:solidFill>
                  <a:srgbClr val="CC0000"/>
                </a:solidFill>
              </a:rPr>
              <a:t>Think about who would be a good Community Specialist for your situation.</a:t>
            </a:r>
            <a:endParaRPr sz="3080">
              <a:solidFill>
                <a:srgbClr val="CC0000"/>
              </a:solidFill>
            </a:endParaRPr>
          </a:p>
        </p:txBody>
      </p:sp>
      <p:sp>
        <p:nvSpPr>
          <p:cNvPr id="78" name="Google Shape;78;p16"/>
          <p:cNvSpPr txBox="1"/>
          <p:nvPr>
            <p:ph idx="1" type="body"/>
          </p:nvPr>
        </p:nvSpPr>
        <p:spPr>
          <a:xfrm>
            <a:off x="311700" y="1540050"/>
            <a:ext cx="8520600" cy="30288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5882"/>
              <a:buChar char="●"/>
            </a:pPr>
            <a:r>
              <a:rPr lang="en" sz="1700">
                <a:solidFill>
                  <a:srgbClr val="000000"/>
                </a:solidFill>
                <a:latin typeface="Arial"/>
                <a:ea typeface="Arial"/>
                <a:cs typeface="Arial"/>
                <a:sym typeface="Arial"/>
              </a:rPr>
              <a:t>What people/professionals help you to support your individual with a developmental disability? </a:t>
            </a:r>
            <a:endParaRPr sz="1700">
              <a:solidFill>
                <a:srgbClr val="000000"/>
              </a:solidFill>
              <a:latin typeface="Arial"/>
              <a:ea typeface="Arial"/>
              <a:cs typeface="Arial"/>
              <a:sym typeface="Arial"/>
            </a:endParaRPr>
          </a:p>
          <a:p>
            <a:pPr indent="0" lvl="0" marL="914400" rtl="0" algn="l">
              <a:spcBef>
                <a:spcPts val="1600"/>
              </a:spcBef>
              <a:spcAft>
                <a:spcPts val="0"/>
              </a:spcAft>
              <a:buNone/>
            </a:pPr>
            <a:r>
              <a:t/>
            </a:r>
            <a:endParaRPr sz="1700">
              <a:solidFill>
                <a:srgbClr val="000000"/>
              </a:solidFill>
              <a:latin typeface="Arial"/>
              <a:ea typeface="Arial"/>
              <a:cs typeface="Arial"/>
              <a:sym typeface="Arial"/>
            </a:endParaRPr>
          </a:p>
          <a:p>
            <a:pPr indent="-328453" lvl="0" marL="457200" rtl="0" algn="l">
              <a:spcBef>
                <a:spcPts val="1600"/>
              </a:spcBef>
              <a:spcAft>
                <a:spcPts val="0"/>
              </a:spcAft>
              <a:buClr>
                <a:srgbClr val="000000"/>
              </a:buClr>
              <a:buSzPct val="100000"/>
              <a:buFont typeface="Arial"/>
              <a:buChar char="●"/>
            </a:pPr>
            <a:r>
              <a:rPr lang="en" sz="1700">
                <a:solidFill>
                  <a:srgbClr val="000000"/>
                </a:solidFill>
                <a:latin typeface="Arial"/>
                <a:ea typeface="Arial"/>
                <a:cs typeface="Arial"/>
                <a:sym typeface="Arial"/>
              </a:rPr>
              <a:t>What unique attributes does that person bring to your situation? </a:t>
            </a:r>
            <a:endParaRPr sz="1700">
              <a:solidFill>
                <a:srgbClr val="000000"/>
              </a:solidFill>
              <a:latin typeface="Arial"/>
              <a:ea typeface="Arial"/>
              <a:cs typeface="Arial"/>
              <a:sym typeface="Arial"/>
            </a:endParaRPr>
          </a:p>
          <a:p>
            <a:pPr indent="0" lvl="0" marL="914400" rtl="0" algn="l">
              <a:spcBef>
                <a:spcPts val="1200"/>
              </a:spcBef>
              <a:spcAft>
                <a:spcPts val="0"/>
              </a:spcAft>
              <a:buNone/>
            </a:pPr>
            <a:r>
              <a:t/>
            </a:r>
            <a:endParaRPr sz="1700">
              <a:solidFill>
                <a:srgbClr val="000000"/>
              </a:solidFill>
              <a:latin typeface="Arial"/>
              <a:ea typeface="Arial"/>
              <a:cs typeface="Arial"/>
              <a:sym typeface="Arial"/>
            </a:endParaRPr>
          </a:p>
          <a:p>
            <a:pPr indent="-328453" lvl="0" marL="457200" rtl="0" algn="l">
              <a:spcBef>
                <a:spcPts val="1200"/>
              </a:spcBef>
              <a:spcAft>
                <a:spcPts val="0"/>
              </a:spcAft>
              <a:buClr>
                <a:srgbClr val="000000"/>
              </a:buClr>
              <a:buSzPct val="100000"/>
              <a:buFont typeface="Arial"/>
              <a:buChar char="●"/>
            </a:pPr>
            <a:r>
              <a:rPr lang="en" sz="1700">
                <a:solidFill>
                  <a:srgbClr val="000000"/>
                </a:solidFill>
                <a:latin typeface="Arial"/>
                <a:ea typeface="Arial"/>
                <a:cs typeface="Arial"/>
                <a:sym typeface="Arial"/>
              </a:rPr>
              <a:t>What type of work needs to be done that you don’t feel qualified or equipped to do?</a:t>
            </a:r>
            <a:endParaRPr sz="17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can be a Community Specialist?</a:t>
            </a:r>
            <a:endParaRPr/>
          </a:p>
        </p:txBody>
      </p:sp>
      <p:sp>
        <p:nvSpPr>
          <p:cNvPr id="84" name="Google Shape;84;p17"/>
          <p:cNvSpPr txBox="1"/>
          <p:nvPr>
            <p:ph idx="1" type="body"/>
          </p:nvPr>
        </p:nvSpPr>
        <p:spPr>
          <a:xfrm>
            <a:off x="311700" y="1017450"/>
            <a:ext cx="8520600" cy="39201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400">
                <a:solidFill>
                  <a:srgbClr val="000000"/>
                </a:solidFill>
                <a:latin typeface="Arial"/>
                <a:ea typeface="Arial"/>
                <a:cs typeface="Arial"/>
                <a:sym typeface="Arial"/>
              </a:rPr>
              <a:t>This service shall not duplicate other waiver services, including, but not limited to ABA or PA services.</a:t>
            </a:r>
            <a:endParaRPr sz="1400">
              <a:solidFill>
                <a:srgbClr val="000000"/>
              </a:solidFill>
              <a:latin typeface="Arial"/>
              <a:ea typeface="Arial"/>
              <a:cs typeface="Arial"/>
              <a:sym typeface="Arial"/>
            </a:endParaRPr>
          </a:p>
          <a:p>
            <a:pPr indent="0" lvl="0" marL="0" rtl="0" algn="l">
              <a:spcBef>
                <a:spcPts val="1200"/>
              </a:spcBef>
              <a:spcAft>
                <a:spcPts val="0"/>
              </a:spcAft>
              <a:buNone/>
            </a:pPr>
            <a:r>
              <a:rPr lang="en" sz="1400">
                <a:solidFill>
                  <a:srgbClr val="000000"/>
                </a:solidFill>
                <a:latin typeface="Arial"/>
                <a:ea typeface="Arial"/>
                <a:cs typeface="Arial"/>
                <a:sym typeface="Arial"/>
              </a:rPr>
              <a:t>Providers of CS services must have a bachelor's degree from an accredited university or college plus one (1) year of experience, be a Registered Nurse (RN) (with an active license in good standing, issued by the MO State Board of Nursing) or have an associate’s degree from an accredited university or college plus three (3) years of experience.</a:t>
            </a:r>
            <a:endParaRPr sz="1400">
              <a:solidFill>
                <a:srgbClr val="000000"/>
              </a:solidFill>
              <a:latin typeface="Arial"/>
              <a:ea typeface="Arial"/>
              <a:cs typeface="Arial"/>
              <a:sym typeface="Arial"/>
            </a:endParaRPr>
          </a:p>
          <a:p>
            <a:pPr indent="0" lvl="0" marL="0" rtl="0" algn="l">
              <a:spcBef>
                <a:spcPts val="1200"/>
              </a:spcBef>
              <a:spcAft>
                <a:spcPts val="0"/>
              </a:spcAft>
              <a:buNone/>
            </a:pPr>
            <a:r>
              <a:rPr lang="en" sz="1400">
                <a:solidFill>
                  <a:srgbClr val="000000"/>
                </a:solidFill>
                <a:latin typeface="Arial"/>
                <a:ea typeface="Arial"/>
                <a:cs typeface="Arial"/>
                <a:sym typeface="Arial"/>
              </a:rPr>
              <a:t>The service may be provided by either an individual provider or an employee of an agency, which requires a contract with DMH-DD. *SDS CS’s don’t require a contract with DMH-DD.</a:t>
            </a:r>
            <a:endParaRPr sz="1400">
              <a:solidFill>
                <a:srgbClr val="000000"/>
              </a:solidFill>
              <a:latin typeface="Arial"/>
              <a:ea typeface="Arial"/>
              <a:cs typeface="Arial"/>
              <a:sym typeface="Arial"/>
            </a:endParaRPr>
          </a:p>
          <a:p>
            <a:pPr indent="0" lvl="0" marL="0" rtl="0" algn="l">
              <a:spcBef>
                <a:spcPts val="1200"/>
              </a:spcBef>
              <a:spcAft>
                <a:spcPts val="0"/>
              </a:spcAft>
              <a:buNone/>
            </a:pPr>
            <a:r>
              <a:rPr lang="en" sz="1400">
                <a:solidFill>
                  <a:srgbClr val="000000"/>
                </a:solidFill>
                <a:latin typeface="Arial"/>
                <a:ea typeface="Arial"/>
                <a:cs typeface="Arial"/>
                <a:sym typeface="Arial"/>
              </a:rPr>
              <a:t>Community Specialist, Self-Directed T1016 U2, maximum 24 hours per day</a:t>
            </a:r>
            <a:endParaRPr sz="1400">
              <a:solidFill>
                <a:srgbClr val="000000"/>
              </a:solidFill>
              <a:latin typeface="Arial"/>
              <a:ea typeface="Arial"/>
              <a:cs typeface="Arial"/>
              <a:sym typeface="Arial"/>
            </a:endParaRPr>
          </a:p>
          <a:p>
            <a:pPr indent="0" lvl="0" marL="0" rtl="0" algn="l">
              <a:spcBef>
                <a:spcPts val="1200"/>
              </a:spcBef>
              <a:spcAft>
                <a:spcPts val="1200"/>
              </a:spcAft>
              <a:buNone/>
            </a:pPr>
            <a:r>
              <a:rPr lang="en" sz="1400" u="sng">
                <a:solidFill>
                  <a:schemeClr val="hlink"/>
                </a:solidFill>
                <a:latin typeface="Arial"/>
                <a:ea typeface="Arial"/>
                <a:cs typeface="Arial"/>
                <a:sym typeface="Arial"/>
                <a:hlinkClick r:id="rId3"/>
              </a:rPr>
              <a:t>https://mydss.mo.gov/media/pdf/developmental-disabilities-waiver-program-manual</a:t>
            </a:r>
            <a:r>
              <a:rPr lang="en" sz="1400">
                <a:solidFill>
                  <a:srgbClr val="000000"/>
                </a:solidFill>
                <a:latin typeface="Arial"/>
                <a:ea typeface="Arial"/>
                <a:cs typeface="Arial"/>
                <a:sym typeface="Arial"/>
              </a:rPr>
              <a:t>  pages 56-57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311700" y="130600"/>
            <a:ext cx="8520600" cy="47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0000"/>
                </a:solidFill>
                <a:latin typeface="Arial"/>
                <a:ea typeface="Arial"/>
                <a:cs typeface="Arial"/>
                <a:sym typeface="Arial"/>
              </a:rPr>
              <a:t>The Community Specialist (CS) service is available in all four of the DD waivers.</a:t>
            </a:r>
            <a:endParaRPr sz="900">
              <a:solidFill>
                <a:srgbClr val="000000"/>
              </a:solidFill>
              <a:latin typeface="Arial"/>
              <a:ea typeface="Arial"/>
              <a:cs typeface="Arial"/>
              <a:sym typeface="Arial"/>
            </a:endParaRPr>
          </a:p>
          <a:p>
            <a:pPr indent="0" lvl="0" marL="0" rtl="0" algn="l">
              <a:spcBef>
                <a:spcPts val="1200"/>
              </a:spcBef>
              <a:spcAft>
                <a:spcPts val="0"/>
              </a:spcAft>
              <a:buNone/>
            </a:pPr>
            <a:r>
              <a:rPr lang="en" sz="1000">
                <a:solidFill>
                  <a:srgbClr val="000000"/>
                </a:solidFill>
                <a:latin typeface="Arial"/>
                <a:ea typeface="Arial"/>
                <a:cs typeface="Arial"/>
                <a:sym typeface="Arial"/>
              </a:rPr>
              <a:t>Service Description: Community Specialist </a:t>
            </a:r>
            <a:r>
              <a:rPr lang="en" sz="900">
                <a:solidFill>
                  <a:srgbClr val="000000"/>
                </a:solidFill>
                <a:latin typeface="Arial"/>
                <a:ea typeface="Arial"/>
                <a:cs typeface="Arial"/>
                <a:sym typeface="Arial"/>
              </a:rPr>
              <a:t>CS is used when specialized supports are needed to assist the individual in achieving outcomes in the ISP.CS services include professional observation and assessment, individualized program design and implementation and consultation with caregivers. CS services may also, at the choice of the individual’s Designated Representative (DR), include advocating for the individual and assisting the individual in locating and accessing services and supports within their field of expertise. CS services are a direct service which may require a higher level of skillset and training to assist the individual in achieving their outcomes. The CS performs the implementation strategies of the outcome through direct instruction. CS staff may be part of the person-centered planning process that identifies the individual's needs and desires; however, does not authorize the service nor monitors the progress of the CS service.The services of the CS assist the individual and the individual’s caregivers to design and implement specialized programs to enhance self-direction, independent living skills, community integration, social, leisure and recreational skills.This service shall not duplicate other waiver services, including, but not limited to ABA or PA services.</a:t>
            </a:r>
            <a:endParaRPr sz="900">
              <a:solidFill>
                <a:srgbClr val="000000"/>
              </a:solidFill>
              <a:latin typeface="Arial"/>
              <a:ea typeface="Arial"/>
              <a:cs typeface="Arial"/>
              <a:sym typeface="Arial"/>
            </a:endParaRPr>
          </a:p>
          <a:p>
            <a:pPr indent="0" lvl="0" marL="0" rtl="0" algn="l">
              <a:spcBef>
                <a:spcPts val="1200"/>
              </a:spcBef>
              <a:spcAft>
                <a:spcPts val="0"/>
              </a:spcAft>
              <a:buNone/>
            </a:pPr>
            <a:r>
              <a:rPr lang="en" sz="1000">
                <a:solidFill>
                  <a:srgbClr val="000000"/>
                </a:solidFill>
                <a:latin typeface="Arial"/>
                <a:ea typeface="Arial"/>
                <a:cs typeface="Arial"/>
                <a:sym typeface="Arial"/>
              </a:rPr>
              <a:t>Service Limitations: Community Specialist </a:t>
            </a:r>
            <a:r>
              <a:rPr lang="en" sz="900">
                <a:solidFill>
                  <a:srgbClr val="000000"/>
                </a:solidFill>
                <a:latin typeface="Arial"/>
                <a:ea typeface="Arial"/>
                <a:cs typeface="Arial"/>
                <a:sym typeface="Arial"/>
              </a:rPr>
              <a:t>CS, a direct waiver service, differs in service definition and in limitations of amount and scope from Medicaid state plan TCM for a person with DD. In the latter, there are waiver administrative functions performed by a support coordinator through Medicaid state plan TCM that fall outside the scope of a CS, such as Level of Care (LOC) determination, free choice of waiver and provider, due process and right to appeal. Additionally, the Division of DD support coordinators facilitate services and supports, authorized in the support plan, through the Division of DD regional office Utilization Review (UR) and authorization process. See the Billing Information: Community Specialist section for maximum units of service regarding CS. A CS shall not be a parent, step-parent, guardian or other family member.</a:t>
            </a:r>
            <a:endParaRPr sz="900">
              <a:solidFill>
                <a:srgbClr val="000000"/>
              </a:solidFill>
              <a:latin typeface="Arial"/>
              <a:ea typeface="Arial"/>
              <a:cs typeface="Arial"/>
              <a:sym typeface="Arial"/>
            </a:endParaRPr>
          </a:p>
          <a:p>
            <a:pPr indent="0" lvl="0" marL="0" rtl="0" algn="l">
              <a:spcBef>
                <a:spcPts val="1200"/>
              </a:spcBef>
              <a:spcAft>
                <a:spcPts val="0"/>
              </a:spcAft>
              <a:buNone/>
            </a:pPr>
            <a:r>
              <a:rPr lang="en" sz="1000">
                <a:solidFill>
                  <a:srgbClr val="000000"/>
                </a:solidFill>
                <a:latin typeface="Arial"/>
                <a:ea typeface="Arial"/>
                <a:cs typeface="Arial"/>
                <a:sym typeface="Arial"/>
              </a:rPr>
              <a:t>Provider Requirements: Community Specialist </a:t>
            </a:r>
            <a:r>
              <a:rPr lang="en" sz="900">
                <a:solidFill>
                  <a:srgbClr val="000000"/>
                </a:solidFill>
                <a:latin typeface="Arial"/>
                <a:ea typeface="Arial"/>
                <a:cs typeface="Arial"/>
                <a:sym typeface="Arial"/>
              </a:rPr>
              <a:t>Providers of CS services must have a bachelor's degree from an accredited university or college </a:t>
            </a:r>
            <a:r>
              <a:rPr lang="en" sz="800">
                <a:solidFill>
                  <a:srgbClr val="000000"/>
                </a:solidFill>
                <a:latin typeface="Arial"/>
                <a:ea typeface="Arial"/>
                <a:cs typeface="Arial"/>
                <a:sym typeface="Arial"/>
              </a:rPr>
              <a:t>plus </a:t>
            </a:r>
            <a:r>
              <a:rPr lang="en" sz="900">
                <a:solidFill>
                  <a:srgbClr val="000000"/>
                </a:solidFill>
                <a:latin typeface="Arial"/>
                <a:ea typeface="Arial"/>
                <a:cs typeface="Arial"/>
                <a:sym typeface="Arial"/>
              </a:rPr>
              <a:t>one (1) year of experience, be a Registered Nurse (RN) (with an active license in good standing, issued by the MO State Board of Nursing) or have an associate’s degree from an accredited university or college plus three (3) years of experience. The service may be provided by either an individual provider or an employee of an agency. An individual or an agency must also have a DMH contract to provide CS services. </a:t>
            </a:r>
            <a:endParaRPr sz="900">
              <a:solidFill>
                <a:srgbClr val="000000"/>
              </a:solidFill>
              <a:latin typeface="Arial"/>
              <a:ea typeface="Arial"/>
              <a:cs typeface="Arial"/>
              <a:sym typeface="Arial"/>
            </a:endParaRPr>
          </a:p>
          <a:p>
            <a:pPr indent="0" lvl="0" marL="0" rtl="0" algn="l">
              <a:spcBef>
                <a:spcPts val="1200"/>
              </a:spcBef>
              <a:spcAft>
                <a:spcPts val="1200"/>
              </a:spcAft>
              <a:buNone/>
            </a:pPr>
            <a:r>
              <a:rPr lang="en" sz="1000">
                <a:solidFill>
                  <a:srgbClr val="000000"/>
                </a:solidFill>
                <a:latin typeface="Arial"/>
                <a:ea typeface="Arial"/>
                <a:cs typeface="Arial"/>
                <a:sym typeface="Arial"/>
              </a:rPr>
              <a:t>Billing Information: Community Specialist Waiver Service Procedure Code(s) Service Unit Maximum Units of Service </a:t>
            </a:r>
            <a:r>
              <a:rPr lang="en" sz="900">
                <a:solidFill>
                  <a:srgbClr val="000000"/>
                </a:solidFill>
                <a:latin typeface="Arial"/>
                <a:ea typeface="Arial"/>
                <a:cs typeface="Arial"/>
                <a:sym typeface="Arial"/>
              </a:rPr>
              <a:t>Community Specialist 101615 minutes 96 units per day Community Specialist,Self-Directed T1016 U2 </a:t>
            </a:r>
            <a:r>
              <a:rPr lang="en" sz="850">
                <a:solidFill>
                  <a:srgbClr val="000000"/>
                </a:solidFill>
                <a:latin typeface="Arial"/>
                <a:ea typeface="Arial"/>
                <a:cs typeface="Arial"/>
                <a:sym typeface="Arial"/>
              </a:rPr>
              <a:t>15 minutes </a:t>
            </a:r>
            <a:r>
              <a:rPr lang="en" sz="900">
                <a:solidFill>
                  <a:srgbClr val="000000"/>
                </a:solidFill>
                <a:latin typeface="Arial"/>
                <a:ea typeface="Arial"/>
                <a:cs typeface="Arial"/>
                <a:sym typeface="Arial"/>
              </a:rPr>
              <a:t>96 units per day </a:t>
            </a:r>
            <a:r>
              <a:rPr lang="en" sz="1000">
                <a:solidFill>
                  <a:srgbClr val="000000"/>
                </a:solidFill>
                <a:latin typeface="Arial"/>
                <a:ea typeface="Arial"/>
                <a:cs typeface="Arial"/>
                <a:sym typeface="Arial"/>
              </a:rPr>
              <a:t>Service Documentation: Community Specialist </a:t>
            </a:r>
            <a:r>
              <a:rPr lang="en" sz="900">
                <a:solidFill>
                  <a:srgbClr val="000000"/>
                </a:solidFill>
                <a:latin typeface="Arial"/>
                <a:ea typeface="Arial"/>
                <a:cs typeface="Arial"/>
                <a:sym typeface="Arial"/>
              </a:rPr>
              <a:t>The provider must maintain all documentation as per the requirements set forth in Section 3 of this manual. Providers must maintain plan of treatment and detailed record of intervention activity by unit to include referrals to other agencies, recommendations for change in treatment and progress on behavioral/service objectives which are part of the ISP. Annual assessments of individual/family status are required. When the CS employer of record is the individual or the individual’s family, the individual or family is responsible for ensuring adequate documentation is maintained. Written data shall be submitted to DMH authorizing staff as required.</a:t>
            </a:r>
            <a:endParaRPr sz="2000"/>
          </a:p>
        </p:txBody>
      </p:sp>
      <p:sp>
        <p:nvSpPr>
          <p:cNvPr id="90" name="Google Shape;90;p18"/>
          <p:cNvSpPr txBox="1"/>
          <p:nvPr/>
        </p:nvSpPr>
        <p:spPr>
          <a:xfrm>
            <a:off x="-1701275" y="3904100"/>
            <a:ext cx="918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1718900" y="1815600"/>
            <a:ext cx="5301600" cy="1213200"/>
          </a:xfrm>
          <a:prstGeom prst="rect">
            <a:avLst/>
          </a:prstGeom>
          <a:solidFill>
            <a:schemeClr val="dk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800" u="sng">
                <a:solidFill>
                  <a:schemeClr val="accent1"/>
                </a:solidFill>
                <a:hlinkClick r:id="rId3">
                  <a:extLst>
                    <a:ext uri="{A12FA001-AC4F-418D-AE19-62706E023703}">
                      <ahyp:hlinkClr val="tx"/>
                    </a:ext>
                  </a:extLst>
                </a:hlinkClick>
              </a:rPr>
              <a:t>The Assessment</a:t>
            </a:r>
            <a:endParaRPr sz="4800">
              <a:solidFill>
                <a:schemeClr val="accent1"/>
              </a:solidFill>
            </a:endParaRPr>
          </a:p>
        </p:txBody>
      </p:sp>
      <p:sp>
        <p:nvSpPr>
          <p:cNvPr id="96" name="Google Shape;96;p19"/>
          <p:cNvSpPr/>
          <p:nvPr/>
        </p:nvSpPr>
        <p:spPr>
          <a:xfrm rot="8363553">
            <a:off x="7022851" y="1701633"/>
            <a:ext cx="606570" cy="474882"/>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718900" y="1433050"/>
            <a:ext cx="5301600" cy="1595700"/>
          </a:xfrm>
          <a:prstGeom prst="rect">
            <a:avLst/>
          </a:prstGeom>
          <a:solidFill>
            <a:schemeClr val="dk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4800" u="sng">
                <a:solidFill>
                  <a:schemeClr val="accent1"/>
                </a:solidFill>
                <a:hlinkClick r:id="rId3">
                  <a:extLst>
                    <a:ext uri="{A12FA001-AC4F-418D-AE19-62706E023703}">
                      <ahyp:hlinkClr val="tx"/>
                    </a:ext>
                  </a:extLst>
                </a:hlinkClick>
              </a:rPr>
              <a:t>Implementation Strategies</a:t>
            </a:r>
            <a:endParaRPr sz="4800">
              <a:solidFill>
                <a:schemeClr val="accent1"/>
              </a:solidFill>
            </a:endParaRPr>
          </a:p>
        </p:txBody>
      </p:sp>
      <p:sp>
        <p:nvSpPr>
          <p:cNvPr id="102" name="Google Shape;102;p20"/>
          <p:cNvSpPr/>
          <p:nvPr/>
        </p:nvSpPr>
        <p:spPr>
          <a:xfrm rot="8363553">
            <a:off x="6997101" y="1161033"/>
            <a:ext cx="606570" cy="474882"/>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 general, a community specialist can…</a:t>
            </a:r>
            <a:endParaRPr/>
          </a:p>
        </p:txBody>
      </p:sp>
      <p:sp>
        <p:nvSpPr>
          <p:cNvPr id="108" name="Google Shape;108;p21"/>
          <p:cNvSpPr txBox="1"/>
          <p:nvPr>
            <p:ph idx="1" type="body"/>
          </p:nvPr>
        </p:nvSpPr>
        <p:spPr>
          <a:xfrm>
            <a:off x="311700" y="1152475"/>
            <a:ext cx="40317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lnSpc>
                <a:spcPct val="200000"/>
              </a:lnSpc>
              <a:spcBef>
                <a:spcPts val="0"/>
              </a:spcBef>
              <a:spcAft>
                <a:spcPts val="0"/>
              </a:spcAft>
              <a:buSzPct val="100000"/>
              <a:buChar char="●"/>
            </a:pPr>
            <a:r>
              <a:rPr b="1" lang="en"/>
              <a:t>CREATE: </a:t>
            </a:r>
            <a:r>
              <a:rPr lang="en"/>
              <a:t>visual supports, social stories, support manual</a:t>
            </a:r>
            <a:endParaRPr/>
          </a:p>
          <a:p>
            <a:pPr indent="-334327" lvl="0" marL="457200" rtl="0" algn="l">
              <a:lnSpc>
                <a:spcPct val="200000"/>
              </a:lnSpc>
              <a:spcBef>
                <a:spcPts val="0"/>
              </a:spcBef>
              <a:spcAft>
                <a:spcPts val="0"/>
              </a:spcAft>
              <a:buSzPct val="100000"/>
              <a:buChar char="●"/>
            </a:pPr>
            <a:r>
              <a:rPr b="1" lang="en"/>
              <a:t>COLLABORATE: </a:t>
            </a:r>
            <a:r>
              <a:rPr lang="en"/>
              <a:t>with PA staff on new outings, leading and/or attending team meetings, support PA staff with challenges, brainstorm behavior interventions</a:t>
            </a:r>
            <a:endParaRPr/>
          </a:p>
        </p:txBody>
      </p:sp>
      <p:sp>
        <p:nvSpPr>
          <p:cNvPr id="109" name="Google Shape;109;p21"/>
          <p:cNvSpPr txBox="1"/>
          <p:nvPr>
            <p:ph idx="1" type="body"/>
          </p:nvPr>
        </p:nvSpPr>
        <p:spPr>
          <a:xfrm>
            <a:off x="4631675" y="1152475"/>
            <a:ext cx="4031700" cy="3416400"/>
          </a:xfrm>
          <a:prstGeom prst="rect">
            <a:avLst/>
          </a:prstGeom>
        </p:spPr>
        <p:txBody>
          <a:bodyPr anchorCtr="0" anchor="t" bIns="91425" lIns="91425" spcFirstLastPara="1" rIns="91425" wrap="square" tIns="91425">
            <a:normAutofit fontScale="77500" lnSpcReduction="10000"/>
          </a:bodyPr>
          <a:lstStyle/>
          <a:p>
            <a:pPr indent="-317182" lvl="0" marL="457200" rtl="0" algn="l">
              <a:lnSpc>
                <a:spcPct val="200000"/>
              </a:lnSpc>
              <a:spcBef>
                <a:spcPts val="0"/>
              </a:spcBef>
              <a:spcAft>
                <a:spcPts val="0"/>
              </a:spcAft>
              <a:buSzPct val="100000"/>
              <a:buChar char="●"/>
            </a:pPr>
            <a:r>
              <a:rPr b="1" lang="en"/>
              <a:t>CONNECT: </a:t>
            </a:r>
            <a:r>
              <a:rPr lang="en"/>
              <a:t>with volunteer opportunities, leisure opportunities</a:t>
            </a:r>
            <a:endParaRPr b="1"/>
          </a:p>
          <a:p>
            <a:pPr indent="-317182" lvl="0" marL="457200" rtl="0" algn="l">
              <a:lnSpc>
                <a:spcPct val="200000"/>
              </a:lnSpc>
              <a:spcBef>
                <a:spcPts val="0"/>
              </a:spcBef>
              <a:spcAft>
                <a:spcPts val="0"/>
              </a:spcAft>
              <a:buSzPct val="100000"/>
              <a:buChar char="●"/>
            </a:pPr>
            <a:r>
              <a:rPr b="1" lang="en"/>
              <a:t>OPTIMIZE:</a:t>
            </a:r>
            <a:r>
              <a:rPr lang="en"/>
              <a:t> Organize electronic or traditional materials, implement </a:t>
            </a:r>
            <a:r>
              <a:rPr lang="en"/>
              <a:t>routines and systems</a:t>
            </a:r>
            <a:endParaRPr/>
          </a:p>
          <a:p>
            <a:pPr indent="-317182" lvl="0" marL="457200" rtl="0" algn="l">
              <a:lnSpc>
                <a:spcPct val="200000"/>
              </a:lnSpc>
              <a:spcBef>
                <a:spcPts val="0"/>
              </a:spcBef>
              <a:spcAft>
                <a:spcPts val="0"/>
              </a:spcAft>
              <a:buSzPct val="100000"/>
              <a:buChar char="●"/>
            </a:pPr>
            <a:r>
              <a:rPr b="1" lang="en"/>
              <a:t>ASSESS:</a:t>
            </a:r>
            <a:r>
              <a:rPr lang="en"/>
              <a:t> Collect data, explore and assess new environments for accessibility</a:t>
            </a:r>
            <a:endParaRPr/>
          </a:p>
          <a:p>
            <a:pPr indent="0" lvl="0" marL="4572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