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368">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368" orient="horz"/>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29571ab3b8f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29571ab3b8f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29571ab3b8f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29571ab3b8f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29571ab3b8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29571ab3b8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29571ab3b8f_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29571ab3b8f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29571ab3b8f_7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29571ab3b8f_7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29571ab3b8f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29571ab3b8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29571ab3b8f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29571ab3b8f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9571ab3b8f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29571ab3b8f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9571ab3b8f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29571ab3b8f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29571ab3b8f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29571ab3b8f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mosds.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hyperlink" Target="http://mydss.mo.gov" TargetMode="External"/><Relationship Id="rId4" Type="http://schemas.openxmlformats.org/officeDocument/2006/relationships/hyperlink" Target="https://dmh.mo.gov/medicaid-eligibility/spend-down" TargetMode="External"/><Relationship Id="rId10" Type="http://schemas.openxmlformats.org/officeDocument/2006/relationships/image" Target="../media/image1.jpg"/><Relationship Id="rId9" Type="http://schemas.openxmlformats.org/officeDocument/2006/relationships/hyperlink" Target="https://www.chs-mo.org/help-disabilities/service-coordination/" TargetMode="External"/><Relationship Id="rId5" Type="http://schemas.openxmlformats.org/officeDocument/2006/relationships/hyperlink" Target="https://www.chs-mo.org/help-disabilities/service-coordination/" TargetMode="External"/><Relationship Id="rId6" Type="http://schemas.openxmlformats.org/officeDocument/2006/relationships/hyperlink" Target="http://mydss.mo.gov" TargetMode="External"/><Relationship Id="rId7" Type="http://schemas.openxmlformats.org/officeDocument/2006/relationships/hyperlink" Target="https://dmh.mo.gov/medicaid-eligibility/spend-down" TargetMode="External"/><Relationship Id="rId8" Type="http://schemas.openxmlformats.org/officeDocument/2006/relationships/hyperlink" Target="https://dmh.mo.gov/media/pdf/assessment-capacity-bridge-plan"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dmh.mo.gov/media/pdf/maas-report-reference"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dmh.mo.gov/media/pdf/assessment-capacity-bridge-plan"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docs.google.com/document/d/1pFOpAqWoxhT78OXvV22oLi13kgoJ9IM_/edit" TargetMode="External"/><Relationship Id="rId4" Type="http://schemas.openxmlformats.org/officeDocument/2006/relationships/hyperlink" Target="https://docs.google.com/document/d/1MeB0yuOl9CZ6cGjPdnqMke7PX6Ll-YUH/edit" TargetMode="External"/><Relationship Id="rId5" Type="http://schemas.openxmlformats.org/officeDocument/2006/relationships/hyperlink" Target="https://dmh.mo.gov/media/pdf/utilization-review-desktop-reference" TargetMode="External"/><Relationship Id="rId6"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48226" y="103500"/>
            <a:ext cx="9358500" cy="44661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solidFill>
                  <a:srgbClr val="674EA7"/>
                </a:solidFill>
                <a:highlight>
                  <a:schemeClr val="accent6"/>
                </a:highlight>
              </a:rPr>
              <a:t>  </a:t>
            </a:r>
            <a:r>
              <a:rPr lang="en">
                <a:solidFill>
                  <a:srgbClr val="674EA7"/>
                </a:solidFill>
                <a:highlight>
                  <a:schemeClr val="accent6"/>
                </a:highlight>
              </a:rPr>
              <a:t>MAAS    </a:t>
            </a:r>
            <a:endParaRPr>
              <a:solidFill>
                <a:srgbClr val="674EA7"/>
              </a:solidFill>
              <a:highlight>
                <a:schemeClr val="accent6"/>
              </a:highlight>
            </a:endParaRPr>
          </a:p>
          <a:p>
            <a:pPr indent="457200" lvl="0" marL="457200" rtl="0" algn="l">
              <a:spcBef>
                <a:spcPts val="0"/>
              </a:spcBef>
              <a:spcAft>
                <a:spcPts val="0"/>
              </a:spcAft>
              <a:buNone/>
            </a:pPr>
            <a:r>
              <a:rPr lang="en">
                <a:solidFill>
                  <a:srgbClr val="3D85C6"/>
                </a:solidFill>
                <a:highlight>
                  <a:srgbClr val="FFD966"/>
                </a:highlight>
              </a:rPr>
              <a:t>   </a:t>
            </a:r>
            <a:r>
              <a:rPr lang="en">
                <a:solidFill>
                  <a:srgbClr val="3D85C6"/>
                </a:solidFill>
                <a:highlight>
                  <a:srgbClr val="FFD966"/>
                </a:highlight>
              </a:rPr>
              <a:t>PON</a:t>
            </a:r>
            <a:endParaRPr>
              <a:solidFill>
                <a:srgbClr val="3D85C6"/>
              </a:solidFill>
              <a:highlight>
                <a:srgbClr val="FFD966"/>
              </a:highlight>
            </a:endParaRPr>
          </a:p>
          <a:p>
            <a:pPr indent="457200" lvl="0" marL="1828800" rtl="0" algn="l">
              <a:spcBef>
                <a:spcPts val="0"/>
              </a:spcBef>
              <a:spcAft>
                <a:spcPts val="0"/>
              </a:spcAft>
              <a:buNone/>
            </a:pPr>
            <a:r>
              <a:rPr lang="en">
                <a:solidFill>
                  <a:srgbClr val="6AA84F"/>
                </a:solidFill>
                <a:highlight>
                  <a:srgbClr val="00FFFF"/>
                </a:highlight>
              </a:rPr>
              <a:t>    </a:t>
            </a:r>
            <a:r>
              <a:rPr lang="en">
                <a:solidFill>
                  <a:srgbClr val="6AA84F"/>
                </a:solidFill>
                <a:highlight>
                  <a:srgbClr val="00FFFF"/>
                </a:highlight>
              </a:rPr>
              <a:t>LOC</a:t>
            </a:r>
            <a:endParaRPr>
              <a:solidFill>
                <a:srgbClr val="6AA84F"/>
              </a:solidFill>
              <a:highlight>
                <a:srgbClr val="00FFFF"/>
              </a:highlight>
            </a:endParaRPr>
          </a:p>
          <a:p>
            <a:pPr indent="457200" lvl="0" marL="2743200" rtl="0" algn="l">
              <a:spcBef>
                <a:spcPts val="0"/>
              </a:spcBef>
              <a:spcAft>
                <a:spcPts val="0"/>
              </a:spcAft>
              <a:buNone/>
            </a:pPr>
            <a:r>
              <a:rPr lang="en">
                <a:solidFill>
                  <a:srgbClr val="FF00FF"/>
                </a:solidFill>
                <a:highlight>
                  <a:srgbClr val="F9CB9C"/>
                </a:highlight>
              </a:rPr>
              <a:t>      </a:t>
            </a:r>
            <a:r>
              <a:rPr lang="en">
                <a:solidFill>
                  <a:srgbClr val="FF00FF"/>
                </a:solidFill>
                <a:highlight>
                  <a:srgbClr val="F9CB9C"/>
                </a:highlight>
              </a:rPr>
              <a:t>MOCABI </a:t>
            </a:r>
            <a:r>
              <a:rPr lang="en"/>
              <a:t> </a:t>
            </a:r>
            <a:endParaRPr/>
          </a:p>
          <a:p>
            <a:pPr indent="457200" lvl="0" marL="5029200" rtl="0" algn="l">
              <a:spcBef>
                <a:spcPts val="0"/>
              </a:spcBef>
              <a:spcAft>
                <a:spcPts val="0"/>
              </a:spcAft>
              <a:buNone/>
            </a:pPr>
            <a:r>
              <a:rPr lang="en">
                <a:solidFill>
                  <a:srgbClr val="A64D79"/>
                </a:solidFill>
                <a:highlight>
                  <a:srgbClr val="C9DAF8"/>
                </a:highlight>
              </a:rPr>
              <a:t>     </a:t>
            </a:r>
            <a:r>
              <a:rPr lang="en">
                <a:solidFill>
                  <a:srgbClr val="A64D79"/>
                </a:solidFill>
                <a:highlight>
                  <a:srgbClr val="C9DAF8"/>
                </a:highlight>
              </a:rPr>
              <a:t>UR </a:t>
            </a:r>
            <a:r>
              <a:rPr lang="en"/>
              <a:t>  </a:t>
            </a:r>
            <a:endParaRPr/>
          </a:p>
          <a:p>
            <a:pPr indent="457200" lvl="0" marL="6400800" rtl="0" algn="l">
              <a:spcBef>
                <a:spcPts val="0"/>
              </a:spcBef>
              <a:spcAft>
                <a:spcPts val="0"/>
              </a:spcAft>
              <a:buNone/>
            </a:pPr>
            <a:r>
              <a:rPr lang="en">
                <a:solidFill>
                  <a:srgbClr val="FF9900"/>
                </a:solidFill>
                <a:highlight>
                  <a:srgbClr val="EFEFEF"/>
                </a:highlight>
              </a:rPr>
              <a:t>    </a:t>
            </a:r>
            <a:r>
              <a:rPr lang="en">
                <a:solidFill>
                  <a:srgbClr val="FF9900"/>
                </a:solidFill>
                <a:highlight>
                  <a:srgbClr val="EFEFEF"/>
                </a:highlight>
              </a:rPr>
              <a:t>ISP </a:t>
            </a:r>
            <a:r>
              <a:rPr lang="en"/>
              <a:t>  </a:t>
            </a:r>
            <a:endParaRPr/>
          </a:p>
        </p:txBody>
      </p:sp>
      <p:sp>
        <p:nvSpPr>
          <p:cNvPr id="55" name="Google Shape;55;p13"/>
          <p:cNvSpPr txBox="1"/>
          <p:nvPr>
            <p:ph idx="1" type="subTitle"/>
          </p:nvPr>
        </p:nvSpPr>
        <p:spPr>
          <a:xfrm>
            <a:off x="-1408600" y="3171875"/>
            <a:ext cx="8520600" cy="17718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i="1" lang="en" sz="7200" u="sng">
                <a:solidFill>
                  <a:srgbClr val="FF0000"/>
                </a:solidFill>
              </a:rPr>
              <a:t>WHAT?!#*!</a:t>
            </a:r>
            <a:endParaRPr b="1" i="1" sz="7200" u="sng">
              <a:solidFill>
                <a:srgbClr val="FF0000"/>
              </a:solidFill>
            </a:endParaRPr>
          </a:p>
        </p:txBody>
      </p:sp>
      <p:pic>
        <p:nvPicPr>
          <p:cNvPr id="56" name="Google Shape;56;p13"/>
          <p:cNvPicPr preferRelativeResize="0"/>
          <p:nvPr/>
        </p:nvPicPr>
        <p:blipFill>
          <a:blip r:embed="rId3">
            <a:alphaModFix/>
          </a:blip>
          <a:stretch>
            <a:fillRect/>
          </a:stretch>
        </p:blipFill>
        <p:spPr>
          <a:xfrm>
            <a:off x="5082800" y="274075"/>
            <a:ext cx="4429824" cy="13064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2"/>
          <p:cNvSpPr txBox="1"/>
          <p:nvPr>
            <p:ph type="title"/>
          </p:nvPr>
        </p:nvSpPr>
        <p:spPr>
          <a:xfrm>
            <a:off x="311700" y="3688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b="1" lang="en" sz="3120" u="sng"/>
              <a:t>Tips and Strategies</a:t>
            </a:r>
            <a:endParaRPr b="1" sz="3120" u="sng"/>
          </a:p>
        </p:txBody>
      </p:sp>
      <p:sp>
        <p:nvSpPr>
          <p:cNvPr id="117" name="Google Shape;117;p22"/>
          <p:cNvSpPr txBox="1"/>
          <p:nvPr>
            <p:ph idx="1" type="body"/>
          </p:nvPr>
        </p:nvSpPr>
        <p:spPr>
          <a:xfrm>
            <a:off x="311700" y="1152475"/>
            <a:ext cx="8962800" cy="3416400"/>
          </a:xfrm>
          <a:prstGeom prst="rect">
            <a:avLst/>
          </a:prstGeom>
        </p:spPr>
        <p:txBody>
          <a:bodyPr anchorCtr="0" anchor="t" bIns="91425" lIns="91425" spcFirstLastPara="1" rIns="91425" wrap="square" tIns="91425">
            <a:noAutofit/>
          </a:bodyPr>
          <a:lstStyle/>
          <a:p>
            <a:pPr indent="-361950" lvl="0" marL="457200" rtl="0" algn="l">
              <a:spcBef>
                <a:spcPts val="0"/>
              </a:spcBef>
              <a:spcAft>
                <a:spcPts val="0"/>
              </a:spcAft>
              <a:buSzPts val="2100"/>
              <a:buChar char="-"/>
            </a:pPr>
            <a:r>
              <a:rPr b="1" lang="en" sz="2100">
                <a:solidFill>
                  <a:srgbClr val="FF0000"/>
                </a:solidFill>
              </a:rPr>
              <a:t>Scheduling </a:t>
            </a:r>
            <a:r>
              <a:rPr lang="en" sz="2100"/>
              <a:t>- 6 mos prior </a:t>
            </a:r>
            <a:r>
              <a:rPr lang="en" sz="2100"/>
              <a:t>request Service Coordinator</a:t>
            </a:r>
            <a:endParaRPr sz="2100"/>
          </a:p>
          <a:p>
            <a:pPr indent="-361950" lvl="0" marL="457200" rtl="0" algn="l">
              <a:spcBef>
                <a:spcPts val="0"/>
              </a:spcBef>
              <a:spcAft>
                <a:spcPts val="0"/>
              </a:spcAft>
              <a:buSzPts val="2100"/>
              <a:buChar char="-"/>
            </a:pPr>
            <a:r>
              <a:rPr b="1" lang="en" sz="2100">
                <a:solidFill>
                  <a:srgbClr val="FF0000"/>
                </a:solidFill>
              </a:rPr>
              <a:t>Critical Care Questions</a:t>
            </a:r>
            <a:r>
              <a:rPr lang="en" sz="2100"/>
              <a:t> - (A-G from PON) address.</a:t>
            </a:r>
            <a:endParaRPr sz="2100"/>
          </a:p>
          <a:p>
            <a:pPr indent="-361950" lvl="0" marL="457200" rtl="0" algn="l">
              <a:spcBef>
                <a:spcPts val="0"/>
              </a:spcBef>
              <a:spcAft>
                <a:spcPts val="0"/>
              </a:spcAft>
              <a:buSzPts val="2100"/>
              <a:buChar char="-"/>
            </a:pPr>
            <a:r>
              <a:rPr b="1" lang="en" sz="2100" u="sng">
                <a:solidFill>
                  <a:srgbClr val="FF0000"/>
                </a:solidFill>
              </a:rPr>
              <a:t>Don’t help</a:t>
            </a:r>
            <a:r>
              <a:rPr b="1" lang="en" sz="2100"/>
              <a:t> your family member with completing. </a:t>
            </a:r>
            <a:r>
              <a:rPr lang="en" sz="2100"/>
              <a:t> </a:t>
            </a:r>
            <a:endParaRPr sz="2100"/>
          </a:p>
          <a:p>
            <a:pPr indent="-361950" lvl="0" marL="457200" rtl="0" algn="l">
              <a:spcBef>
                <a:spcPts val="0"/>
              </a:spcBef>
              <a:spcAft>
                <a:spcPts val="0"/>
              </a:spcAft>
              <a:buSzPts val="2100"/>
              <a:buChar char="-"/>
            </a:pPr>
            <a:r>
              <a:rPr b="1" lang="en" sz="2100">
                <a:solidFill>
                  <a:srgbClr val="FF0000"/>
                </a:solidFill>
              </a:rPr>
              <a:t>Be brutally honest</a:t>
            </a:r>
            <a:r>
              <a:rPr lang="en" sz="2100"/>
              <a:t> -   Not the time for aspirational assessment.</a:t>
            </a:r>
            <a:endParaRPr sz="2100"/>
          </a:p>
          <a:p>
            <a:pPr indent="-361950" lvl="0" marL="457200" rtl="0" algn="l">
              <a:spcBef>
                <a:spcPts val="0"/>
              </a:spcBef>
              <a:spcAft>
                <a:spcPts val="0"/>
              </a:spcAft>
              <a:buSzPts val="2100"/>
              <a:buChar char="-"/>
            </a:pPr>
            <a:r>
              <a:rPr b="1" lang="en" sz="2100">
                <a:solidFill>
                  <a:srgbClr val="FF0000"/>
                </a:solidFill>
              </a:rPr>
              <a:t>Understand limitations</a:t>
            </a:r>
            <a:r>
              <a:rPr lang="en" sz="2100"/>
              <a:t> of ZOOM interview.  </a:t>
            </a:r>
            <a:endParaRPr sz="2100"/>
          </a:p>
          <a:p>
            <a:pPr indent="-361950" lvl="0" marL="457200" rtl="0" algn="l">
              <a:spcBef>
                <a:spcPts val="0"/>
              </a:spcBef>
              <a:spcAft>
                <a:spcPts val="0"/>
              </a:spcAft>
              <a:buSzPts val="2100"/>
              <a:buChar char="-"/>
            </a:pPr>
            <a:r>
              <a:rPr b="1" lang="en" sz="2100">
                <a:solidFill>
                  <a:srgbClr val="FF0000"/>
                </a:solidFill>
              </a:rPr>
              <a:t>Medical Needs</a:t>
            </a:r>
            <a:r>
              <a:rPr lang="en" sz="2100"/>
              <a:t> - be thorough and specific.</a:t>
            </a:r>
            <a:endParaRPr sz="2100"/>
          </a:p>
          <a:p>
            <a:pPr indent="-361950" lvl="0" marL="457200" rtl="0" algn="l">
              <a:spcBef>
                <a:spcPts val="0"/>
              </a:spcBef>
              <a:spcAft>
                <a:spcPts val="0"/>
              </a:spcAft>
              <a:buSzPts val="2100"/>
              <a:buChar char="-"/>
            </a:pPr>
            <a:r>
              <a:rPr b="1" lang="en" sz="2100">
                <a:solidFill>
                  <a:srgbClr val="FF0000"/>
                </a:solidFill>
              </a:rPr>
              <a:t>Don’t offer qualifications</a:t>
            </a:r>
            <a:r>
              <a:rPr lang="en" sz="2100"/>
              <a:t> - if not independent, then answer is NO.</a:t>
            </a:r>
            <a:endParaRPr sz="2100"/>
          </a:p>
          <a:p>
            <a:pPr indent="-361950" lvl="0" marL="457200" rtl="0" algn="l">
              <a:spcBef>
                <a:spcPts val="0"/>
              </a:spcBef>
              <a:spcAft>
                <a:spcPts val="0"/>
              </a:spcAft>
              <a:buSzPts val="2100"/>
              <a:buChar char="-"/>
            </a:pPr>
            <a:r>
              <a:rPr b="1" lang="en" sz="2100">
                <a:solidFill>
                  <a:srgbClr val="FF0000"/>
                </a:solidFill>
              </a:rPr>
              <a:t>Emergency Situations</a:t>
            </a:r>
            <a:r>
              <a:rPr lang="en" sz="2100"/>
              <a:t> - phone use, reaction to “surprise”, egress.</a:t>
            </a:r>
            <a:endParaRPr sz="2100"/>
          </a:p>
          <a:p>
            <a:pPr indent="0" lvl="0" marL="457200" rtl="0" algn="l">
              <a:spcBef>
                <a:spcPts val="1200"/>
              </a:spcBef>
              <a:spcAft>
                <a:spcPts val="1200"/>
              </a:spcAft>
              <a:buNone/>
            </a:pPr>
            <a:r>
              <a:t/>
            </a:r>
            <a:endParaRPr sz="21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Questions and Answers</a:t>
            </a:r>
            <a:endParaRPr b="1"/>
          </a:p>
        </p:txBody>
      </p:sp>
      <p:sp>
        <p:nvSpPr>
          <p:cNvPr id="123" name="Google Shape;123;p23"/>
          <p:cNvSpPr txBox="1"/>
          <p:nvPr>
            <p:ph idx="1" type="body"/>
          </p:nvPr>
        </p:nvSpPr>
        <p:spPr>
          <a:xfrm>
            <a:off x="311700" y="1152475"/>
            <a:ext cx="8520600" cy="1592400"/>
          </a:xfrm>
          <a:prstGeom prst="rect">
            <a:avLst/>
          </a:prstGeom>
        </p:spPr>
        <p:txBody>
          <a:bodyPr anchorCtr="0" anchor="t" bIns="91425" lIns="91425" spcFirstLastPara="1" rIns="91425" wrap="square" tIns="91425">
            <a:normAutofit/>
          </a:bodyPr>
          <a:lstStyle/>
          <a:p>
            <a:pPr indent="-387350" lvl="0" marL="457200" rtl="0" algn="l">
              <a:spcBef>
                <a:spcPts val="0"/>
              </a:spcBef>
              <a:spcAft>
                <a:spcPts val="0"/>
              </a:spcAft>
              <a:buSzPts val="2500"/>
              <a:buChar char="●"/>
            </a:pPr>
            <a:r>
              <a:rPr lang="en" sz="2500"/>
              <a:t>From chat</a:t>
            </a:r>
            <a:endParaRPr sz="2500"/>
          </a:p>
          <a:p>
            <a:pPr indent="-387350" lvl="0" marL="457200" rtl="0" algn="l">
              <a:spcBef>
                <a:spcPts val="0"/>
              </a:spcBef>
              <a:spcAft>
                <a:spcPts val="0"/>
              </a:spcAft>
              <a:buSzPts val="2500"/>
              <a:buChar char="●"/>
            </a:pPr>
            <a:r>
              <a:rPr lang="en" sz="2500"/>
              <a:t>Next meeting dates - 2024 - stay tuned</a:t>
            </a:r>
            <a:endParaRPr sz="2500"/>
          </a:p>
          <a:p>
            <a:pPr indent="-387350" lvl="0" marL="457200" rtl="0" algn="l">
              <a:spcBef>
                <a:spcPts val="0"/>
              </a:spcBef>
              <a:spcAft>
                <a:spcPts val="0"/>
              </a:spcAft>
              <a:buSzPts val="2500"/>
              <a:buChar char="●"/>
            </a:pPr>
            <a:r>
              <a:rPr lang="en" sz="2500"/>
              <a:t>More in-person meetings to come - 25 came last month!</a:t>
            </a:r>
            <a:r>
              <a:rPr lang="en"/>
              <a:t> </a:t>
            </a:r>
            <a:endParaRPr/>
          </a:p>
        </p:txBody>
      </p:sp>
      <p:pic>
        <p:nvPicPr>
          <p:cNvPr id="124" name="Google Shape;124;p23"/>
          <p:cNvPicPr preferRelativeResize="0"/>
          <p:nvPr/>
        </p:nvPicPr>
        <p:blipFill>
          <a:blip r:embed="rId3">
            <a:alphaModFix/>
          </a:blip>
          <a:stretch>
            <a:fillRect/>
          </a:stretch>
        </p:blipFill>
        <p:spPr>
          <a:xfrm>
            <a:off x="969100" y="2463125"/>
            <a:ext cx="7306099" cy="2771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type="title"/>
          </p:nvPr>
        </p:nvSpPr>
        <p:spPr>
          <a:xfrm>
            <a:off x="311700" y="3667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3920" u="sng"/>
              <a:t>SDS Family Group </a:t>
            </a:r>
            <a:r>
              <a:rPr lang="en" sz="3920" u="sng"/>
              <a:t>UPDATE</a:t>
            </a:r>
            <a:endParaRPr sz="3920" u="sng"/>
          </a:p>
        </p:txBody>
      </p:sp>
      <p:sp>
        <p:nvSpPr>
          <p:cNvPr id="62" name="Google Shape;62;p14"/>
          <p:cNvSpPr txBox="1"/>
          <p:nvPr>
            <p:ph idx="1" type="body"/>
          </p:nvPr>
        </p:nvSpPr>
        <p:spPr>
          <a:xfrm>
            <a:off x="203750" y="798550"/>
            <a:ext cx="9366000" cy="3474900"/>
          </a:xfrm>
          <a:prstGeom prst="rect">
            <a:avLst/>
          </a:prstGeom>
        </p:spPr>
        <p:txBody>
          <a:bodyPr anchorCtr="0" anchor="t" bIns="91425" lIns="91425" spcFirstLastPara="1" rIns="91425" wrap="square" tIns="91425">
            <a:noAutofit/>
          </a:bodyPr>
          <a:lstStyle/>
          <a:p>
            <a:pPr indent="-339090" lvl="0" marL="457200" rtl="0" algn="l">
              <a:lnSpc>
                <a:spcPct val="105000"/>
              </a:lnSpc>
              <a:spcBef>
                <a:spcPts val="0"/>
              </a:spcBef>
              <a:spcAft>
                <a:spcPts val="0"/>
              </a:spcAft>
              <a:buSzPts val="1740"/>
              <a:buChar char="●"/>
            </a:pPr>
            <a:r>
              <a:rPr b="1" lang="en" sz="1740" u="sng"/>
              <a:t>CMS Update</a:t>
            </a:r>
            <a:r>
              <a:rPr lang="en" sz="1740"/>
              <a:t> - Approved all state requests for all waivers including the FY2023 SDS rate rollback.  We are working with Mo P&amp;A on Federal Lawsuit filing.  Max rates, lost workers, etc.</a:t>
            </a:r>
            <a:endParaRPr sz="1740"/>
          </a:p>
          <a:p>
            <a:pPr indent="-339090" lvl="0" marL="457200" rtl="0" algn="l">
              <a:lnSpc>
                <a:spcPct val="105000"/>
              </a:lnSpc>
              <a:spcBef>
                <a:spcPts val="0"/>
              </a:spcBef>
              <a:spcAft>
                <a:spcPts val="0"/>
              </a:spcAft>
              <a:buSzPts val="1740"/>
              <a:buChar char="●"/>
            </a:pPr>
            <a:r>
              <a:rPr b="1" lang="en" sz="1740" u="sng"/>
              <a:t>Rates</a:t>
            </a:r>
            <a:r>
              <a:rPr lang="en" sz="1740"/>
              <a:t> - Revert back to FY 2023 rates.</a:t>
            </a:r>
            <a:endParaRPr sz="1740"/>
          </a:p>
          <a:p>
            <a:pPr indent="-339090" lvl="1" marL="914400" rtl="0" algn="l">
              <a:lnSpc>
                <a:spcPct val="105000"/>
              </a:lnSpc>
              <a:spcBef>
                <a:spcPts val="0"/>
              </a:spcBef>
              <a:spcAft>
                <a:spcPts val="0"/>
              </a:spcAft>
              <a:buSzPts val="1740"/>
              <a:buChar char="○"/>
            </a:pPr>
            <a:r>
              <a:rPr lang="en" sz="1740"/>
              <a:t>Loaded Max now - PCA = $33.00, MedPCA = $36.76, CS = $54.40, TC = $33.00</a:t>
            </a:r>
            <a:endParaRPr sz="1740"/>
          </a:p>
          <a:p>
            <a:pPr indent="-339090" lvl="0" marL="457200" rtl="0" algn="l">
              <a:lnSpc>
                <a:spcPct val="105000"/>
              </a:lnSpc>
              <a:spcBef>
                <a:spcPts val="0"/>
              </a:spcBef>
              <a:spcAft>
                <a:spcPts val="0"/>
              </a:spcAft>
              <a:buSzPts val="1740"/>
              <a:buChar char="●"/>
            </a:pPr>
            <a:r>
              <a:rPr b="1" lang="en" sz="1740" u="sng">
                <a:solidFill>
                  <a:schemeClr val="hlink"/>
                </a:solidFill>
                <a:hlinkClick r:id="rId3"/>
              </a:rPr>
              <a:t>Fundraising</a:t>
            </a:r>
            <a:r>
              <a:rPr lang="en" sz="1740"/>
              <a:t> - Help us continue!  </a:t>
            </a:r>
            <a:endParaRPr sz="1740"/>
          </a:p>
          <a:p>
            <a:pPr indent="-339090" lvl="1" marL="914400" rtl="0" algn="l">
              <a:lnSpc>
                <a:spcPct val="105000"/>
              </a:lnSpc>
              <a:spcBef>
                <a:spcPts val="0"/>
              </a:spcBef>
              <a:spcAft>
                <a:spcPts val="0"/>
              </a:spcAft>
              <a:buSzPts val="1740"/>
              <a:buChar char="○"/>
            </a:pPr>
            <a:r>
              <a:rPr lang="en" sz="1740"/>
              <a:t>Your time is the most valuable (steering, subcommittee, support), but </a:t>
            </a:r>
            <a:endParaRPr sz="1740"/>
          </a:p>
          <a:p>
            <a:pPr indent="-339090" lvl="1" marL="914400" rtl="0" algn="l">
              <a:lnSpc>
                <a:spcPct val="105000"/>
              </a:lnSpc>
              <a:spcBef>
                <a:spcPts val="0"/>
              </a:spcBef>
              <a:spcAft>
                <a:spcPts val="0"/>
              </a:spcAft>
              <a:buSzPts val="1740"/>
              <a:buChar char="○"/>
            </a:pPr>
            <a:r>
              <a:rPr lang="en" sz="1740"/>
              <a:t>Funding is also beneficial ( Zoom, Handshake, Mailchimp, ASD membership, social media part time workers, Conference). </a:t>
            </a:r>
            <a:endParaRPr sz="1740"/>
          </a:p>
          <a:p>
            <a:pPr indent="-339090" lvl="1" marL="914400" rtl="0" algn="l">
              <a:lnSpc>
                <a:spcPct val="105000"/>
              </a:lnSpc>
              <a:spcBef>
                <a:spcPts val="0"/>
              </a:spcBef>
              <a:spcAft>
                <a:spcPts val="0"/>
              </a:spcAft>
              <a:buSzPts val="1740"/>
              <a:buChar char="○"/>
            </a:pPr>
            <a:r>
              <a:rPr lang="en" sz="1740"/>
              <a:t>Benefits - knowledgebase, advocacy updates, tips for employer, recruiting via Handshake. </a:t>
            </a:r>
            <a:endParaRPr sz="1740"/>
          </a:p>
          <a:p>
            <a:pPr indent="-339090" lvl="0" marL="457200" rtl="0" algn="l">
              <a:lnSpc>
                <a:spcPct val="105000"/>
              </a:lnSpc>
              <a:spcBef>
                <a:spcPts val="0"/>
              </a:spcBef>
              <a:spcAft>
                <a:spcPts val="0"/>
              </a:spcAft>
              <a:buSzPts val="1740"/>
              <a:buChar char="●"/>
            </a:pPr>
            <a:r>
              <a:rPr b="1" lang="en" sz="1740" u="sng"/>
              <a:t>Website updates</a:t>
            </a:r>
            <a:r>
              <a:rPr lang="en" sz="1740"/>
              <a:t> - Starting next year - older meetings/conferences/notes that have been recorded will be placed behind the paywall.  Current meetings will be available for free. </a:t>
            </a:r>
            <a:endParaRPr sz="1740"/>
          </a:p>
          <a:p>
            <a:pPr indent="-339090" lvl="0" marL="457200" rtl="0" algn="l">
              <a:lnSpc>
                <a:spcPct val="105000"/>
              </a:lnSpc>
              <a:spcBef>
                <a:spcPts val="0"/>
              </a:spcBef>
              <a:spcAft>
                <a:spcPts val="0"/>
              </a:spcAft>
              <a:buSzPts val="1740"/>
              <a:buChar char="●"/>
            </a:pPr>
            <a:r>
              <a:rPr b="1" lang="en" sz="1740"/>
              <a:t>Steering Committee volunteers needed.</a:t>
            </a:r>
            <a:endParaRPr b="1" sz="1740"/>
          </a:p>
          <a:p>
            <a:pPr indent="-339090" lvl="0" marL="457200" rtl="0" algn="l">
              <a:lnSpc>
                <a:spcPct val="105000"/>
              </a:lnSpc>
              <a:spcBef>
                <a:spcPts val="0"/>
              </a:spcBef>
              <a:spcAft>
                <a:spcPts val="0"/>
              </a:spcAft>
              <a:buSzPts val="1740"/>
              <a:buChar char="●"/>
            </a:pPr>
            <a:r>
              <a:rPr b="1" lang="en" sz="1740"/>
              <a:t>Social Media updates.</a:t>
            </a:r>
            <a:r>
              <a:rPr lang="en" sz="1740"/>
              <a:t> </a:t>
            </a:r>
            <a:endParaRPr sz="174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txBox="1"/>
          <p:nvPr>
            <p:ph type="title"/>
          </p:nvPr>
        </p:nvSpPr>
        <p:spPr>
          <a:xfrm>
            <a:off x="474225" y="497150"/>
            <a:ext cx="8520600" cy="377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000" u="sng">
                <a:solidFill>
                  <a:srgbClr val="202124"/>
                </a:solidFill>
                <a:highlight>
                  <a:srgbClr val="FFFFFF"/>
                </a:highlight>
              </a:rPr>
              <a:t>DMH INTAKE QUALIFICATIONS</a:t>
            </a:r>
            <a:endParaRPr b="1" sz="3000" u="sng">
              <a:solidFill>
                <a:srgbClr val="202124"/>
              </a:solidFill>
              <a:highlight>
                <a:srgbClr val="FFFFFF"/>
              </a:highlight>
            </a:endParaRPr>
          </a:p>
          <a:p>
            <a:pPr indent="0" lvl="0" marL="0" rtl="0" algn="l">
              <a:spcBef>
                <a:spcPts val="0"/>
              </a:spcBef>
              <a:spcAft>
                <a:spcPts val="0"/>
              </a:spcAft>
              <a:buNone/>
            </a:pPr>
            <a:r>
              <a:t/>
            </a:r>
            <a:endParaRPr sz="3000">
              <a:solidFill>
                <a:srgbClr val="202124"/>
              </a:solidFill>
              <a:highlight>
                <a:srgbClr val="FFFFFF"/>
              </a:highlight>
            </a:endParaRPr>
          </a:p>
          <a:p>
            <a:pPr indent="0" lvl="0" marL="0" rtl="0" algn="l">
              <a:spcBef>
                <a:spcPts val="0"/>
              </a:spcBef>
              <a:spcAft>
                <a:spcPts val="0"/>
              </a:spcAft>
              <a:buNone/>
            </a:pPr>
            <a:r>
              <a:rPr lang="en" sz="3000">
                <a:solidFill>
                  <a:srgbClr val="202124"/>
                </a:solidFill>
                <a:highlight>
                  <a:srgbClr val="FFFFFF"/>
                </a:highlight>
              </a:rPr>
              <a:t>The Missouri Division of Developmental Disabilities provides services for </a:t>
            </a:r>
            <a:r>
              <a:rPr lang="en" sz="3000">
                <a:solidFill>
                  <a:srgbClr val="202124"/>
                </a:solidFill>
                <a:highlight>
                  <a:srgbClr val="FFFF00"/>
                </a:highlight>
              </a:rPr>
              <a:t>individuals with developmental disabilities such as </a:t>
            </a:r>
            <a:r>
              <a:rPr lang="en" sz="3000">
                <a:solidFill>
                  <a:srgbClr val="040C28"/>
                </a:solidFill>
                <a:highlight>
                  <a:srgbClr val="FFFF00"/>
                </a:highlight>
              </a:rPr>
              <a:t>intellectual disabilities, cerebral palsy, Down syndrome, autism, and epilepsy</a:t>
            </a:r>
            <a:r>
              <a:rPr lang="en" sz="3000">
                <a:solidFill>
                  <a:srgbClr val="202124"/>
                </a:solidFill>
                <a:highlight>
                  <a:srgbClr val="FFFF00"/>
                </a:highlight>
              </a:rPr>
              <a:t>.</a:t>
            </a:r>
            <a:r>
              <a:rPr lang="en" sz="3000">
                <a:solidFill>
                  <a:srgbClr val="202124"/>
                </a:solidFill>
                <a:highlight>
                  <a:srgbClr val="FFFFFF"/>
                </a:highlight>
              </a:rPr>
              <a:t> Such conditions must have occurred before age 22 and be considered lifelong in duration.</a:t>
            </a:r>
            <a:endParaRPr sz="30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6"/>
          <p:cNvSpPr txBox="1"/>
          <p:nvPr>
            <p:ph type="title"/>
          </p:nvPr>
        </p:nvSpPr>
        <p:spPr>
          <a:xfrm>
            <a:off x="311700" y="445025"/>
            <a:ext cx="8520600" cy="3197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pic>
        <p:nvPicPr>
          <p:cNvPr id="73" name="Google Shape;73;p16"/>
          <p:cNvPicPr preferRelativeResize="0"/>
          <p:nvPr/>
        </p:nvPicPr>
        <p:blipFill>
          <a:blip r:embed="rId3">
            <a:alphaModFix/>
          </a:blip>
          <a:stretch>
            <a:fillRect/>
          </a:stretch>
        </p:blipFill>
        <p:spPr>
          <a:xfrm>
            <a:off x="46556" y="150975"/>
            <a:ext cx="9080940" cy="51435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7"/>
          <p:cNvSpPr/>
          <p:nvPr/>
        </p:nvSpPr>
        <p:spPr>
          <a:xfrm>
            <a:off x="5021775" y="1762975"/>
            <a:ext cx="4989000" cy="3380400"/>
          </a:xfrm>
          <a:prstGeom prst="rect">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9" name="Google Shape;79;p17"/>
          <p:cNvSpPr/>
          <p:nvPr/>
        </p:nvSpPr>
        <p:spPr>
          <a:xfrm>
            <a:off x="-13475" y="1762975"/>
            <a:ext cx="4989000" cy="3380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0" name="Google Shape;80;p17"/>
          <p:cNvSpPr txBox="1"/>
          <p:nvPr>
            <p:ph type="title"/>
          </p:nvPr>
        </p:nvSpPr>
        <p:spPr>
          <a:xfrm>
            <a:off x="1788700" y="3735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u="sng"/>
              <a:t>What is Eligibility for Medicaid?</a:t>
            </a:r>
            <a:endParaRPr b="1" u="sng"/>
          </a:p>
        </p:txBody>
      </p:sp>
      <p:sp>
        <p:nvSpPr>
          <p:cNvPr id="81" name="Google Shape;81;p17"/>
          <p:cNvSpPr txBox="1"/>
          <p:nvPr>
            <p:ph idx="1" type="body"/>
          </p:nvPr>
        </p:nvSpPr>
        <p:spPr>
          <a:xfrm>
            <a:off x="-65600" y="1152475"/>
            <a:ext cx="5041200" cy="3990900"/>
          </a:xfrm>
          <a:prstGeom prst="rect">
            <a:avLst/>
          </a:prstGeom>
        </p:spPr>
        <p:txBody>
          <a:bodyPr anchorCtr="0" anchor="t" bIns="91425" lIns="91425" spcFirstLastPara="1" rIns="91425" wrap="square" tIns="91425">
            <a:noAutofit/>
          </a:bodyPr>
          <a:lstStyle/>
          <a:p>
            <a:pPr indent="0" lvl="0" marL="0" rtl="0" algn="ctr">
              <a:lnSpc>
                <a:spcPct val="105000"/>
              </a:lnSpc>
              <a:spcBef>
                <a:spcPts val="0"/>
              </a:spcBef>
              <a:spcAft>
                <a:spcPts val="0"/>
              </a:spcAft>
              <a:buNone/>
            </a:pPr>
            <a:r>
              <a:rPr b="1" lang="en" sz="2600" u="sng"/>
              <a:t>Old</a:t>
            </a:r>
            <a:r>
              <a:rPr b="1" lang="en" sz="2200" u="sng"/>
              <a:t>	</a:t>
            </a:r>
            <a:endParaRPr b="1" sz="2200" u="sng"/>
          </a:p>
          <a:p>
            <a:pPr indent="-330200" lvl="0" marL="457200" rtl="0" algn="l">
              <a:lnSpc>
                <a:spcPct val="105000"/>
              </a:lnSpc>
              <a:spcBef>
                <a:spcPts val="1200"/>
              </a:spcBef>
              <a:spcAft>
                <a:spcPts val="0"/>
              </a:spcAft>
              <a:buSzPts val="1600"/>
              <a:buChar char="●"/>
            </a:pPr>
            <a:r>
              <a:rPr lang="en" sz="1600"/>
              <a:t>DSS acceptance (Family Support Division)</a:t>
            </a:r>
            <a:endParaRPr sz="1600"/>
          </a:p>
          <a:p>
            <a:pPr indent="-317500" lvl="1" marL="914400" rtl="0" algn="l">
              <a:lnSpc>
                <a:spcPct val="105000"/>
              </a:lnSpc>
              <a:spcBef>
                <a:spcPts val="0"/>
              </a:spcBef>
              <a:spcAft>
                <a:spcPts val="0"/>
              </a:spcAft>
              <a:buSzPts val="1400"/>
              <a:buChar char="○"/>
            </a:pPr>
            <a:r>
              <a:rPr lang="en" sz="1400"/>
              <a:t>Under 18 - family finances</a:t>
            </a:r>
            <a:endParaRPr sz="1400"/>
          </a:p>
          <a:p>
            <a:pPr indent="-317500" lvl="1" marL="914400" rtl="0" algn="l">
              <a:lnSpc>
                <a:spcPct val="105000"/>
              </a:lnSpc>
              <a:spcBef>
                <a:spcPts val="0"/>
              </a:spcBef>
              <a:spcAft>
                <a:spcPts val="0"/>
              </a:spcAft>
              <a:buSzPts val="1400"/>
              <a:buChar char="○"/>
            </a:pPr>
            <a:r>
              <a:rPr lang="en" sz="1400"/>
              <a:t>Over 18 - household of one! </a:t>
            </a:r>
            <a:endParaRPr sz="1400"/>
          </a:p>
          <a:p>
            <a:pPr indent="-317500" lvl="1" marL="914400" rtl="0" algn="l">
              <a:lnSpc>
                <a:spcPct val="105000"/>
              </a:lnSpc>
              <a:spcBef>
                <a:spcPts val="0"/>
              </a:spcBef>
              <a:spcAft>
                <a:spcPts val="0"/>
              </a:spcAft>
              <a:buSzPts val="1400"/>
              <a:buChar char="○"/>
            </a:pPr>
            <a:r>
              <a:rPr lang="en" sz="1400" u="sng">
                <a:solidFill>
                  <a:schemeClr val="hlink"/>
                </a:solidFill>
                <a:hlinkClick r:id="rId3"/>
              </a:rPr>
              <a:t>myDSS.mo.gov</a:t>
            </a:r>
            <a:endParaRPr sz="1400"/>
          </a:p>
          <a:p>
            <a:pPr indent="-330200" lvl="0" marL="457200" rtl="0" algn="l">
              <a:lnSpc>
                <a:spcPct val="105000"/>
              </a:lnSpc>
              <a:spcBef>
                <a:spcPts val="0"/>
              </a:spcBef>
              <a:spcAft>
                <a:spcPts val="0"/>
              </a:spcAft>
              <a:buSzPts val="1600"/>
              <a:buChar char="●"/>
            </a:pPr>
            <a:r>
              <a:rPr lang="en" sz="1600" u="sng">
                <a:solidFill>
                  <a:schemeClr val="hlink"/>
                </a:solidFill>
                <a:hlinkClick r:id="rId4"/>
              </a:rPr>
              <a:t>Spend Down Explanation</a:t>
            </a:r>
            <a:endParaRPr sz="1600"/>
          </a:p>
          <a:p>
            <a:pPr indent="-330200" lvl="0" marL="457200" rtl="0" algn="l">
              <a:lnSpc>
                <a:spcPct val="105000"/>
              </a:lnSpc>
              <a:spcBef>
                <a:spcPts val="0"/>
              </a:spcBef>
              <a:spcAft>
                <a:spcPts val="0"/>
              </a:spcAft>
              <a:buSzPts val="1600"/>
              <a:buChar char="●"/>
            </a:pPr>
            <a:r>
              <a:rPr lang="en" sz="1600"/>
              <a:t>Health Insurance vs. Waiver Services</a:t>
            </a:r>
            <a:endParaRPr sz="1600"/>
          </a:p>
          <a:p>
            <a:pPr indent="-330200" lvl="0" marL="457200" rtl="0" algn="l">
              <a:lnSpc>
                <a:spcPct val="105000"/>
              </a:lnSpc>
              <a:spcBef>
                <a:spcPts val="0"/>
              </a:spcBef>
              <a:spcAft>
                <a:spcPts val="0"/>
              </a:spcAft>
              <a:buSzPts val="1600"/>
              <a:buChar char="●"/>
            </a:pPr>
            <a:r>
              <a:rPr lang="en" sz="1600"/>
              <a:t>DMH Intake - Developmental Disability</a:t>
            </a:r>
            <a:endParaRPr sz="1600"/>
          </a:p>
          <a:p>
            <a:pPr indent="-317500" lvl="1" marL="914400" rtl="0" algn="l">
              <a:lnSpc>
                <a:spcPct val="105000"/>
              </a:lnSpc>
              <a:spcBef>
                <a:spcPts val="0"/>
              </a:spcBef>
              <a:spcAft>
                <a:spcPts val="0"/>
              </a:spcAft>
              <a:buSzPts val="1400"/>
              <a:buChar char="○"/>
            </a:pPr>
            <a:r>
              <a:rPr lang="en" sz="1400"/>
              <a:t>Disability manifested before age 22</a:t>
            </a:r>
            <a:endParaRPr sz="1400"/>
          </a:p>
          <a:p>
            <a:pPr indent="-317500" lvl="1" marL="914400" rtl="0" algn="l">
              <a:lnSpc>
                <a:spcPct val="105000"/>
              </a:lnSpc>
              <a:spcBef>
                <a:spcPts val="0"/>
              </a:spcBef>
              <a:spcAft>
                <a:spcPts val="0"/>
              </a:spcAft>
              <a:buSzPts val="1400"/>
              <a:buChar char="○"/>
            </a:pPr>
            <a:r>
              <a:rPr b="1" i="1" lang="en" sz="1400">
                <a:highlight>
                  <a:srgbClr val="FFFF00"/>
                </a:highlight>
              </a:rPr>
              <a:t>MOCABI / Vineland need - 3 areas</a:t>
            </a:r>
            <a:endParaRPr b="1" i="1" sz="1400">
              <a:highlight>
                <a:srgbClr val="FFFF00"/>
              </a:highlight>
            </a:endParaRPr>
          </a:p>
          <a:p>
            <a:pPr indent="-317500" lvl="1" marL="914400" rtl="0" algn="l">
              <a:lnSpc>
                <a:spcPct val="105000"/>
              </a:lnSpc>
              <a:spcBef>
                <a:spcPts val="0"/>
              </a:spcBef>
              <a:spcAft>
                <a:spcPts val="0"/>
              </a:spcAft>
              <a:buSzPts val="1400"/>
              <a:buChar char="○"/>
            </a:pPr>
            <a:r>
              <a:rPr lang="en" sz="1400"/>
              <a:t>TBI - separate services</a:t>
            </a:r>
            <a:endParaRPr sz="1400"/>
          </a:p>
          <a:p>
            <a:pPr indent="-330200" lvl="0" marL="457200" rtl="0" algn="l">
              <a:lnSpc>
                <a:spcPct val="105000"/>
              </a:lnSpc>
              <a:spcBef>
                <a:spcPts val="0"/>
              </a:spcBef>
              <a:spcAft>
                <a:spcPts val="0"/>
              </a:spcAft>
              <a:buSzPts val="1600"/>
              <a:buChar char="●"/>
            </a:pPr>
            <a:r>
              <a:rPr lang="en" sz="1600"/>
              <a:t>DMH assignment of SC (Support Coordinator</a:t>
            </a:r>
            <a:endParaRPr sz="1600"/>
          </a:p>
          <a:p>
            <a:pPr indent="-317500" lvl="1" marL="914400" rtl="0" algn="l">
              <a:lnSpc>
                <a:spcPct val="105000"/>
              </a:lnSpc>
              <a:spcBef>
                <a:spcPts val="0"/>
              </a:spcBef>
              <a:spcAft>
                <a:spcPts val="0"/>
              </a:spcAft>
              <a:buSzPts val="1400"/>
              <a:buChar char="○"/>
            </a:pPr>
            <a:r>
              <a:rPr lang="en" sz="1400"/>
              <a:t>Regional Center</a:t>
            </a:r>
            <a:endParaRPr sz="1400"/>
          </a:p>
          <a:p>
            <a:pPr indent="-317500" lvl="1" marL="914400" rtl="0" algn="l">
              <a:lnSpc>
                <a:spcPct val="105000"/>
              </a:lnSpc>
              <a:spcBef>
                <a:spcPts val="0"/>
              </a:spcBef>
              <a:spcAft>
                <a:spcPts val="0"/>
              </a:spcAft>
              <a:buSzPts val="1400"/>
              <a:buChar char="○"/>
            </a:pPr>
            <a:r>
              <a:rPr lang="en" sz="1400"/>
              <a:t>Targeted Case Management (TCM) - </a:t>
            </a:r>
            <a:r>
              <a:rPr lang="en" sz="1400" u="sng">
                <a:solidFill>
                  <a:schemeClr val="hlink"/>
                </a:solidFill>
                <a:hlinkClick r:id="rId5"/>
              </a:rPr>
              <a:t>CHS</a:t>
            </a:r>
            <a:endParaRPr sz="1400"/>
          </a:p>
        </p:txBody>
      </p:sp>
      <p:sp>
        <p:nvSpPr>
          <p:cNvPr id="82" name="Google Shape;82;p17"/>
          <p:cNvSpPr txBox="1"/>
          <p:nvPr>
            <p:ph idx="2" type="body"/>
          </p:nvPr>
        </p:nvSpPr>
        <p:spPr>
          <a:xfrm>
            <a:off x="4975625" y="1267575"/>
            <a:ext cx="4700400" cy="3920700"/>
          </a:xfrm>
          <a:prstGeom prst="rect">
            <a:avLst/>
          </a:prstGeom>
        </p:spPr>
        <p:txBody>
          <a:bodyPr anchorCtr="0" anchor="t" bIns="91425" lIns="91425" spcFirstLastPara="1" rIns="91425" wrap="square" tIns="91425">
            <a:normAutofit fontScale="85000" lnSpcReduction="20000"/>
          </a:bodyPr>
          <a:lstStyle/>
          <a:p>
            <a:pPr indent="0" lvl="0" marL="0" rtl="0" algn="ctr">
              <a:spcBef>
                <a:spcPts val="0"/>
              </a:spcBef>
              <a:spcAft>
                <a:spcPts val="0"/>
              </a:spcAft>
              <a:buNone/>
            </a:pPr>
            <a:r>
              <a:rPr b="1" lang="en" sz="2825" u="sng"/>
              <a:t>New</a:t>
            </a:r>
            <a:endParaRPr b="1" sz="2825" u="sng"/>
          </a:p>
          <a:p>
            <a:pPr indent="-309900" lvl="0" marL="457200" rtl="0" algn="l">
              <a:spcBef>
                <a:spcPts val="1200"/>
              </a:spcBef>
              <a:spcAft>
                <a:spcPts val="0"/>
              </a:spcAft>
              <a:buSzPct val="77962"/>
              <a:buChar char="●"/>
            </a:pPr>
            <a:r>
              <a:rPr lang="en" sz="1932"/>
              <a:t>DSS acceptance  (FSD) - </a:t>
            </a:r>
            <a:endParaRPr sz="1732"/>
          </a:p>
          <a:p>
            <a:pPr indent="-299105" lvl="1" marL="914400" rtl="0" algn="l">
              <a:spcBef>
                <a:spcPts val="0"/>
              </a:spcBef>
              <a:spcAft>
                <a:spcPts val="0"/>
              </a:spcAft>
              <a:buSzPct val="75418"/>
              <a:buChar char="○"/>
            </a:pPr>
            <a:r>
              <a:rPr lang="en" sz="1732"/>
              <a:t>Under 18 - family finance</a:t>
            </a:r>
            <a:endParaRPr sz="1732"/>
          </a:p>
          <a:p>
            <a:pPr indent="-322085" lvl="1" marL="914400" rtl="0" algn="l">
              <a:spcBef>
                <a:spcPts val="0"/>
              </a:spcBef>
              <a:spcAft>
                <a:spcPts val="0"/>
              </a:spcAft>
              <a:buSzPct val="100000"/>
              <a:buChar char="○"/>
            </a:pPr>
            <a:r>
              <a:rPr lang="en" sz="1732"/>
              <a:t>Over 18 - household of one. </a:t>
            </a:r>
            <a:endParaRPr sz="1732"/>
          </a:p>
          <a:p>
            <a:pPr indent="-309900" lvl="1" marL="914400" rtl="0" algn="l">
              <a:spcBef>
                <a:spcPts val="0"/>
              </a:spcBef>
              <a:spcAft>
                <a:spcPts val="0"/>
              </a:spcAft>
              <a:buSzPct val="86965"/>
              <a:buChar char="○"/>
            </a:pPr>
            <a:r>
              <a:rPr lang="en" sz="1732" u="sng">
                <a:solidFill>
                  <a:schemeClr val="accent5"/>
                </a:solidFill>
                <a:hlinkClick r:id="rId6">
                  <a:extLst>
                    <a:ext uri="{A12FA001-AC4F-418D-AE19-62706E023703}">
                      <ahyp:hlinkClr val="tx"/>
                    </a:ext>
                  </a:extLst>
                </a:hlinkClick>
              </a:rPr>
              <a:t>myDSS.mo.gov</a:t>
            </a:r>
            <a:endParaRPr sz="1732"/>
          </a:p>
          <a:p>
            <a:pPr indent="-332880" lvl="0" marL="457200" rtl="0" algn="l">
              <a:spcBef>
                <a:spcPts val="0"/>
              </a:spcBef>
              <a:spcAft>
                <a:spcPts val="0"/>
              </a:spcAft>
              <a:buSzPct val="100000"/>
              <a:buChar char="●"/>
            </a:pPr>
            <a:r>
              <a:rPr lang="en" sz="1932" u="sng">
                <a:solidFill>
                  <a:schemeClr val="accent5"/>
                </a:solidFill>
                <a:hlinkClick r:id="rId7">
                  <a:extLst>
                    <a:ext uri="{A12FA001-AC4F-418D-AE19-62706E023703}">
                      <ahyp:hlinkClr val="tx"/>
                    </a:ext>
                  </a:extLst>
                </a:hlinkClick>
              </a:rPr>
              <a:t>Spend Down Explanation</a:t>
            </a:r>
            <a:endParaRPr sz="1932"/>
          </a:p>
          <a:p>
            <a:pPr indent="-332880" lvl="0" marL="457200" rtl="0" algn="l">
              <a:spcBef>
                <a:spcPts val="0"/>
              </a:spcBef>
              <a:spcAft>
                <a:spcPts val="0"/>
              </a:spcAft>
              <a:buSzPct val="100000"/>
              <a:buChar char="●"/>
            </a:pPr>
            <a:r>
              <a:rPr lang="en" sz="1932"/>
              <a:t>Health Insurance vs. Waiver Services</a:t>
            </a:r>
            <a:endParaRPr sz="1932"/>
          </a:p>
          <a:p>
            <a:pPr indent="-332880" lvl="0" marL="457200" rtl="0" algn="l">
              <a:spcBef>
                <a:spcPts val="0"/>
              </a:spcBef>
              <a:spcAft>
                <a:spcPts val="0"/>
              </a:spcAft>
              <a:buSzPct val="100000"/>
              <a:buChar char="●"/>
            </a:pPr>
            <a:r>
              <a:rPr lang="en" sz="1932"/>
              <a:t>DMH Intake - Developmental Disability</a:t>
            </a:r>
            <a:endParaRPr sz="1932"/>
          </a:p>
          <a:p>
            <a:pPr indent="-322085" lvl="1" marL="914400" rtl="0" algn="l">
              <a:spcBef>
                <a:spcPts val="0"/>
              </a:spcBef>
              <a:spcAft>
                <a:spcPts val="0"/>
              </a:spcAft>
              <a:buSzPct val="100000"/>
              <a:buChar char="○"/>
            </a:pPr>
            <a:r>
              <a:rPr lang="en" sz="1732"/>
              <a:t>Disability manifested before age 22</a:t>
            </a:r>
            <a:endParaRPr sz="1732"/>
          </a:p>
          <a:p>
            <a:pPr indent="-322085" lvl="1" marL="914400" rtl="0" algn="l">
              <a:spcBef>
                <a:spcPts val="0"/>
              </a:spcBef>
              <a:spcAft>
                <a:spcPts val="0"/>
              </a:spcAft>
              <a:buSzPct val="100000"/>
              <a:buChar char="○"/>
            </a:pPr>
            <a:r>
              <a:rPr b="1" i="1" lang="en" sz="1732">
                <a:highlight>
                  <a:schemeClr val="accent6"/>
                </a:highlight>
              </a:rPr>
              <a:t>MAAS * - </a:t>
            </a:r>
            <a:r>
              <a:rPr b="1" i="1" lang="en" sz="1732" u="sng">
                <a:solidFill>
                  <a:schemeClr val="hlink"/>
                </a:solidFill>
                <a:highlight>
                  <a:schemeClr val="accent6"/>
                </a:highlight>
                <a:hlinkClick r:id="rId8"/>
              </a:rPr>
              <a:t>Bridge plan</a:t>
            </a:r>
            <a:r>
              <a:rPr b="1" i="1" lang="en" sz="1732">
                <a:highlight>
                  <a:schemeClr val="accent6"/>
                </a:highlight>
              </a:rPr>
              <a:t> in place</a:t>
            </a:r>
            <a:endParaRPr b="1" i="1" sz="1732">
              <a:highlight>
                <a:schemeClr val="accent6"/>
              </a:highlight>
            </a:endParaRPr>
          </a:p>
          <a:p>
            <a:pPr indent="-322085" lvl="1" marL="914400" rtl="0" algn="l">
              <a:spcBef>
                <a:spcPts val="0"/>
              </a:spcBef>
              <a:spcAft>
                <a:spcPts val="0"/>
              </a:spcAft>
              <a:buSzPct val="100000"/>
              <a:buChar char="○"/>
            </a:pPr>
            <a:r>
              <a:rPr lang="en" sz="1732"/>
              <a:t>TBI - separate services</a:t>
            </a:r>
            <a:endParaRPr sz="1732"/>
          </a:p>
          <a:p>
            <a:pPr indent="-332880" lvl="0" marL="457200" rtl="0" algn="l">
              <a:spcBef>
                <a:spcPts val="0"/>
              </a:spcBef>
              <a:spcAft>
                <a:spcPts val="0"/>
              </a:spcAft>
              <a:buSzPct val="100000"/>
              <a:buChar char="●"/>
            </a:pPr>
            <a:r>
              <a:rPr lang="en" sz="1932"/>
              <a:t>DMH assignment</a:t>
            </a:r>
            <a:endParaRPr sz="1932"/>
          </a:p>
          <a:p>
            <a:pPr indent="-320695" lvl="1" marL="914400" rtl="0" algn="l">
              <a:spcBef>
                <a:spcPts val="0"/>
              </a:spcBef>
              <a:spcAft>
                <a:spcPts val="0"/>
              </a:spcAft>
              <a:buSzPct val="100000"/>
              <a:buChar char="○"/>
            </a:pPr>
            <a:r>
              <a:rPr lang="en" sz="1706"/>
              <a:t>Regional Center</a:t>
            </a:r>
            <a:endParaRPr sz="1706"/>
          </a:p>
          <a:p>
            <a:pPr indent="-320695" lvl="1" marL="914400" rtl="0" algn="l">
              <a:lnSpc>
                <a:spcPct val="105000"/>
              </a:lnSpc>
              <a:spcBef>
                <a:spcPts val="0"/>
              </a:spcBef>
              <a:spcAft>
                <a:spcPts val="0"/>
              </a:spcAft>
              <a:buSzPct val="100000"/>
              <a:buChar char="○"/>
            </a:pPr>
            <a:r>
              <a:rPr lang="en" sz="1706"/>
              <a:t>Targeted Case Management (TCM) - </a:t>
            </a:r>
            <a:r>
              <a:rPr lang="en" sz="1706" u="sng">
                <a:solidFill>
                  <a:schemeClr val="accent5"/>
                </a:solidFill>
                <a:hlinkClick r:id="rId9">
                  <a:extLst>
                    <a:ext uri="{A12FA001-AC4F-418D-AE19-62706E023703}">
                      <ahyp:hlinkClr val="tx"/>
                    </a:ext>
                  </a:extLst>
                </a:hlinkClick>
              </a:rPr>
              <a:t>CHS</a:t>
            </a:r>
            <a:endParaRPr sz="1706"/>
          </a:p>
          <a:p>
            <a:pPr indent="0" lvl="0" marL="0" rtl="0" algn="l">
              <a:spcBef>
                <a:spcPts val="1200"/>
              </a:spcBef>
              <a:spcAft>
                <a:spcPts val="1200"/>
              </a:spcAft>
              <a:buNone/>
            </a:pPr>
            <a:r>
              <a:t/>
            </a:r>
            <a:endParaRPr/>
          </a:p>
        </p:txBody>
      </p:sp>
      <p:pic>
        <p:nvPicPr>
          <p:cNvPr id="83" name="Google Shape;83;p17"/>
          <p:cNvPicPr preferRelativeResize="0"/>
          <p:nvPr/>
        </p:nvPicPr>
        <p:blipFill>
          <a:blip r:embed="rId10">
            <a:alphaModFix/>
          </a:blip>
          <a:stretch>
            <a:fillRect/>
          </a:stretch>
        </p:blipFill>
        <p:spPr>
          <a:xfrm>
            <a:off x="345549" y="69500"/>
            <a:ext cx="883650" cy="1441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8"/>
          <p:cNvSpPr/>
          <p:nvPr/>
        </p:nvSpPr>
        <p:spPr>
          <a:xfrm>
            <a:off x="212425" y="1597875"/>
            <a:ext cx="8601600" cy="2962800"/>
          </a:xfrm>
          <a:prstGeom prst="roundRect">
            <a:avLst>
              <a:gd fmla="val 16667" name="adj"/>
            </a:avLst>
          </a:prstGeom>
          <a:solidFill>
            <a:srgbClr val="D5A6B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9" name="Google Shape;89;p18"/>
          <p:cNvSpPr txBox="1"/>
          <p:nvPr>
            <p:ph type="title"/>
          </p:nvPr>
        </p:nvSpPr>
        <p:spPr>
          <a:xfrm>
            <a:off x="311700" y="201750"/>
            <a:ext cx="8754300" cy="10659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sz="3466" u="sng"/>
              <a:t>Waiver Eligibility</a:t>
            </a:r>
            <a:endParaRPr b="1" sz="3466" u="sng"/>
          </a:p>
          <a:p>
            <a:pPr indent="457200" lvl="0" marL="0" rtl="0" algn="l">
              <a:spcBef>
                <a:spcPts val="0"/>
              </a:spcBef>
              <a:spcAft>
                <a:spcPts val="0"/>
              </a:spcAft>
              <a:buNone/>
            </a:pPr>
            <a:r>
              <a:rPr b="1" i="1" lang="en" sz="1800">
                <a:solidFill>
                  <a:schemeClr val="dk2"/>
                </a:solidFill>
              </a:rPr>
              <a:t>[</a:t>
            </a:r>
            <a:r>
              <a:rPr b="1" i="1" lang="en" sz="1800">
                <a:solidFill>
                  <a:schemeClr val="dk2"/>
                </a:solidFill>
              </a:rPr>
              <a:t>Partnership for Hope, Community, Comprehensive, and Young Child (Lopez)]</a:t>
            </a:r>
            <a:endParaRPr b="1" i="1"/>
          </a:p>
        </p:txBody>
      </p:sp>
      <p:sp>
        <p:nvSpPr>
          <p:cNvPr id="90" name="Google Shape;90;p18"/>
          <p:cNvSpPr txBox="1"/>
          <p:nvPr>
            <p:ph idx="1" type="body"/>
          </p:nvPr>
        </p:nvSpPr>
        <p:spPr>
          <a:xfrm>
            <a:off x="311700" y="1542975"/>
            <a:ext cx="8520600" cy="3416400"/>
          </a:xfrm>
          <a:prstGeom prst="rect">
            <a:avLst/>
          </a:prstGeom>
        </p:spPr>
        <p:txBody>
          <a:bodyPr anchorCtr="0" anchor="t" bIns="91425" lIns="91425" spcFirstLastPara="1" rIns="91425" wrap="square" tIns="91425">
            <a:normAutofit fontScale="92500" lnSpcReduction="20000"/>
          </a:bodyPr>
          <a:lstStyle/>
          <a:p>
            <a:pPr indent="0" lvl="0" marL="0" rtl="0" algn="ctr">
              <a:spcBef>
                <a:spcPts val="0"/>
              </a:spcBef>
              <a:spcAft>
                <a:spcPts val="0"/>
              </a:spcAft>
              <a:buNone/>
            </a:pPr>
            <a:r>
              <a:rPr b="1" lang="en">
                <a:highlight>
                  <a:schemeClr val="lt2"/>
                </a:highlight>
              </a:rPr>
              <a:t>MAAS (Missouri Adaptive Ability Scale)</a:t>
            </a:r>
            <a:r>
              <a:rPr b="1" lang="en" u="sng">
                <a:solidFill>
                  <a:schemeClr val="hlink"/>
                </a:solidFill>
                <a:highlight>
                  <a:schemeClr val="lt2"/>
                </a:highlight>
                <a:hlinkClick r:id="rId3"/>
              </a:rPr>
              <a:t> </a:t>
            </a:r>
            <a:endParaRPr b="1">
              <a:highlight>
                <a:schemeClr val="lt2"/>
              </a:highlight>
            </a:endParaRPr>
          </a:p>
          <a:p>
            <a:pPr indent="0" lvl="0" marL="0" rtl="0" algn="l">
              <a:spcBef>
                <a:spcPts val="1200"/>
              </a:spcBef>
              <a:spcAft>
                <a:spcPts val="0"/>
              </a:spcAft>
              <a:buNone/>
            </a:pPr>
            <a:r>
              <a:rPr lang="en" sz="1791"/>
              <a:t>Individual scores provided for each area :</a:t>
            </a:r>
            <a:endParaRPr sz="1791"/>
          </a:p>
          <a:p>
            <a:pPr indent="-345122" lvl="0" marL="457200" rtl="0" algn="l">
              <a:spcBef>
                <a:spcPts val="1200"/>
              </a:spcBef>
              <a:spcAft>
                <a:spcPts val="0"/>
              </a:spcAft>
              <a:buSzPct val="100000"/>
              <a:buChar char="●"/>
            </a:pPr>
            <a:r>
              <a:rPr b="1" lang="en" sz="1983"/>
              <a:t>Learning</a:t>
            </a:r>
            <a:endParaRPr b="1" sz="1983"/>
          </a:p>
          <a:p>
            <a:pPr indent="-345122" lvl="0" marL="457200" rtl="0" algn="l">
              <a:spcBef>
                <a:spcPts val="0"/>
              </a:spcBef>
              <a:spcAft>
                <a:spcPts val="0"/>
              </a:spcAft>
              <a:buSzPct val="100000"/>
              <a:buChar char="●"/>
            </a:pPr>
            <a:r>
              <a:rPr b="1" lang="en" sz="1983"/>
              <a:t>Mobility</a:t>
            </a:r>
            <a:endParaRPr b="1" sz="1983"/>
          </a:p>
          <a:p>
            <a:pPr indent="-345122" lvl="0" marL="457200" rtl="0" algn="l">
              <a:spcBef>
                <a:spcPts val="0"/>
              </a:spcBef>
              <a:spcAft>
                <a:spcPts val="0"/>
              </a:spcAft>
              <a:buSzPct val="100000"/>
              <a:buChar char="●"/>
            </a:pPr>
            <a:r>
              <a:rPr b="1" lang="en" sz="1983"/>
              <a:t>Communication</a:t>
            </a:r>
            <a:endParaRPr b="1" sz="1983"/>
          </a:p>
          <a:p>
            <a:pPr indent="-345122" lvl="0" marL="457200" rtl="0" algn="l">
              <a:spcBef>
                <a:spcPts val="0"/>
              </a:spcBef>
              <a:spcAft>
                <a:spcPts val="0"/>
              </a:spcAft>
              <a:buSzPct val="100000"/>
              <a:buChar char="●"/>
            </a:pPr>
            <a:r>
              <a:rPr b="1" lang="en" sz="1983"/>
              <a:t>Self-Care</a:t>
            </a:r>
            <a:endParaRPr b="1" sz="1983"/>
          </a:p>
          <a:p>
            <a:pPr indent="-345122" lvl="0" marL="457200" rtl="0" algn="l">
              <a:spcBef>
                <a:spcPts val="0"/>
              </a:spcBef>
              <a:spcAft>
                <a:spcPts val="0"/>
              </a:spcAft>
              <a:buSzPct val="100000"/>
              <a:buChar char="●"/>
            </a:pPr>
            <a:r>
              <a:rPr b="1" lang="en" sz="1983"/>
              <a:t>Self-Direction</a:t>
            </a:r>
            <a:endParaRPr b="1" sz="1983"/>
          </a:p>
          <a:p>
            <a:pPr indent="-345122" lvl="0" marL="457200" rtl="0" algn="l">
              <a:spcBef>
                <a:spcPts val="0"/>
              </a:spcBef>
              <a:spcAft>
                <a:spcPts val="0"/>
              </a:spcAft>
              <a:buSzPct val="100000"/>
              <a:buChar char="●"/>
            </a:pPr>
            <a:r>
              <a:rPr b="1" lang="en" sz="1983"/>
              <a:t>Independent Living /Economic Self Sufficiency</a:t>
            </a:r>
            <a:endParaRPr b="1" sz="1983"/>
          </a:p>
          <a:p>
            <a:pPr indent="0" lvl="0" marL="457200" rtl="0" algn="l">
              <a:spcBef>
                <a:spcPts val="1200"/>
              </a:spcBef>
              <a:spcAft>
                <a:spcPts val="0"/>
              </a:spcAft>
              <a:buNone/>
            </a:pPr>
            <a:r>
              <a:rPr b="1" lang="en"/>
              <a:t>         </a:t>
            </a:r>
            <a:r>
              <a:rPr lang="en" sz="2016"/>
              <a:t>Total assessment score indicates priority of need (PON).</a:t>
            </a:r>
            <a:endParaRPr sz="2016"/>
          </a:p>
          <a:p>
            <a:pPr indent="0" lvl="0" marL="0" rtl="0" algn="l">
              <a:spcBef>
                <a:spcPts val="1200"/>
              </a:spcBef>
              <a:spcAft>
                <a:spcPts val="12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u="sng"/>
              <a:t>MAAS process - What it looks like</a:t>
            </a:r>
            <a:r>
              <a:rPr lang="en"/>
              <a:t>	-  all Web Based!</a:t>
            </a:r>
            <a:endParaRPr/>
          </a:p>
        </p:txBody>
      </p:sp>
      <p:sp>
        <p:nvSpPr>
          <p:cNvPr id="96" name="Google Shape;96;p19"/>
          <p:cNvSpPr txBox="1"/>
          <p:nvPr>
            <p:ph idx="1" type="body"/>
          </p:nvPr>
        </p:nvSpPr>
        <p:spPr>
          <a:xfrm>
            <a:off x="181650" y="1070775"/>
            <a:ext cx="8650800" cy="3795600"/>
          </a:xfrm>
          <a:prstGeom prst="rect">
            <a:avLst/>
          </a:prstGeom>
        </p:spPr>
        <p:txBody>
          <a:bodyPr anchorCtr="0" anchor="t" bIns="91425" lIns="91425" spcFirstLastPara="1" rIns="91425" wrap="square" tIns="91425">
            <a:normAutofit fontScale="25000" lnSpcReduction="10000"/>
          </a:bodyPr>
          <a:lstStyle/>
          <a:p>
            <a:pPr indent="0" lvl="0" marL="457200" rtl="0" algn="l">
              <a:spcBef>
                <a:spcPts val="0"/>
              </a:spcBef>
              <a:spcAft>
                <a:spcPts val="0"/>
              </a:spcAft>
              <a:buClr>
                <a:schemeClr val="dk1"/>
              </a:buClr>
              <a:buSzPts val="275"/>
              <a:buFont typeface="Arial"/>
              <a:buNone/>
            </a:pPr>
            <a:r>
              <a:rPr lang="en" sz="4800">
                <a:solidFill>
                  <a:schemeClr val="dk1"/>
                </a:solidFill>
              </a:rPr>
              <a:t>The Missouri Adaptive Ability Scale (</a:t>
            </a:r>
            <a:r>
              <a:rPr b="1" lang="en" sz="4800">
                <a:solidFill>
                  <a:schemeClr val="dk1"/>
                </a:solidFill>
              </a:rPr>
              <a:t>MAAS</a:t>
            </a:r>
            <a:r>
              <a:rPr lang="en" sz="4800">
                <a:solidFill>
                  <a:schemeClr val="dk1"/>
                </a:solidFill>
              </a:rPr>
              <a:t>) is a norm-referenced measure of adaptive functioning for ages 1 year through adulthood. It uses a combination of informant input and examiner interactions with the individual to gain a reliable and valid understanding of the individual’s typical day-to-day functioning and need for environmental supports.   The </a:t>
            </a:r>
            <a:r>
              <a:rPr b="1" lang="en" sz="4800">
                <a:solidFill>
                  <a:schemeClr val="dk1"/>
                </a:solidFill>
              </a:rPr>
              <a:t>MAAS</a:t>
            </a:r>
            <a:r>
              <a:rPr lang="en" sz="4800">
                <a:solidFill>
                  <a:schemeClr val="dk1"/>
                </a:solidFill>
              </a:rPr>
              <a:t> is organized and administered in three stages:</a:t>
            </a:r>
            <a:endParaRPr sz="4800">
              <a:solidFill>
                <a:schemeClr val="dk1"/>
              </a:solidFill>
            </a:endParaRPr>
          </a:p>
          <a:p>
            <a:pPr indent="-400050" lvl="0" marL="914400" rtl="0" algn="l">
              <a:lnSpc>
                <a:spcPct val="100000"/>
              </a:lnSpc>
              <a:spcBef>
                <a:spcPts val="1400"/>
              </a:spcBef>
              <a:spcAft>
                <a:spcPts val="0"/>
              </a:spcAft>
              <a:buNone/>
            </a:pPr>
            <a:r>
              <a:rPr b="1" lang="en" sz="4800">
                <a:solidFill>
                  <a:schemeClr val="dk1"/>
                </a:solidFill>
              </a:rPr>
              <a:t>Stage I</a:t>
            </a:r>
            <a:r>
              <a:rPr lang="en" sz="4800">
                <a:solidFill>
                  <a:schemeClr val="dk1"/>
                </a:solidFill>
              </a:rPr>
              <a:t> 	(Learning and Observation) is administered </a:t>
            </a:r>
            <a:r>
              <a:rPr lang="en" sz="4800" u="sng">
                <a:solidFill>
                  <a:schemeClr val="dk1"/>
                </a:solidFill>
              </a:rPr>
              <a:t>directly to the individual </a:t>
            </a:r>
            <a:r>
              <a:rPr lang="en" sz="4800">
                <a:solidFill>
                  <a:schemeClr val="dk1"/>
                </a:solidFill>
              </a:rPr>
              <a:t>via web-based interview</a:t>
            </a:r>
            <a:endParaRPr sz="4800">
              <a:solidFill>
                <a:schemeClr val="dk1"/>
              </a:solidFill>
            </a:endParaRPr>
          </a:p>
          <a:p>
            <a:pPr indent="-857250" lvl="0" marL="1371600" rtl="0" algn="l">
              <a:lnSpc>
                <a:spcPct val="100000"/>
              </a:lnSpc>
              <a:spcBef>
                <a:spcPts val="1400"/>
              </a:spcBef>
              <a:spcAft>
                <a:spcPts val="0"/>
              </a:spcAft>
              <a:buNone/>
            </a:pPr>
            <a:r>
              <a:rPr b="1" lang="en" sz="4800">
                <a:solidFill>
                  <a:schemeClr val="dk1"/>
                </a:solidFill>
              </a:rPr>
              <a:t>Stage II 	</a:t>
            </a:r>
            <a:r>
              <a:rPr lang="en" sz="4800">
                <a:solidFill>
                  <a:schemeClr val="dk1"/>
                </a:solidFill>
              </a:rPr>
              <a:t>(Informant Ratings) is comprised of five subtests measuring adaptive functioning and is administered to the </a:t>
            </a:r>
            <a:r>
              <a:rPr lang="en" sz="4800" u="sng">
                <a:solidFill>
                  <a:schemeClr val="dk1"/>
                </a:solidFill>
              </a:rPr>
              <a:t>informant/caregiver</a:t>
            </a:r>
            <a:r>
              <a:rPr lang="en" sz="4800">
                <a:solidFill>
                  <a:schemeClr val="dk1"/>
                </a:solidFill>
              </a:rPr>
              <a:t>.	</a:t>
            </a:r>
            <a:endParaRPr sz="4800">
              <a:solidFill>
                <a:schemeClr val="dk1"/>
              </a:solidFill>
            </a:endParaRPr>
          </a:p>
          <a:p>
            <a:pPr indent="-857250" lvl="0" marL="1371600" rtl="0" algn="l">
              <a:lnSpc>
                <a:spcPct val="100000"/>
              </a:lnSpc>
              <a:spcBef>
                <a:spcPts val="1400"/>
              </a:spcBef>
              <a:spcAft>
                <a:spcPts val="0"/>
              </a:spcAft>
              <a:buNone/>
            </a:pPr>
            <a:r>
              <a:rPr b="1" lang="en" sz="4800">
                <a:solidFill>
                  <a:schemeClr val="dk1"/>
                </a:solidFill>
              </a:rPr>
              <a:t>Stage III 	</a:t>
            </a:r>
            <a:r>
              <a:rPr lang="en" sz="4800">
                <a:solidFill>
                  <a:schemeClr val="dk1"/>
                </a:solidFill>
              </a:rPr>
              <a:t>(Specialized Needs Assessment) is administered to the </a:t>
            </a:r>
            <a:r>
              <a:rPr lang="en" sz="4800" u="sng">
                <a:solidFill>
                  <a:schemeClr val="dk1"/>
                </a:solidFill>
              </a:rPr>
              <a:t>informant</a:t>
            </a:r>
            <a:r>
              <a:rPr lang="en" sz="4800">
                <a:solidFill>
                  <a:schemeClr val="dk1"/>
                </a:solidFill>
              </a:rPr>
              <a:t> and is used to better understand the level of supports the individual needs to function. Stage III will not be administered for the norming.</a:t>
            </a:r>
            <a:endParaRPr sz="3000"/>
          </a:p>
          <a:p>
            <a:pPr indent="-304800" lvl="0" marL="457200" rtl="0" algn="l">
              <a:spcBef>
                <a:spcPts val="1400"/>
              </a:spcBef>
              <a:spcAft>
                <a:spcPts val="0"/>
              </a:spcAft>
              <a:buClr>
                <a:schemeClr val="dk1"/>
              </a:buClr>
              <a:buSzPct val="100000"/>
              <a:buChar char="●"/>
            </a:pPr>
            <a:r>
              <a:rPr lang="en" sz="4800">
                <a:solidFill>
                  <a:schemeClr val="dk1"/>
                </a:solidFill>
              </a:rPr>
              <a:t>Person is in attendance for first 30 minutes (at least).</a:t>
            </a:r>
            <a:endParaRPr sz="4800">
              <a:solidFill>
                <a:schemeClr val="dk1"/>
              </a:solidFill>
            </a:endParaRPr>
          </a:p>
          <a:p>
            <a:pPr indent="-304800" lvl="0" marL="457200" rtl="0" algn="l">
              <a:spcBef>
                <a:spcPts val="0"/>
              </a:spcBef>
              <a:spcAft>
                <a:spcPts val="0"/>
              </a:spcAft>
              <a:buClr>
                <a:schemeClr val="dk1"/>
              </a:buClr>
              <a:buSzPct val="100000"/>
              <a:buChar char="●"/>
            </a:pPr>
            <a:r>
              <a:rPr lang="en" sz="4800">
                <a:solidFill>
                  <a:schemeClr val="dk1"/>
                </a:solidFill>
              </a:rPr>
              <a:t>Materials needed: Quarter, pen and paper.  </a:t>
            </a:r>
            <a:endParaRPr sz="4800">
              <a:solidFill>
                <a:schemeClr val="dk1"/>
              </a:solidFill>
            </a:endParaRPr>
          </a:p>
          <a:p>
            <a:pPr indent="-304800" lvl="0" marL="457200" rtl="0" algn="l">
              <a:spcBef>
                <a:spcPts val="0"/>
              </a:spcBef>
              <a:spcAft>
                <a:spcPts val="0"/>
              </a:spcAft>
              <a:buClr>
                <a:schemeClr val="dk1"/>
              </a:buClr>
              <a:buSzPct val="100000"/>
              <a:buChar char="●"/>
            </a:pPr>
            <a:r>
              <a:rPr lang="en" sz="4800">
                <a:solidFill>
                  <a:schemeClr val="dk1"/>
                </a:solidFill>
              </a:rPr>
              <a:t>Individual - may be asked to read, id pictures, signs, perform simple math, write and engage with general interview questions.</a:t>
            </a:r>
            <a:endParaRPr sz="4800">
              <a:solidFill>
                <a:schemeClr val="dk1"/>
              </a:solidFill>
            </a:endParaRPr>
          </a:p>
          <a:p>
            <a:pPr indent="-304800" lvl="0" marL="457200" rtl="0" algn="l">
              <a:spcBef>
                <a:spcPts val="0"/>
              </a:spcBef>
              <a:spcAft>
                <a:spcPts val="0"/>
              </a:spcAft>
              <a:buClr>
                <a:schemeClr val="dk1"/>
              </a:buClr>
              <a:buSzPct val="100000"/>
              <a:buChar char="●"/>
            </a:pPr>
            <a:r>
              <a:rPr lang="en" sz="4800">
                <a:solidFill>
                  <a:schemeClr val="dk1"/>
                </a:solidFill>
              </a:rPr>
              <a:t>Guardian/Support person- Will be asked about mobility, communication (verbal and nonverbal), ADLs, self-advocacy, legal/economic abilities, hearing/vision, nutrition, and medical needs.</a:t>
            </a:r>
            <a:endParaRPr sz="48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0"/>
          <p:cNvSpPr txBox="1"/>
          <p:nvPr>
            <p:ph type="title"/>
          </p:nvPr>
        </p:nvSpPr>
        <p:spPr>
          <a:xfrm>
            <a:off x="1919050" y="1930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3020" u="sng"/>
              <a:t>MAAS </a:t>
            </a:r>
            <a:r>
              <a:rPr b="1" lang="en" sz="3020" u="sng"/>
              <a:t>RESULTS and ….</a:t>
            </a:r>
            <a:endParaRPr b="1" sz="3020" u="sng"/>
          </a:p>
        </p:txBody>
      </p:sp>
      <p:sp>
        <p:nvSpPr>
          <p:cNvPr id="102" name="Google Shape;102;p20"/>
          <p:cNvSpPr txBox="1"/>
          <p:nvPr>
            <p:ph idx="1" type="body"/>
          </p:nvPr>
        </p:nvSpPr>
        <p:spPr>
          <a:xfrm>
            <a:off x="355150" y="661225"/>
            <a:ext cx="8520600" cy="4238100"/>
          </a:xfrm>
          <a:prstGeom prst="rect">
            <a:avLst/>
          </a:prstGeom>
        </p:spPr>
        <p:txBody>
          <a:bodyPr anchorCtr="0" anchor="t" bIns="91425" lIns="91425" spcFirstLastPara="1" rIns="91425" wrap="square" tIns="91425">
            <a:normAutofit fontScale="25000" lnSpcReduction="20000"/>
          </a:bodyPr>
          <a:lstStyle/>
          <a:p>
            <a:pPr indent="-346608" lvl="0" marL="457200" rtl="0" algn="l">
              <a:spcBef>
                <a:spcPts val="0"/>
              </a:spcBef>
              <a:spcAft>
                <a:spcPts val="0"/>
              </a:spcAft>
              <a:buSzPct val="100000"/>
              <a:buChar char="-"/>
            </a:pPr>
            <a:r>
              <a:rPr b="1" lang="en" sz="7433">
                <a:solidFill>
                  <a:srgbClr val="0000FF"/>
                </a:solidFill>
              </a:rPr>
              <a:t>Score of 1-5</a:t>
            </a:r>
            <a:r>
              <a:rPr lang="en" sz="7433"/>
              <a:t> </a:t>
            </a:r>
            <a:r>
              <a:rPr lang="en" sz="7433">
                <a:solidFill>
                  <a:schemeClr val="dk1"/>
                </a:solidFill>
              </a:rPr>
              <a:t>is used to build ISP. </a:t>
            </a:r>
            <a:endParaRPr sz="7433">
              <a:solidFill>
                <a:schemeClr val="dk1"/>
              </a:solidFill>
            </a:endParaRPr>
          </a:p>
          <a:p>
            <a:pPr indent="457200" lvl="0" marL="0" rtl="0" algn="l">
              <a:spcBef>
                <a:spcPts val="1200"/>
              </a:spcBef>
              <a:spcAft>
                <a:spcPts val="0"/>
              </a:spcAft>
              <a:buNone/>
            </a:pPr>
            <a:r>
              <a:rPr b="1" lang="en" sz="7433">
                <a:solidFill>
                  <a:schemeClr val="dk1"/>
                </a:solidFill>
              </a:rPr>
              <a:t>**Not required to have a 5 to </a:t>
            </a:r>
            <a:r>
              <a:rPr b="1" lang="en" sz="7433">
                <a:solidFill>
                  <a:schemeClr val="dk1"/>
                </a:solidFill>
              </a:rPr>
              <a:t>qualify</a:t>
            </a:r>
            <a:r>
              <a:rPr b="1" lang="en" sz="7433">
                <a:solidFill>
                  <a:schemeClr val="dk1"/>
                </a:solidFill>
              </a:rPr>
              <a:t> for residential (or any service)**</a:t>
            </a:r>
            <a:endParaRPr b="1" sz="7433">
              <a:solidFill>
                <a:schemeClr val="dk1"/>
              </a:solidFill>
            </a:endParaRPr>
          </a:p>
          <a:p>
            <a:pPr indent="-346608" lvl="0" marL="457200" rtl="0" algn="l">
              <a:spcBef>
                <a:spcPts val="1200"/>
              </a:spcBef>
              <a:spcAft>
                <a:spcPts val="0"/>
              </a:spcAft>
              <a:buClr>
                <a:schemeClr val="dk1"/>
              </a:buClr>
              <a:buSzPct val="100000"/>
              <a:buChar char="-"/>
            </a:pPr>
            <a:r>
              <a:rPr lang="en" sz="7433">
                <a:solidFill>
                  <a:schemeClr val="dk1"/>
                </a:solidFill>
              </a:rPr>
              <a:t>Areas of need identified by MAAS and beyond .</a:t>
            </a:r>
            <a:endParaRPr sz="7433">
              <a:solidFill>
                <a:schemeClr val="dk1"/>
              </a:solidFill>
            </a:endParaRPr>
          </a:p>
          <a:p>
            <a:pPr indent="-346608" lvl="0" marL="457200" rtl="0" algn="l">
              <a:spcBef>
                <a:spcPts val="0"/>
              </a:spcBef>
              <a:spcAft>
                <a:spcPts val="0"/>
              </a:spcAft>
              <a:buClr>
                <a:schemeClr val="dk1"/>
              </a:buClr>
              <a:buSzPct val="100000"/>
              <a:buChar char="-"/>
            </a:pPr>
            <a:r>
              <a:rPr lang="en" sz="7433">
                <a:solidFill>
                  <a:schemeClr val="dk1"/>
                </a:solidFill>
              </a:rPr>
              <a:t>Services developed or continued to meet needs. (SDS, day hab, therapy, transportation, etc.)</a:t>
            </a:r>
            <a:endParaRPr sz="7433">
              <a:solidFill>
                <a:schemeClr val="dk1"/>
              </a:solidFill>
            </a:endParaRPr>
          </a:p>
          <a:p>
            <a:pPr indent="0" lvl="0" marL="0" rtl="0" algn="ctr">
              <a:spcBef>
                <a:spcPts val="1200"/>
              </a:spcBef>
              <a:spcAft>
                <a:spcPts val="0"/>
              </a:spcAft>
              <a:buNone/>
            </a:pPr>
            <a:r>
              <a:rPr b="1" lang="en" sz="7433" u="sng">
                <a:solidFill>
                  <a:srgbClr val="0000FF"/>
                </a:solidFill>
              </a:rPr>
              <a:t>OLD PON vs MAAS </a:t>
            </a:r>
            <a:endParaRPr b="1" sz="7433" u="sng">
              <a:solidFill>
                <a:srgbClr val="0000FF"/>
              </a:solidFill>
            </a:endParaRPr>
          </a:p>
          <a:p>
            <a:pPr indent="-346608" lvl="0" marL="457200" rtl="0" algn="l">
              <a:spcBef>
                <a:spcPts val="1200"/>
              </a:spcBef>
              <a:spcAft>
                <a:spcPts val="0"/>
              </a:spcAft>
              <a:buClr>
                <a:schemeClr val="dk1"/>
              </a:buClr>
              <a:buSzPct val="100000"/>
              <a:buChar char="●"/>
            </a:pPr>
            <a:r>
              <a:rPr lang="en" sz="7433">
                <a:solidFill>
                  <a:schemeClr val="dk1"/>
                </a:solidFill>
              </a:rPr>
              <a:t>Old 12 = 5,  Old 9-10 = 4, Old 7-9 = 3, Old 6-8 = 2, Old 1-5 = 1 </a:t>
            </a:r>
            <a:endParaRPr sz="7433">
              <a:solidFill>
                <a:schemeClr val="dk1"/>
              </a:solidFill>
            </a:endParaRPr>
          </a:p>
          <a:p>
            <a:pPr indent="-346608" lvl="0" marL="457200" rtl="0" algn="l">
              <a:spcBef>
                <a:spcPts val="0"/>
              </a:spcBef>
              <a:spcAft>
                <a:spcPts val="0"/>
              </a:spcAft>
              <a:buClr>
                <a:schemeClr val="dk1"/>
              </a:buClr>
              <a:buSzPct val="100000"/>
              <a:buChar char="●"/>
            </a:pPr>
            <a:r>
              <a:rPr lang="en" sz="7433">
                <a:solidFill>
                  <a:schemeClr val="dk1"/>
                </a:solidFill>
              </a:rPr>
              <a:t>Until the state builds capacity to give MAAS to everyone every other year, MOCABI and Vineland can be used to maintain services, but not to move to comprehensive waiver or to determine initial eligibility.</a:t>
            </a:r>
            <a:endParaRPr sz="7433">
              <a:solidFill>
                <a:schemeClr val="dk1"/>
              </a:solidFill>
            </a:endParaRPr>
          </a:p>
          <a:p>
            <a:pPr indent="-346608" lvl="0" marL="457200" rtl="0" algn="l">
              <a:spcBef>
                <a:spcPts val="0"/>
              </a:spcBef>
              <a:spcAft>
                <a:spcPts val="0"/>
              </a:spcAft>
              <a:buClr>
                <a:schemeClr val="dk1"/>
              </a:buClr>
              <a:buSzPct val="100000"/>
              <a:buChar char="●"/>
            </a:pPr>
            <a:r>
              <a:rPr lang="en" sz="7433" u="sng">
                <a:solidFill>
                  <a:schemeClr val="dk1"/>
                </a:solidFill>
                <a:hlinkClick r:id="rId3">
                  <a:extLst>
                    <a:ext uri="{A12FA001-AC4F-418D-AE19-62706E023703}">
                      <ahyp:hlinkClr val="tx"/>
                    </a:ext>
                  </a:extLst>
                </a:hlinkClick>
              </a:rPr>
              <a:t>Assessment Capacity Bridge Plan </a:t>
            </a:r>
            <a:r>
              <a:rPr lang="en" sz="7433">
                <a:solidFill>
                  <a:schemeClr val="dk1"/>
                </a:solidFill>
              </a:rPr>
              <a:t>- MOCABI from last 3 years valid.</a:t>
            </a:r>
            <a:endParaRPr sz="7433">
              <a:solidFill>
                <a:schemeClr val="dk1"/>
              </a:solidFill>
            </a:endParaRPr>
          </a:p>
          <a:p>
            <a:pPr indent="-346608" lvl="0" marL="457200" rtl="0" algn="l">
              <a:spcBef>
                <a:spcPts val="0"/>
              </a:spcBef>
              <a:spcAft>
                <a:spcPts val="0"/>
              </a:spcAft>
              <a:buClr>
                <a:schemeClr val="dk1"/>
              </a:buClr>
              <a:buSzPct val="100000"/>
              <a:buChar char="●"/>
            </a:pPr>
            <a:r>
              <a:rPr lang="en" sz="7433">
                <a:solidFill>
                  <a:schemeClr val="dk1"/>
                </a:solidFill>
              </a:rPr>
              <a:t>ONLY used to establish eligibility, once declared (&gt;1), ISP needs apply.</a:t>
            </a:r>
            <a:endParaRPr sz="7433">
              <a:solidFill>
                <a:schemeClr val="dk1"/>
              </a:solidFill>
            </a:endParaRPr>
          </a:p>
          <a:p>
            <a:pPr indent="-282575" lvl="1" marL="914400" rtl="0" algn="l">
              <a:spcBef>
                <a:spcPts val="0"/>
              </a:spcBef>
              <a:spcAft>
                <a:spcPts val="0"/>
              </a:spcAft>
              <a:buSzPct val="100000"/>
              <a:buChar char="○"/>
            </a:pPr>
            <a:r>
              <a:t/>
            </a:r>
            <a:endParaRPr sz="3400"/>
          </a:p>
          <a:p>
            <a:pPr indent="-257175" lvl="0" marL="457200" rtl="0" algn="l">
              <a:spcBef>
                <a:spcPts val="0"/>
              </a:spcBef>
              <a:spcAft>
                <a:spcPts val="0"/>
              </a:spcAft>
              <a:buSzPct val="100000"/>
              <a:buChar char="●"/>
            </a:pPr>
            <a:r>
              <a:rPr lang="en"/>
              <a:t> </a:t>
            </a:r>
            <a:endParaRPr/>
          </a:p>
          <a:p>
            <a:pPr indent="-257175" lvl="0" marL="457200" rtl="0" algn="l">
              <a:spcBef>
                <a:spcPts val="0"/>
              </a:spcBef>
              <a:spcAft>
                <a:spcPts val="0"/>
              </a:spcAft>
              <a:buSzPct val="100000"/>
              <a:buChar char="●"/>
            </a:pPr>
            <a:r>
              <a:t/>
            </a:r>
            <a:endParaRPr/>
          </a:p>
          <a:p>
            <a:pPr indent="-257175" lvl="0" marL="457200" rtl="0" algn="l">
              <a:spcBef>
                <a:spcPts val="0"/>
              </a:spcBef>
              <a:spcAft>
                <a:spcPts val="0"/>
              </a:spcAft>
              <a:buSzPct val="100000"/>
              <a:buChar char="●"/>
            </a:pPr>
            <a:r>
              <a:t/>
            </a:r>
            <a:endParaRPr/>
          </a:p>
        </p:txBody>
      </p:sp>
      <p:sp>
        <p:nvSpPr>
          <p:cNvPr id="103" name="Google Shape;103;p20"/>
          <p:cNvSpPr txBox="1"/>
          <p:nvPr/>
        </p:nvSpPr>
        <p:spPr>
          <a:xfrm>
            <a:off x="0" y="0"/>
            <a:ext cx="3000000" cy="600300"/>
          </a:xfrm>
          <a:prstGeom prst="rect">
            <a:avLst/>
          </a:prstGeom>
          <a:noFill/>
          <a:ln>
            <a:noFill/>
          </a:ln>
        </p:spPr>
        <p:txBody>
          <a:bodyPr anchorCtr="0" anchor="t" bIns="91425" lIns="91425" spcFirstLastPara="1" rIns="91425" wrap="square" tIns="91425">
            <a:spAutoFit/>
          </a:bodyPr>
          <a:lstStyle/>
          <a:p>
            <a:pPr indent="0" lvl="0" marL="0" rtl="0" algn="l">
              <a:spcBef>
                <a:spcPts val="100"/>
              </a:spcBef>
              <a:spcAft>
                <a:spcPts val="0"/>
              </a:spcAft>
              <a:buNone/>
            </a:pPr>
            <a:r>
              <a:t/>
            </a:r>
            <a:endParaRPr sz="1600">
              <a:solidFill>
                <a:schemeClr val="dk1"/>
              </a:solidFill>
              <a:highlight>
                <a:srgbClr val="FFFFFF"/>
              </a:highlight>
            </a:endParaRPr>
          </a:p>
          <a:p>
            <a:pPr indent="0" lvl="0" marL="0" rtl="0" algn="l">
              <a:lnSpc>
                <a:spcPct val="115000"/>
              </a:lnSpc>
              <a:spcBef>
                <a:spcPts val="0"/>
              </a:spcBef>
              <a:spcAft>
                <a:spcPts val="0"/>
              </a:spcAft>
              <a:buNone/>
            </a:pPr>
            <a:r>
              <a:t/>
            </a:r>
            <a:endParaRPr sz="1100">
              <a:solidFill>
                <a:schemeClr val="dk1"/>
              </a:solidFill>
            </a:endParaRPr>
          </a:p>
        </p:txBody>
      </p:sp>
      <p:sp>
        <p:nvSpPr>
          <p:cNvPr id="104" name="Google Shape;104;p20"/>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1"/>
          <p:cNvSpPr txBox="1"/>
          <p:nvPr>
            <p:ph type="title"/>
          </p:nvPr>
        </p:nvSpPr>
        <p:spPr>
          <a:xfrm>
            <a:off x="-418125" y="29465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b="1" lang="en" sz="3120" u="sng"/>
              <a:t>TERMS on the MAAS</a:t>
            </a:r>
            <a:endParaRPr b="1" sz="3120" u="sng"/>
          </a:p>
        </p:txBody>
      </p:sp>
      <p:sp>
        <p:nvSpPr>
          <p:cNvPr id="110" name="Google Shape;110;p21"/>
          <p:cNvSpPr txBox="1"/>
          <p:nvPr>
            <p:ph idx="1" type="body"/>
          </p:nvPr>
        </p:nvSpPr>
        <p:spPr>
          <a:xfrm>
            <a:off x="77100" y="1157700"/>
            <a:ext cx="6000000" cy="3416400"/>
          </a:xfrm>
          <a:prstGeom prst="rect">
            <a:avLst/>
          </a:prstGeom>
        </p:spPr>
        <p:txBody>
          <a:bodyPr anchorCtr="0" anchor="t" bIns="91425" lIns="114300" spcFirstLastPara="1" rIns="91425" wrap="square" tIns="91425">
            <a:normAutofit/>
          </a:bodyPr>
          <a:lstStyle/>
          <a:p>
            <a:pPr indent="457200" lvl="0" marL="0" rtl="0" algn="l">
              <a:spcBef>
                <a:spcPts val="0"/>
              </a:spcBef>
              <a:spcAft>
                <a:spcPts val="0"/>
              </a:spcAft>
              <a:buNone/>
            </a:pPr>
            <a:r>
              <a:rPr b="1" lang="en"/>
              <a:t>RAS </a:t>
            </a:r>
            <a:r>
              <a:rPr lang="en"/>
              <a:t>- </a:t>
            </a:r>
            <a:r>
              <a:rPr lang="en" u="sng">
                <a:solidFill>
                  <a:schemeClr val="hlink"/>
                </a:solidFill>
                <a:hlinkClick r:id="rId3"/>
              </a:rPr>
              <a:t>Rate Allocation Score</a:t>
            </a:r>
            <a:endParaRPr/>
          </a:p>
          <a:p>
            <a:pPr indent="-800100" lvl="0" marL="1257300" rtl="0" algn="l">
              <a:spcBef>
                <a:spcPts val="1200"/>
              </a:spcBef>
              <a:spcAft>
                <a:spcPts val="0"/>
              </a:spcAft>
              <a:buNone/>
            </a:pPr>
            <a:r>
              <a:rPr b="1" lang="en"/>
              <a:t>PON </a:t>
            </a:r>
            <a:r>
              <a:rPr lang="en"/>
              <a:t>- Priority of Need determines the order in which individuals receive services as funding becomes available</a:t>
            </a:r>
            <a:endParaRPr/>
          </a:p>
          <a:p>
            <a:pPr indent="-742950" lvl="0" marL="1200150" rtl="0" algn="l">
              <a:spcBef>
                <a:spcPts val="1200"/>
              </a:spcBef>
              <a:spcAft>
                <a:spcPts val="0"/>
              </a:spcAft>
              <a:buNone/>
            </a:pPr>
            <a:r>
              <a:rPr b="1" lang="en"/>
              <a:t>LOC </a:t>
            </a:r>
            <a:r>
              <a:rPr lang="en"/>
              <a:t>- </a:t>
            </a:r>
            <a:r>
              <a:rPr lang="en" u="sng">
                <a:solidFill>
                  <a:schemeClr val="hlink"/>
                </a:solidFill>
                <a:hlinkClick r:id="rId4"/>
              </a:rPr>
              <a:t>Level of Care</a:t>
            </a:r>
            <a:r>
              <a:rPr lang="en"/>
              <a:t>  must be equivalent to LOC needed for an intermediate care facility for the developmentally disabled (ICF-DD)</a:t>
            </a:r>
            <a:endParaRPr/>
          </a:p>
          <a:p>
            <a:pPr indent="457200" lvl="0" marL="0" rtl="0" algn="l">
              <a:spcBef>
                <a:spcPts val="1200"/>
              </a:spcBef>
              <a:spcAft>
                <a:spcPts val="1200"/>
              </a:spcAft>
              <a:buNone/>
            </a:pPr>
            <a:r>
              <a:rPr b="1" lang="en"/>
              <a:t>UR </a:t>
            </a:r>
            <a:r>
              <a:rPr lang="en"/>
              <a:t>-    </a:t>
            </a:r>
            <a:r>
              <a:rPr lang="en" u="sng">
                <a:solidFill>
                  <a:schemeClr val="hlink"/>
                </a:solidFill>
                <a:hlinkClick r:id="rId5"/>
              </a:rPr>
              <a:t>Utilization Review</a:t>
            </a:r>
            <a:endParaRPr/>
          </a:p>
        </p:txBody>
      </p:sp>
      <p:pic>
        <p:nvPicPr>
          <p:cNvPr id="111" name="Google Shape;111;p21"/>
          <p:cNvPicPr preferRelativeResize="0"/>
          <p:nvPr/>
        </p:nvPicPr>
        <p:blipFill>
          <a:blip r:embed="rId6">
            <a:alphaModFix/>
          </a:blip>
          <a:stretch>
            <a:fillRect/>
          </a:stretch>
        </p:blipFill>
        <p:spPr>
          <a:xfrm>
            <a:off x="6572329" y="989700"/>
            <a:ext cx="2478649" cy="303782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