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i="0" sz="8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2" name="Google Shape;22;p2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5" name="Google Shape;85;p11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2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3" name="Google Shape;93;p12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1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4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i="0" sz="8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3" name="Google Shape;33;p4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7" name="Google Shape;37;p4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1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b="1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1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b="1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600"/>
              <a:buFont typeface="Calibri"/>
              <a:buNone/>
              <a:defRPr b="1" i="0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9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9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b="0" i="0" sz="1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9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0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8" name="Google Shape;78;p10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CCCCC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0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b="0" i="0" sz="1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3" name="Google Shape;13;p1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publicpartnerships.com/programs/missouri/sds/documents/MO%20Employee%20Handbook_Final_1.0.pdf" TargetMode="External"/><Relationship Id="rId4" Type="http://schemas.openxmlformats.org/officeDocument/2006/relationships/hyperlink" Target="http://www.publicpartnerships.com/programs/missouri/sds/documents/MO%20Employee%20Handbook_Final_1.0.pd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publicpartnerships.com/programs/missouri/sds/documents/MO%20Employee%20Handbook_Final_1.0.pdf" TargetMode="External"/><Relationship Id="rId4" Type="http://schemas.openxmlformats.org/officeDocument/2006/relationships/hyperlink" Target="http://www.publicpartnerships.com/programs/missouri/sds/documents/MO%20Employee%20Handbook_Final_1.0.pdf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rive.google.com/drive/folders/0B7O3QJKUZupBfnZ0bjgwNG5OSU5SWTdHVmlTQzh1dTRxNk9fN3ZFYmNrbWFmQkZFV0drNms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b="0" i="0" lang="en-US" sz="8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“Get a Life!” Utilizing a Community Specialist to Improve Quality of Life</a:t>
            </a:r>
            <a:endParaRPr b="0" i="0" sz="80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</a:pPr>
            <a:r>
              <a:rPr b="0" i="0" lang="en-US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PRESENTED BY TASHA SCOLA</a:t>
            </a:r>
            <a:endParaRPr b="0" i="0" sz="24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How do I find a community specialist?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None/>
            </a:pPr>
            <a:r>
              <a:t/>
            </a:r>
            <a:endParaRPr b="1" i="0" sz="185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ctr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Calibri"/>
              <a:buChar char=" "/>
            </a:pPr>
            <a:r>
              <a:rPr b="1" i="0" lang="en-US" sz="259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Recruit one!</a:t>
            </a:r>
            <a:endParaRPr/>
          </a:p>
          <a:p>
            <a:pPr indent="26035" lvl="0" marL="91440" marR="0" rtl="0" algn="ctr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None/>
            </a:pPr>
            <a:r>
              <a:t/>
            </a:r>
            <a:endParaRPr b="1" i="0" sz="185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Char char=" "/>
            </a:pPr>
            <a:r>
              <a:rPr b="1" i="0" lang="en-US" sz="185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Remember, they must have…</a:t>
            </a:r>
            <a:endParaRPr/>
          </a:p>
          <a:p>
            <a:pPr indent="-91440" lvl="0" marL="91440" marR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Char char=" "/>
            </a:pPr>
            <a:r>
              <a:rPr b="0" i="0" lang="en-US" sz="185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Bachelor’s degree plus one year of experience, or</a:t>
            </a:r>
            <a:endParaRPr/>
          </a:p>
          <a:p>
            <a:pPr indent="-91440" lvl="0" marL="91440" marR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Char char=" "/>
            </a:pPr>
            <a:r>
              <a:rPr b="0" i="0" lang="en-US" sz="185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Associate’s degree plus three years of experience, or</a:t>
            </a:r>
            <a:endParaRPr/>
          </a:p>
          <a:p>
            <a:pPr indent="-91440" lvl="0" marL="91440" marR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Char char=" "/>
            </a:pPr>
            <a:r>
              <a:rPr b="0" i="0" lang="en-US" sz="185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Registered nurse</a:t>
            </a:r>
            <a:endParaRPr/>
          </a:p>
          <a:p>
            <a:pPr indent="-91440" lvl="0" marL="91440" marR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Char char=" "/>
            </a:pPr>
            <a:r>
              <a:rPr b="0" i="0" lang="en-US" sz="185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*They can NOT be a family member</a:t>
            </a:r>
            <a:endParaRPr/>
          </a:p>
          <a:p>
            <a:pPr indent="26035" lvl="0" marL="91440" marR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None/>
            </a:pPr>
            <a:r>
              <a:t/>
            </a:r>
            <a:endParaRPr b="0" i="0" sz="185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Char char=" "/>
            </a:pPr>
            <a:r>
              <a:rPr b="0" i="0" lang="en-US" sz="185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 your family and community network!</a:t>
            </a:r>
            <a:endParaRPr b="0" i="0" sz="185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26035" lvl="0" marL="91440" marR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Calibri"/>
              <a:buNone/>
            </a:pPr>
            <a:r>
              <a:t/>
            </a:r>
            <a:endParaRPr b="0" i="0" sz="185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How do I get funding for a community specialist?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Have SDS in place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Determine ISP goals that need support of a community specialist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Determine what portion of budget you want to allocate for this service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Work with your service coordinator to initiate a request for or shift funds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Community specialists do not…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4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Replace Designated Representative, support broker or PCA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Find employees 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Find friends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Job coach, but they can collaborate with job coach and assist in training staff</a:t>
            </a:r>
            <a:endParaRPr/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5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3556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Agenda and Goals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4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By the end of this session you will be able to answer the following…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is a community specialist?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How can they improve quality of life?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How do I find one?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How do I get funding for one?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is a community specialist?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1097280" y="1845734"/>
            <a:ext cx="10058400" cy="4348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According to MO Self-Directed Support-Employee Handbook a community specialist is…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“An employee who provides community specialist has had </a:t>
            </a:r>
            <a:r>
              <a:rPr b="1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special training </a:t>
            </a: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and has </a:t>
            </a:r>
            <a:r>
              <a:rPr b="1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knowledge in providing support in a particular area of expertise. </a:t>
            </a: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They may have been hired to develop specialized supports to assist the individual with </a:t>
            </a:r>
            <a:r>
              <a:rPr b="1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medical oversight and delegation</a:t>
            </a: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to </a:t>
            </a:r>
            <a:r>
              <a:rPr b="1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help train employees</a:t>
            </a: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and/or to </a:t>
            </a:r>
            <a:r>
              <a:rPr b="1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assist the individual in achieving their goals </a:t>
            </a: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when professional expertise is necessary.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 community specialist’s expertise may be needed to assist the individual to achieve outcomes specified in the ISP such as: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Enhance self-direction, independent living skills, community integration, social, leisure and recreational skills, nurse delegation.”</a:t>
            </a:r>
            <a:endParaRPr/>
          </a:p>
          <a:p>
            <a:pPr indent="-15239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</a:pPr>
            <a:r>
              <a:t/>
            </a:r>
            <a:endParaRPr b="0" i="0" sz="1200" u="sng" cap="none" strike="noStrike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3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</a:pPr>
            <a:r>
              <a:rPr b="0" i="0" lang="en-US" sz="1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http://www.publicpartnerships.com/programs/missouri/sds/documents/MO%20Employee%20Handbook_Final_1.0.pdf</a:t>
            </a:r>
            <a:endParaRPr b="0" i="0" sz="1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is a community specialist?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1097280" y="1845734"/>
            <a:ext cx="10058400" cy="4348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According to MO Self-Directed Support-Employee Handbook a community specialist has to have…</a:t>
            </a:r>
            <a:endParaRPr/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Bachelor’s degree plus one year of experience, or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Associate’s degree plus three years of experience, or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Registered nurse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*They can NOT be a family member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39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</a:pPr>
            <a:r>
              <a:t/>
            </a:r>
            <a:endParaRPr b="0" i="0" sz="1200" u="sng" cap="none" strike="noStrike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3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</a:pPr>
            <a:r>
              <a:rPr b="0" i="0" lang="en-US" sz="1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http://www.publicpartnerships.com/programs/missouri/sds/documents/MO%20Employee%20Handbook_Final_1.0.pdf</a:t>
            </a:r>
            <a:endParaRPr b="0" i="0" sz="1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does a community specialist do?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3556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 Assessment and Observation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8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Community Specialist Assessment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Personal Relationships Assessment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Healthy Living Assessment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Community Life Assessment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Community Outing Template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and more…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Assist with Designing and Implementing Programs to Enhance Self-direction</a:t>
            </a:r>
            <a:endParaRPr b="0" i="0" sz="4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9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Identify learning goals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Develop a plan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Create a daily schedule for the individual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Incorporate motivation strategies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Design implementation plans for ISP goals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Record or log learning progress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Celebrate and share learning and achievements</a:t>
            </a:r>
            <a:endParaRPr/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320"/>
              <a:buFont typeface="Calibri"/>
              <a:buNone/>
            </a:pPr>
            <a:r>
              <a:rPr b="0" i="0" lang="en-US" sz="432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Assist in Implementing Specialized Programs to Enhance Independent Living Skills</a:t>
            </a:r>
            <a:endParaRPr b="0" i="0" sz="432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20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Hygiene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Dressing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Cooking, eating, nutrition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Home management and home safety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Personal growth, awareness and problem solving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Community access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320"/>
              <a:buFont typeface="Calibri"/>
              <a:buNone/>
            </a:pPr>
            <a:r>
              <a:rPr b="0" i="0" lang="en-US" sz="432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Assist in Implementing Specialized Programs to Enhance Community Integration, Social, Leisure and Recreational Skills</a:t>
            </a:r>
            <a:endParaRPr b="0" i="0" sz="432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1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Art and music programs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Health and fitness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Seasonal social events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Supported employment or volunteer work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Religious/ethnic activities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Contact with friends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Contact with family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Leisure at home/community</a:t>
            </a:r>
            <a:endParaRPr/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Sports or exercise</a:t>
            </a:r>
            <a:endParaRPr/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etrospect">
  <a:themeElements>
    <a:clrScheme name="Retrospect">
      <a:dk1>
        <a:srgbClr val="000000"/>
      </a:dk1>
      <a:lt1>
        <a:srgbClr val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