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0" r:id="rId4"/>
    <p:sldId id="266" r:id="rId5"/>
    <p:sldId id="262" r:id="rId6"/>
    <p:sldId id="271" r:id="rId7"/>
    <p:sldId id="278" r:id="rId8"/>
    <p:sldId id="269" r:id="rId9"/>
    <p:sldId id="267" r:id="rId10"/>
    <p:sldId id="258" r:id="rId11"/>
    <p:sldId id="259" r:id="rId12"/>
    <p:sldId id="260" r:id="rId13"/>
    <p:sldId id="276" r:id="rId14"/>
    <p:sldId id="274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45" autoAdjust="0"/>
    <p:restoredTop sz="94474" autoAdjust="0"/>
  </p:normalViewPr>
  <p:slideViewPr>
    <p:cSldViewPr snapToGrid="0">
      <p:cViewPr varScale="1">
        <p:scale>
          <a:sx n="59" d="100"/>
          <a:sy n="59" d="100"/>
        </p:scale>
        <p:origin x="7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B8F1C-803E-40A1-A871-3568C99D563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9A64B03-295C-436E-8014-2266E0D156FC}">
      <dgm:prSet/>
      <dgm:spPr/>
      <dgm:t>
        <a:bodyPr/>
        <a:lstStyle/>
        <a:p>
          <a:r>
            <a:rPr lang="en-US"/>
            <a:t>122,075 extremely low-income households (those earning 30% Area Median Income or lower) in Missouri are unable to secure housing that is affordable to them. </a:t>
          </a:r>
        </a:p>
      </dgm:t>
    </dgm:pt>
    <dgm:pt modelId="{7A306349-8B20-45DA-ADC5-DA77FABAF520}" type="parTrans" cxnId="{7DD4BA6A-71BD-4D69-8B42-25CC4821D37F}">
      <dgm:prSet/>
      <dgm:spPr/>
      <dgm:t>
        <a:bodyPr/>
        <a:lstStyle/>
        <a:p>
          <a:endParaRPr lang="en-US"/>
        </a:p>
      </dgm:t>
    </dgm:pt>
    <dgm:pt modelId="{B66CCABF-65F7-4CD2-A208-3BE7CE246E34}" type="sibTrans" cxnId="{7DD4BA6A-71BD-4D69-8B42-25CC4821D37F}">
      <dgm:prSet/>
      <dgm:spPr/>
      <dgm:t>
        <a:bodyPr/>
        <a:lstStyle/>
        <a:p>
          <a:endParaRPr lang="en-US"/>
        </a:p>
      </dgm:t>
    </dgm:pt>
    <dgm:pt modelId="{91A266B7-1756-49AA-A522-A72B1FAE32FC}">
      <dgm:prSet/>
      <dgm:spPr/>
      <dgm:t>
        <a:bodyPr/>
        <a:lstStyle/>
        <a:p>
          <a:r>
            <a:rPr lang="en-US"/>
            <a:t>65% are spending more than half of their income on rent</a:t>
          </a:r>
        </a:p>
      </dgm:t>
    </dgm:pt>
    <dgm:pt modelId="{7ECF7331-E137-41AF-BE4B-DB40AE48CF83}" type="parTrans" cxnId="{471B0F01-D560-424C-95AE-264E6BEA18E6}">
      <dgm:prSet/>
      <dgm:spPr/>
      <dgm:t>
        <a:bodyPr/>
        <a:lstStyle/>
        <a:p>
          <a:endParaRPr lang="en-US"/>
        </a:p>
      </dgm:t>
    </dgm:pt>
    <dgm:pt modelId="{44C6C7DD-E4BF-40BC-A6A2-35A129D52155}" type="sibTrans" cxnId="{471B0F01-D560-424C-95AE-264E6BEA18E6}">
      <dgm:prSet/>
      <dgm:spPr/>
      <dgm:t>
        <a:bodyPr/>
        <a:lstStyle/>
        <a:p>
          <a:endParaRPr lang="en-US"/>
        </a:p>
      </dgm:t>
    </dgm:pt>
    <dgm:pt modelId="{3A4E6749-AE2D-4288-8F40-C70CC59116F2}">
      <dgm:prSet/>
      <dgm:spPr/>
      <dgm:t>
        <a:bodyPr/>
        <a:lstStyle/>
        <a:p>
          <a:r>
            <a:rPr lang="en-US"/>
            <a:t>Housing Vouchers</a:t>
          </a:r>
        </a:p>
      </dgm:t>
    </dgm:pt>
    <dgm:pt modelId="{3C29694D-CB84-4765-A7A3-03E634C464B1}" type="parTrans" cxnId="{6FD801CF-E40B-4EBB-A72E-62B0E557467C}">
      <dgm:prSet/>
      <dgm:spPr/>
      <dgm:t>
        <a:bodyPr/>
        <a:lstStyle/>
        <a:p>
          <a:endParaRPr lang="en-US"/>
        </a:p>
      </dgm:t>
    </dgm:pt>
    <dgm:pt modelId="{7223EEA2-C5EA-494D-BEE2-7EDB7481C015}" type="sibTrans" cxnId="{6FD801CF-E40B-4EBB-A72E-62B0E557467C}">
      <dgm:prSet/>
      <dgm:spPr/>
      <dgm:t>
        <a:bodyPr/>
        <a:lstStyle/>
        <a:p>
          <a:endParaRPr lang="en-US"/>
        </a:p>
      </dgm:t>
    </dgm:pt>
    <dgm:pt modelId="{98C1D14D-D49B-40F5-9A38-AF31AA75962B}" type="pres">
      <dgm:prSet presAssocID="{30CB8F1C-803E-40A1-A871-3568C99D5632}" presName="linear" presStyleCnt="0">
        <dgm:presLayoutVars>
          <dgm:animLvl val="lvl"/>
          <dgm:resizeHandles val="exact"/>
        </dgm:presLayoutVars>
      </dgm:prSet>
      <dgm:spPr/>
    </dgm:pt>
    <dgm:pt modelId="{C5C0B2B7-B99C-4F46-9570-69C577F775A8}" type="pres">
      <dgm:prSet presAssocID="{49A64B03-295C-436E-8014-2266E0D156F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E3945A5-E566-4CC1-83BE-3F64336A50E8}" type="pres">
      <dgm:prSet presAssocID="{B66CCABF-65F7-4CD2-A208-3BE7CE246E34}" presName="spacer" presStyleCnt="0"/>
      <dgm:spPr/>
    </dgm:pt>
    <dgm:pt modelId="{76F9E4E1-1422-49BC-AA58-045D19A3F68A}" type="pres">
      <dgm:prSet presAssocID="{91A266B7-1756-49AA-A522-A72B1FAE32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2DF5871-D3B9-4DC2-B607-C70DEB0E86B7}" type="pres">
      <dgm:prSet presAssocID="{44C6C7DD-E4BF-40BC-A6A2-35A129D52155}" presName="spacer" presStyleCnt="0"/>
      <dgm:spPr/>
    </dgm:pt>
    <dgm:pt modelId="{8538D2FA-89C2-467F-ABB3-500E0D7338BD}" type="pres">
      <dgm:prSet presAssocID="{3A4E6749-AE2D-4288-8F40-C70CC59116F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71B0F01-D560-424C-95AE-264E6BEA18E6}" srcId="{30CB8F1C-803E-40A1-A871-3568C99D5632}" destId="{91A266B7-1756-49AA-A522-A72B1FAE32FC}" srcOrd="1" destOrd="0" parTransId="{7ECF7331-E137-41AF-BE4B-DB40AE48CF83}" sibTransId="{44C6C7DD-E4BF-40BC-A6A2-35A129D52155}"/>
    <dgm:cxn modelId="{0E62BC06-FB5B-4631-8F78-A1321CC7A33D}" type="presOf" srcId="{30CB8F1C-803E-40A1-A871-3568C99D5632}" destId="{98C1D14D-D49B-40F5-9A38-AF31AA75962B}" srcOrd="0" destOrd="0" presId="urn:microsoft.com/office/officeart/2005/8/layout/vList2"/>
    <dgm:cxn modelId="{F19D5113-2942-4339-BD80-009E6B950FB2}" type="presOf" srcId="{3A4E6749-AE2D-4288-8F40-C70CC59116F2}" destId="{8538D2FA-89C2-467F-ABB3-500E0D7338BD}" srcOrd="0" destOrd="0" presId="urn:microsoft.com/office/officeart/2005/8/layout/vList2"/>
    <dgm:cxn modelId="{7DD4BA6A-71BD-4D69-8B42-25CC4821D37F}" srcId="{30CB8F1C-803E-40A1-A871-3568C99D5632}" destId="{49A64B03-295C-436E-8014-2266E0D156FC}" srcOrd="0" destOrd="0" parTransId="{7A306349-8B20-45DA-ADC5-DA77FABAF520}" sibTransId="{B66CCABF-65F7-4CD2-A208-3BE7CE246E34}"/>
    <dgm:cxn modelId="{79A8B37C-9EC3-4E16-8DC4-49DF1856ABEF}" type="presOf" srcId="{91A266B7-1756-49AA-A522-A72B1FAE32FC}" destId="{76F9E4E1-1422-49BC-AA58-045D19A3F68A}" srcOrd="0" destOrd="0" presId="urn:microsoft.com/office/officeart/2005/8/layout/vList2"/>
    <dgm:cxn modelId="{6FD801CF-E40B-4EBB-A72E-62B0E557467C}" srcId="{30CB8F1C-803E-40A1-A871-3568C99D5632}" destId="{3A4E6749-AE2D-4288-8F40-C70CC59116F2}" srcOrd="2" destOrd="0" parTransId="{3C29694D-CB84-4765-A7A3-03E634C464B1}" sibTransId="{7223EEA2-C5EA-494D-BEE2-7EDB7481C015}"/>
    <dgm:cxn modelId="{5C24F8ED-E6FD-4F0D-8F3A-D4C71D1FCA9A}" type="presOf" srcId="{49A64B03-295C-436E-8014-2266E0D156FC}" destId="{C5C0B2B7-B99C-4F46-9570-69C577F775A8}" srcOrd="0" destOrd="0" presId="urn:microsoft.com/office/officeart/2005/8/layout/vList2"/>
    <dgm:cxn modelId="{B009CC6E-0BF9-487E-9DCC-F9CA55BA3406}" type="presParOf" srcId="{98C1D14D-D49B-40F5-9A38-AF31AA75962B}" destId="{C5C0B2B7-B99C-4F46-9570-69C577F775A8}" srcOrd="0" destOrd="0" presId="urn:microsoft.com/office/officeart/2005/8/layout/vList2"/>
    <dgm:cxn modelId="{890E2FF1-56BF-441A-8A09-C624BF04F525}" type="presParOf" srcId="{98C1D14D-D49B-40F5-9A38-AF31AA75962B}" destId="{AE3945A5-E566-4CC1-83BE-3F64336A50E8}" srcOrd="1" destOrd="0" presId="urn:microsoft.com/office/officeart/2005/8/layout/vList2"/>
    <dgm:cxn modelId="{FD837F1D-0429-495B-90E4-227C3681DF24}" type="presParOf" srcId="{98C1D14D-D49B-40F5-9A38-AF31AA75962B}" destId="{76F9E4E1-1422-49BC-AA58-045D19A3F68A}" srcOrd="2" destOrd="0" presId="urn:microsoft.com/office/officeart/2005/8/layout/vList2"/>
    <dgm:cxn modelId="{3EEA8A22-AF50-47C7-A588-A5C1BB9D3867}" type="presParOf" srcId="{98C1D14D-D49B-40F5-9A38-AF31AA75962B}" destId="{12DF5871-D3B9-4DC2-B607-C70DEB0E86B7}" srcOrd="3" destOrd="0" presId="urn:microsoft.com/office/officeart/2005/8/layout/vList2"/>
    <dgm:cxn modelId="{BA8253E8-E03B-4522-9D3E-BB1B3265A5F8}" type="presParOf" srcId="{98C1D14D-D49B-40F5-9A38-AF31AA75962B}" destId="{8538D2FA-89C2-467F-ABB3-500E0D7338B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0B2B7-B99C-4F46-9570-69C577F775A8}">
      <dsp:nvSpPr>
        <dsp:cNvPr id="0" name=""/>
        <dsp:cNvSpPr/>
      </dsp:nvSpPr>
      <dsp:spPr>
        <a:xfrm>
          <a:off x="0" y="42146"/>
          <a:ext cx="10515600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122,075 extremely low-income households (those earning 30% Area Median Income or lower) in Missouri are unable to secure housing that is affordable to them. </a:t>
          </a:r>
        </a:p>
      </dsp:txBody>
      <dsp:txXfrm>
        <a:off x="67110" y="109256"/>
        <a:ext cx="10381380" cy="1240530"/>
      </dsp:txXfrm>
    </dsp:sp>
    <dsp:sp modelId="{76F9E4E1-1422-49BC-AA58-045D19A3F68A}">
      <dsp:nvSpPr>
        <dsp:cNvPr id="0" name=""/>
        <dsp:cNvSpPr/>
      </dsp:nvSpPr>
      <dsp:spPr>
        <a:xfrm>
          <a:off x="0" y="1488897"/>
          <a:ext cx="10515600" cy="13747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65% are spending more than half of their income on rent</a:t>
          </a:r>
        </a:p>
      </dsp:txBody>
      <dsp:txXfrm>
        <a:off x="67110" y="1556007"/>
        <a:ext cx="10381380" cy="1240530"/>
      </dsp:txXfrm>
    </dsp:sp>
    <dsp:sp modelId="{8538D2FA-89C2-467F-ABB3-500E0D7338BD}">
      <dsp:nvSpPr>
        <dsp:cNvPr id="0" name=""/>
        <dsp:cNvSpPr/>
      </dsp:nvSpPr>
      <dsp:spPr>
        <a:xfrm>
          <a:off x="0" y="2935647"/>
          <a:ext cx="10515600" cy="13747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Housing Vouchers</a:t>
          </a:r>
        </a:p>
      </dsp:txBody>
      <dsp:txXfrm>
        <a:off x="67110" y="3002757"/>
        <a:ext cx="10381380" cy="124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9FB4B-FF2C-B5D7-0DCB-784213EBC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6C357-46D0-BD68-31EE-3F14CC581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0C6C9-35EE-0B89-355D-18E8C9361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459F6-44AF-990C-D93E-631F20F7F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C6B4-7CE3-3476-8E8C-CA9534F45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0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8989-5C4A-D42F-7931-32C3CE6E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36D35-486D-E3B2-F355-1F74F2950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565F0-E022-2ED6-1F39-DED10C014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D304-2F78-C293-84A2-9F0809EE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877D-D1AC-E00A-97F5-BAFFA3C3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C0206-3B58-1D3A-7824-7BD25C435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5D30E8-BF1B-4227-3606-B777D3353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6848E-BF04-ADA0-534F-0DC91011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1A7EC-3BB6-898E-5D89-9F3F92E66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20291-3E6E-329B-D3AC-E4873CD2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0791-BDE0-A447-2E20-CBD9F3FF5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7D73A-523E-DBCE-86AB-8011EB87E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ED9B9-4689-5B9F-4F08-E1887EF7F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66C32-E834-9352-FCEF-8D5E61BA1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47B17-37E3-1E12-D6F6-1B4AB5C9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3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43AF-B1BF-82D7-4E2A-7480E31CA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134A6-42B1-351B-EE21-61B716D79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CD5BE-863C-340F-3934-4F74522D2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6E38F-487D-4779-AEBB-322774C38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D87FB-5479-CBD3-A20E-7EED41C2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8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7EA0-5167-C776-98EC-B71FD411B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B0A86-46C6-1294-5643-6225DD418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9A434-39A6-076E-8E46-F4436B86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18378-BA62-BB92-7456-191723EA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3A78C-BE50-038F-1535-EC722F7D4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7D0AC-D177-2AC6-BDD6-D91ED914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7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F63C-DC00-5EBE-01CF-2D492080D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8FAB-1A0C-39AA-37B9-DA260CDD6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BA6A7-C9D4-A53C-392F-DA0408F83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288422-597F-8DFA-328E-C0368F2D5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C4CF1-A9BD-D3AD-ED79-9F89D42F6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91B7F-1548-4619-CE73-46211AC4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619054-583A-ED94-335E-9853DB35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DB8C6-DDFD-BE02-C033-24982B0E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9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4C55-134F-523E-3AE4-5A3B7E36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67A90-71EC-869B-478A-CD3EE203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34F931-3C54-A075-711B-4156B063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2C7587-CFD2-728E-8D04-6E705AF4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3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CD61A4-AF42-5841-7998-4C1FD1F3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673D40-AD7C-75A8-B91C-AC0CF075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018E2-FAB4-1165-52FB-505D9F69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4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8C58A-E9E7-A42C-51CC-0761845F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30D8A-C6B0-20C5-1CF9-15524EEA5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734D4-0F47-478D-1E57-0EA4530B3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5C9E4-04EA-A7EB-81A6-DBCF76C4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97162-738B-2D33-6C69-4AB231A2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49C0D-F0F3-5883-2DAD-34017045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1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7894-133F-CC4D-F008-E65EE3C46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5BBEFF-CEC5-FE1B-DD1E-F47F367D6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BDFA1-5AEA-57C8-88FD-349503DA3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7157C-3582-01EF-DD56-E2D2FF0F3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463F45-E84D-7B90-19C2-C6CFF381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95B82-0598-3E65-08B7-B0CDAF59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9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D69FE-0445-6F09-5516-000C1817E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8317-53FB-A507-9F41-37EAA8158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EB187-60F3-2864-B2DC-2581B11820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2677F-FB06-46BC-9DDF-D4EC1F9069F5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5B289-45D6-3D2E-935B-B76A7A948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E9C7-5744-E35F-EFA8-F9F4BF993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3F57-0D9D-426F-A025-0D2D5E8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3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54DEE1C-7FD6-4FA0-A96A-BDF952F1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74189-0EB6-CBE0-EB4B-74FEDB0ED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6465"/>
            <a:ext cx="9144000" cy="646785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F6C63F11-18DB-F792-4EBD-DD6AFCF57E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95" r="2" b="11392"/>
          <a:stretch/>
        </p:blipFill>
        <p:spPr>
          <a:xfrm>
            <a:off x="197224" y="386205"/>
            <a:ext cx="11707905" cy="5539754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8F0CF8-EA53-FECE-28DE-17B97EC5F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04572" y="4091903"/>
            <a:ext cx="3852041" cy="1834056"/>
          </a:xfrm>
        </p:spPr>
        <p:txBody>
          <a:bodyPr>
            <a:normAutofit/>
          </a:bodyPr>
          <a:lstStyle/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035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 descr="Map&#10;&#10;Description automatically generated">
            <a:extLst>
              <a:ext uri="{FF2B5EF4-FFF2-40B4-BE49-F238E27FC236}">
                <a16:creationId xmlns:a16="http://schemas.microsoft.com/office/drawing/2014/main" id="{68BF7875-C5DD-E499-95B9-E0F093AB8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37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A30BFB-86D8-4660-B9CE-E5836263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 #4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CF964B-21BD-4A45-A8EC-B2F848A8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Housing density ordinances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5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1BA838-71D8-4226-B287-AE17976F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 #5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8FB87D-D042-4B5B-A0E5-3091B6AAC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Rental application fees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5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8E54F9-849C-4865-8C5E-FD967B81D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91AE6B3-1D2D-4C67-A4DB-888635B52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52FAA0-8C85-47A1-A742-C61C414BC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29452"/>
            <a:ext cx="9144000" cy="25267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Remove the Roadblocks to Housing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36C2B-D6A4-4B13-A90E-4749BDE84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3695230"/>
            <a:ext cx="9144000" cy="1626541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D080EC2-42B5-4E04-BBF7-F0BC5CB7C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5665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7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ures of houses in different position and sizes">
            <a:extLst>
              <a:ext uri="{FF2B5EF4-FFF2-40B4-BE49-F238E27FC236}">
                <a16:creationId xmlns:a16="http://schemas.microsoft.com/office/drawing/2014/main" id="{29F45470-9FF4-D9B4-3CCC-46F4E5E64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5D47E-E3C3-49F4-9BA9-28516B33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/>
              <a:t>Leading the Development of Affordable Housing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968F4-DAE0-4A2F-B38E-71D1E6468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82910" y="5242675"/>
            <a:ext cx="4330262" cy="6832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664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62BB51-0E25-C82F-B8D3-6EAA88722F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6" b="1399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C7E8B9-C3E1-4344-8CE1-83B4F2C36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Where do we go from here?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C986D93-A465-4EBE-BEFF-65B427C3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5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AD5C977C-BB65-779C-9824-13B099993C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374710" y="849354"/>
            <a:ext cx="9173823" cy="515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78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FAA79D-5A7B-4A2C-B833-100A055FA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27875-4E94-48C6-AA1C-9A778CE1C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Finding a place to live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9766D5-B47B-A99A-AAFB-37CEF2010E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8362" y="362309"/>
            <a:ext cx="9195759" cy="626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74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5886DA-02A8-4507-AB50-0854D6FB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endParaRPr lang="en-US" sz="5200"/>
          </a:p>
        </p:txBody>
      </p:sp>
      <p:graphicFrame>
        <p:nvGraphicFramePr>
          <p:cNvPr id="42" name="Content Placeholder 2">
            <a:extLst>
              <a:ext uri="{FF2B5EF4-FFF2-40B4-BE49-F238E27FC236}">
                <a16:creationId xmlns:a16="http://schemas.microsoft.com/office/drawing/2014/main" id="{B1EF5B9B-0B05-4616-9E0A-464868D2D3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54843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774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5A5883-88F8-4C8B-94EF-7A966942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br>
              <a:rPr lang="en-US" sz="6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 #2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02C66E-7B5C-4EB7-B60B-2B7DBECB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Lack of affordable housing</a:t>
            </a:r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1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763B7A-719E-4344-9D8D-BB4768BC0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Challenge #3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E1D11-F090-49FD-8ABC-5E5743882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1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Expiration of affordable housing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4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DDE970-04A4-D9BB-B6FA-FDCA7DD060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53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bar chart&#10;&#10;Description automatically generated">
            <a:extLst>
              <a:ext uri="{FF2B5EF4-FFF2-40B4-BE49-F238E27FC236}">
                <a16:creationId xmlns:a16="http://schemas.microsoft.com/office/drawing/2014/main" id="{2BD3393F-E043-C121-CF2A-84A24BDF7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4" y="643467"/>
            <a:ext cx="10083372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123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95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Challenge #1</vt:lpstr>
      <vt:lpstr>PowerPoint Presentation</vt:lpstr>
      <vt:lpstr>PowerPoint Presentation</vt:lpstr>
      <vt:lpstr> Challenge #2</vt:lpstr>
      <vt:lpstr>Challenge #3</vt:lpstr>
      <vt:lpstr>PowerPoint Presentation</vt:lpstr>
      <vt:lpstr>PowerPoint Presentation</vt:lpstr>
      <vt:lpstr>PowerPoint Presentation</vt:lpstr>
      <vt:lpstr>Challenge #4</vt:lpstr>
      <vt:lpstr>Challenge #5</vt:lpstr>
      <vt:lpstr>Remove the Roadblocks to Housing</vt:lpstr>
      <vt:lpstr>Leading the Development of Affordable Housing</vt:lpstr>
      <vt:lpstr>Where do we go from here?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Crawford</dc:creator>
  <cp:lastModifiedBy>Wayne Crawford</cp:lastModifiedBy>
  <cp:revision>1</cp:revision>
  <dcterms:created xsi:type="dcterms:W3CDTF">2022-09-20T17:56:11Z</dcterms:created>
  <dcterms:modified xsi:type="dcterms:W3CDTF">2022-09-20T18:31:39Z</dcterms:modified>
</cp:coreProperties>
</file>