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257" r:id="rId3"/>
    <p:sldId id="264" r:id="rId4"/>
    <p:sldId id="259" r:id="rId5"/>
    <p:sldId id="260" r:id="rId6"/>
    <p:sldId id="261" r:id="rId7"/>
    <p:sldId id="265" r:id="rId8"/>
    <p:sldId id="262" r:id="rId9"/>
    <p:sldId id="263" r:id="rId10"/>
    <p:sldId id="266" r:id="rId11"/>
    <p:sldId id="258" r:id="rId12"/>
    <p:sldId id="267" r:id="rId13"/>
    <p:sldId id="282"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4"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263"/>
    <p:restoredTop sz="96405"/>
  </p:normalViewPr>
  <p:slideViewPr>
    <p:cSldViewPr snapToGrid="0">
      <p:cViewPr varScale="1">
        <p:scale>
          <a:sx n="23" d="100"/>
          <a:sy n="23" d="100"/>
        </p:scale>
        <p:origin x="208" y="25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9B46EC-67B4-0645-B22D-B92D9EE653CD}"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23436512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9B46EC-67B4-0645-B22D-B92D9EE653CD}"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2484983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9B46EC-67B4-0645-B22D-B92D9EE653CD}"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36452410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9B46EC-67B4-0645-B22D-B92D9EE653CD}"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794727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B46EC-67B4-0645-B22D-B92D9EE653CD}" type="datetimeFigureOut">
              <a:rPr lang="en-US" smtClean="0"/>
              <a:t>9/11/22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15539364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9B46EC-67B4-0645-B22D-B92D9EE653CD}" type="datetimeFigureOut">
              <a:rPr lang="en-US" smtClean="0"/>
              <a:t>9/11/22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10974977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9B46EC-67B4-0645-B22D-B92D9EE653CD}" type="datetimeFigureOut">
              <a:rPr lang="en-US" smtClean="0"/>
              <a:t>9/11/22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4049597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9B46EC-67B4-0645-B22D-B92D9EE653CD}" type="datetimeFigureOut">
              <a:rPr lang="en-US" smtClean="0"/>
              <a:t>9/11/22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34383878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B46EC-67B4-0645-B22D-B92D9EE653CD}" type="datetimeFigureOut">
              <a:rPr lang="en-US" smtClean="0"/>
              <a:t>9/11/22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35472302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9B46EC-67B4-0645-B22D-B92D9EE653CD}" type="datetimeFigureOut">
              <a:rPr lang="en-US" smtClean="0"/>
              <a:t>9/11/22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32422937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9B46EC-67B4-0645-B22D-B92D9EE653CD}" type="datetimeFigureOut">
              <a:rPr lang="en-US" smtClean="0"/>
              <a:t>9/11/22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B2FD23-DAB8-4243-9A27-80650699DFCB}" type="slidenum">
              <a:rPr lang="en-US" smtClean="0"/>
              <a:t>‹#›</a:t>
            </a:fld>
            <a:endParaRPr lang="en-US"/>
          </a:p>
        </p:txBody>
      </p:sp>
    </p:spTree>
    <p:extLst>
      <p:ext uri="{BB962C8B-B14F-4D97-AF65-F5344CB8AC3E}">
        <p14:creationId xmlns:p14="http://schemas.microsoft.com/office/powerpoint/2010/main" val="36322658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22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B46EC-67B4-0645-B22D-B92D9EE653CD}" type="datetimeFigureOut">
              <a:rPr lang="en-US" smtClean="0"/>
              <a:t>9/11/22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2FD23-DAB8-4243-9A27-80650699DFCB}" type="slidenum">
              <a:rPr lang="en-US" smtClean="0"/>
              <a:t>‹#›</a:t>
            </a:fld>
            <a:endParaRPr lang="en-US"/>
          </a:p>
        </p:txBody>
      </p:sp>
    </p:spTree>
    <p:extLst>
      <p:ext uri="{BB962C8B-B14F-4D97-AF65-F5344CB8AC3E}">
        <p14:creationId xmlns:p14="http://schemas.microsoft.com/office/powerpoint/2010/main" val="260151061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jordan725@sbcglobal.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mailto:jajordan725@sbcglobal.net"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1D8C8-93F3-DE01-5DEF-481ABDD3C1FF}"/>
              </a:ext>
            </a:extLst>
          </p:cNvPr>
          <p:cNvSpPr>
            <a:spLocks noGrp="1"/>
          </p:cNvSpPr>
          <p:nvPr>
            <p:ph type="ctrTitle"/>
          </p:nvPr>
        </p:nvSpPr>
        <p:spPr>
          <a:xfrm>
            <a:off x="1524000" y="1122363"/>
            <a:ext cx="9144000" cy="1655762"/>
          </a:xfrm>
        </p:spPr>
        <p:txBody>
          <a:bodyPr>
            <a:normAutofit fontScale="90000"/>
          </a:bodyPr>
          <a:lstStyle/>
          <a:p>
            <a:r>
              <a:rPr lang="en-US" b="1" dirty="0"/>
              <a:t>Letter Of Intent</a:t>
            </a:r>
            <a:br>
              <a:rPr lang="en-US" b="1" dirty="0"/>
            </a:br>
            <a:r>
              <a:rPr lang="en-US" b="1" dirty="0"/>
              <a:t>Planning for the Future</a:t>
            </a:r>
          </a:p>
        </p:txBody>
      </p:sp>
      <p:sp>
        <p:nvSpPr>
          <p:cNvPr id="3" name="Subtitle 2">
            <a:extLst>
              <a:ext uri="{FF2B5EF4-FFF2-40B4-BE49-F238E27FC236}">
                <a16:creationId xmlns:a16="http://schemas.microsoft.com/office/drawing/2014/main" id="{F71179F1-5316-E8C4-544D-27B4E58377CE}"/>
              </a:ext>
            </a:extLst>
          </p:cNvPr>
          <p:cNvSpPr>
            <a:spLocks noGrp="1"/>
          </p:cNvSpPr>
          <p:nvPr>
            <p:ph type="subTitle" idx="1"/>
          </p:nvPr>
        </p:nvSpPr>
        <p:spPr>
          <a:xfrm>
            <a:off x="1524000" y="3154165"/>
            <a:ext cx="9144000" cy="901557"/>
          </a:xfrm>
        </p:spPr>
        <p:txBody>
          <a:bodyPr/>
          <a:lstStyle/>
          <a:p>
            <a:r>
              <a:rPr lang="en-US" b="1" dirty="0"/>
              <a:t>Jim Jordan, </a:t>
            </a:r>
          </a:p>
          <a:p>
            <a:r>
              <a:rPr lang="en-US" b="1" dirty="0">
                <a:hlinkClick r:id="rId2"/>
              </a:rPr>
              <a:t>jajordan725@sbcglobal.net</a:t>
            </a:r>
            <a:r>
              <a:rPr lang="en-US" b="1" dirty="0"/>
              <a:t> </a:t>
            </a:r>
          </a:p>
        </p:txBody>
      </p:sp>
    </p:spTree>
    <p:extLst>
      <p:ext uri="{BB962C8B-B14F-4D97-AF65-F5344CB8AC3E}">
        <p14:creationId xmlns:p14="http://schemas.microsoft.com/office/powerpoint/2010/main" val="34783836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8A475-4E54-9516-54BC-744604A5276F}"/>
              </a:ext>
            </a:extLst>
          </p:cNvPr>
          <p:cNvSpPr>
            <a:spLocks noGrp="1"/>
          </p:cNvSpPr>
          <p:nvPr>
            <p:ph type="title"/>
          </p:nvPr>
        </p:nvSpPr>
        <p:spPr/>
        <p:txBody>
          <a:bodyPr/>
          <a:lstStyle/>
          <a:p>
            <a:r>
              <a:rPr lang="en-US" b="1" dirty="0"/>
              <a:t>Avoid Frustrations for Designated Person</a:t>
            </a:r>
          </a:p>
        </p:txBody>
      </p:sp>
      <p:sp>
        <p:nvSpPr>
          <p:cNvPr id="3" name="Content Placeholder 2">
            <a:extLst>
              <a:ext uri="{FF2B5EF4-FFF2-40B4-BE49-F238E27FC236}">
                <a16:creationId xmlns:a16="http://schemas.microsoft.com/office/drawing/2014/main" id="{79F0BC4E-C631-3E0B-F8E5-9957C2BFF1A5}"/>
              </a:ext>
            </a:extLst>
          </p:cNvPr>
          <p:cNvSpPr>
            <a:spLocks noGrp="1"/>
          </p:cNvSpPr>
          <p:nvPr>
            <p:ph idx="1"/>
          </p:nvPr>
        </p:nvSpPr>
        <p:spPr>
          <a:xfrm>
            <a:off x="838200" y="1690688"/>
            <a:ext cx="10515600" cy="4486275"/>
          </a:xfrm>
        </p:spPr>
        <p:txBody>
          <a:bodyPr>
            <a:normAutofit/>
          </a:bodyPr>
          <a:lstStyle/>
          <a:p>
            <a:r>
              <a:rPr lang="en-US" sz="3600" dirty="0"/>
              <a:t>All Legal Documents Scanned and on Desktop of Computer AND Hard Copy at Home</a:t>
            </a:r>
          </a:p>
          <a:p>
            <a:r>
              <a:rPr lang="en-US" sz="3600" dirty="0"/>
              <a:t>Provide a copy of </a:t>
            </a:r>
            <a:r>
              <a:rPr lang="en-US" sz="3600" i="1" dirty="0"/>
              <a:t>Table of Contents </a:t>
            </a:r>
            <a:r>
              <a:rPr lang="en-US" sz="3600" dirty="0"/>
              <a:t>to main people</a:t>
            </a:r>
          </a:p>
          <a:p>
            <a:r>
              <a:rPr lang="en-US" sz="3600" b="1" dirty="0"/>
              <a:t>Original</a:t>
            </a:r>
            <a:r>
              <a:rPr lang="en-US" sz="3600" dirty="0"/>
              <a:t> Will and Other Legal Documents in Safety Deposit Box</a:t>
            </a:r>
          </a:p>
          <a:p>
            <a:r>
              <a:rPr lang="en-US" sz="3600" dirty="0"/>
              <a:t>How will they access all docs (password protected, safety deposit box key, phone #’s)</a:t>
            </a:r>
          </a:p>
        </p:txBody>
      </p:sp>
    </p:spTree>
    <p:extLst>
      <p:ext uri="{BB962C8B-B14F-4D97-AF65-F5344CB8AC3E}">
        <p14:creationId xmlns:p14="http://schemas.microsoft.com/office/powerpoint/2010/main" val="40710433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45007-5324-9D7F-3AEA-A507B8C1931F}"/>
              </a:ext>
            </a:extLst>
          </p:cNvPr>
          <p:cNvSpPr>
            <a:spLocks noGrp="1"/>
          </p:cNvSpPr>
          <p:nvPr>
            <p:ph type="title"/>
          </p:nvPr>
        </p:nvSpPr>
        <p:spPr>
          <a:xfrm>
            <a:off x="438150" y="361950"/>
            <a:ext cx="11334750" cy="5073079"/>
          </a:xfrm>
        </p:spPr>
        <p:txBody>
          <a:bodyPr anchor="t">
            <a:normAutofit/>
          </a:bodyPr>
          <a:lstStyle/>
          <a:p>
            <a:pPr>
              <a:lnSpc>
                <a:spcPct val="100000"/>
              </a:lnSpc>
            </a:pPr>
            <a:r>
              <a:rPr lang="en-US" b="1" dirty="0"/>
              <a:t>Chapter 2 of Book </a:t>
            </a:r>
            <a:r>
              <a:rPr lang="en-US" b="1" i="1" dirty="0"/>
              <a:t>Planning For The Future </a:t>
            </a:r>
            <a:br>
              <a:rPr lang="en-US" b="1" i="1" dirty="0"/>
            </a:br>
            <a:r>
              <a:rPr lang="en-US" b="1" i="1" dirty="0"/>
              <a:t>	</a:t>
            </a:r>
            <a:r>
              <a:rPr lang="en-US" sz="3600" b="1" i="1" dirty="0"/>
              <a:t>1. 	</a:t>
            </a:r>
            <a:r>
              <a:rPr lang="en-US" sz="3600" b="1" dirty="0"/>
              <a:t>Good Source for more information &amp; template.</a:t>
            </a:r>
            <a:br>
              <a:rPr lang="en-US" sz="3600" b="1" i="1" dirty="0"/>
            </a:br>
            <a:r>
              <a:rPr lang="en-US" sz="3600" b="1" i="1" dirty="0"/>
              <a:t>	2. 	</a:t>
            </a:r>
            <a:r>
              <a:rPr lang="en-US" sz="3600" b="1" dirty="0"/>
              <a:t>You can use their guide or modify to meet your 			needs (I modified).</a:t>
            </a:r>
            <a:br>
              <a:rPr lang="en-US" b="1" i="1" dirty="0"/>
            </a:br>
            <a:r>
              <a:rPr lang="en-US" b="1" dirty="0">
                <a:solidFill>
                  <a:srgbClr val="FF0000"/>
                </a:solidFill>
              </a:rPr>
              <a:t>On SDS Google Drive  Folder Letter of Intent</a:t>
            </a:r>
            <a:br>
              <a:rPr lang="en-US" b="1" dirty="0">
                <a:solidFill>
                  <a:srgbClr val="FF0000"/>
                </a:solidFill>
              </a:rPr>
            </a:br>
            <a:br>
              <a:rPr lang="en-US" sz="1800" b="1" dirty="0">
                <a:solidFill>
                  <a:srgbClr val="FF0000"/>
                </a:solidFill>
              </a:rPr>
            </a:br>
            <a:r>
              <a:rPr lang="en-US" b="1" i="1" dirty="0"/>
              <a:t>Compassion &amp; Choices </a:t>
            </a:r>
            <a:r>
              <a:rPr lang="en-US" b="1" dirty="0"/>
              <a:t>- </a:t>
            </a:r>
            <a:r>
              <a:rPr lang="en-US" dirty="0"/>
              <a:t>Care and Choice at the End of Life</a:t>
            </a:r>
          </a:p>
        </p:txBody>
      </p:sp>
      <p:sp>
        <p:nvSpPr>
          <p:cNvPr id="3" name="Content Placeholder 2">
            <a:extLst>
              <a:ext uri="{FF2B5EF4-FFF2-40B4-BE49-F238E27FC236}">
                <a16:creationId xmlns:a16="http://schemas.microsoft.com/office/drawing/2014/main" id="{1727D944-0A51-6A26-B289-65E88F4C1278}"/>
              </a:ext>
            </a:extLst>
          </p:cNvPr>
          <p:cNvSpPr>
            <a:spLocks noGrp="1"/>
          </p:cNvSpPr>
          <p:nvPr>
            <p:ph idx="1"/>
          </p:nvPr>
        </p:nvSpPr>
        <p:spPr>
          <a:xfrm>
            <a:off x="838200" y="5435029"/>
            <a:ext cx="10515600" cy="741934"/>
          </a:xfrm>
        </p:spPr>
        <p:txBody>
          <a:bodyPr/>
          <a:lstStyle/>
          <a:p>
            <a:endParaRPr lang="en-US" dirty="0"/>
          </a:p>
        </p:txBody>
      </p:sp>
    </p:spTree>
    <p:extLst>
      <p:ext uri="{BB962C8B-B14F-4D97-AF65-F5344CB8AC3E}">
        <p14:creationId xmlns:p14="http://schemas.microsoft.com/office/powerpoint/2010/main" val="8325826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1EF59F3-EC3F-EE06-4F35-AAC5D484DA1A}"/>
              </a:ext>
            </a:extLst>
          </p:cNvPr>
          <p:cNvPicPr>
            <a:picLocks noChangeAspect="1"/>
          </p:cNvPicPr>
          <p:nvPr/>
        </p:nvPicPr>
        <p:blipFill>
          <a:blip r:embed="rId2"/>
          <a:stretch>
            <a:fillRect/>
          </a:stretch>
        </p:blipFill>
        <p:spPr>
          <a:xfrm>
            <a:off x="352925" y="0"/>
            <a:ext cx="11149263" cy="6866906"/>
          </a:xfrm>
          <a:prstGeom prst="rect">
            <a:avLst/>
          </a:prstGeom>
        </p:spPr>
      </p:pic>
    </p:spTree>
    <p:extLst>
      <p:ext uri="{BB962C8B-B14F-4D97-AF65-F5344CB8AC3E}">
        <p14:creationId xmlns:p14="http://schemas.microsoft.com/office/powerpoint/2010/main" val="3036668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FB8D4-B417-C292-3BB7-ADD4FE4A9E40}"/>
              </a:ext>
            </a:extLst>
          </p:cNvPr>
          <p:cNvSpPr>
            <a:spLocks noGrp="1"/>
          </p:cNvSpPr>
          <p:nvPr>
            <p:ph type="title"/>
          </p:nvPr>
        </p:nvSpPr>
        <p:spPr>
          <a:xfrm>
            <a:off x="838200" y="365125"/>
            <a:ext cx="10515600" cy="892175"/>
          </a:xfrm>
        </p:spPr>
        <p:txBody>
          <a:bodyPr/>
          <a:lstStyle/>
          <a:p>
            <a:r>
              <a:rPr lang="en-US" dirty="0"/>
              <a:t>Legal Document Categories</a:t>
            </a:r>
          </a:p>
        </p:txBody>
      </p:sp>
      <p:sp>
        <p:nvSpPr>
          <p:cNvPr id="3" name="Content Placeholder 2">
            <a:extLst>
              <a:ext uri="{FF2B5EF4-FFF2-40B4-BE49-F238E27FC236}">
                <a16:creationId xmlns:a16="http://schemas.microsoft.com/office/drawing/2014/main" id="{4D482286-F20D-AEA1-1B3B-B51B93BF4411}"/>
              </a:ext>
            </a:extLst>
          </p:cNvPr>
          <p:cNvSpPr>
            <a:spLocks noGrp="1"/>
          </p:cNvSpPr>
          <p:nvPr>
            <p:ph idx="1"/>
          </p:nvPr>
        </p:nvSpPr>
        <p:spPr>
          <a:xfrm>
            <a:off x="838200" y="1257300"/>
            <a:ext cx="10515600" cy="4919663"/>
          </a:xfrm>
        </p:spPr>
        <p:txBody>
          <a:bodyPr/>
          <a:lstStyle/>
          <a:p>
            <a:r>
              <a:rPr lang="en-US" dirty="0"/>
              <a:t>Birth Certificates, Social Security Cards, ID Documents</a:t>
            </a:r>
          </a:p>
          <a:p>
            <a:r>
              <a:rPr lang="en-US" dirty="0"/>
              <a:t>Medical Diagnosis from Dr and DMH</a:t>
            </a:r>
          </a:p>
          <a:p>
            <a:r>
              <a:rPr lang="en-US" dirty="0"/>
              <a:t>Court Guardianship Document</a:t>
            </a:r>
          </a:p>
          <a:p>
            <a:r>
              <a:rPr lang="en-US" dirty="0"/>
              <a:t>Will</a:t>
            </a:r>
          </a:p>
          <a:p>
            <a:r>
              <a:rPr lang="en-US" dirty="0"/>
              <a:t>Durable Power of Attorney</a:t>
            </a:r>
          </a:p>
          <a:p>
            <a:r>
              <a:rPr lang="en-US" dirty="0"/>
              <a:t>Durable Power of Health </a:t>
            </a:r>
          </a:p>
          <a:p>
            <a:r>
              <a:rPr lang="en-US" dirty="0"/>
              <a:t>Living Will</a:t>
            </a:r>
          </a:p>
          <a:p>
            <a:r>
              <a:rPr lang="en-US" dirty="0"/>
              <a:t>How will body be treated/disposed of after death</a:t>
            </a:r>
          </a:p>
          <a:p>
            <a:r>
              <a:rPr lang="en-US" dirty="0"/>
              <a:t>Special Needs Trust</a:t>
            </a:r>
          </a:p>
        </p:txBody>
      </p:sp>
    </p:spTree>
    <p:extLst>
      <p:ext uri="{BB962C8B-B14F-4D97-AF65-F5344CB8AC3E}">
        <p14:creationId xmlns:p14="http://schemas.microsoft.com/office/powerpoint/2010/main" val="41861496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DCFE5-6A90-3334-EF96-0C8C048B3AE3}"/>
              </a:ext>
            </a:extLst>
          </p:cNvPr>
          <p:cNvSpPr>
            <a:spLocks noGrp="1"/>
          </p:cNvSpPr>
          <p:nvPr>
            <p:ph type="title"/>
          </p:nvPr>
        </p:nvSpPr>
        <p:spPr>
          <a:xfrm>
            <a:off x="838200" y="681037"/>
            <a:ext cx="10515600" cy="870117"/>
          </a:xfrm>
        </p:spPr>
        <p:txBody>
          <a:bodyPr/>
          <a:lstStyle/>
          <a:p>
            <a:r>
              <a:rPr lang="en-US" b="1" dirty="0"/>
              <a:t>Organizing and Developing Your Wishes</a:t>
            </a:r>
          </a:p>
        </p:txBody>
      </p:sp>
      <p:sp>
        <p:nvSpPr>
          <p:cNvPr id="3" name="Content Placeholder 2">
            <a:extLst>
              <a:ext uri="{FF2B5EF4-FFF2-40B4-BE49-F238E27FC236}">
                <a16:creationId xmlns:a16="http://schemas.microsoft.com/office/drawing/2014/main" id="{2CDC03CC-57F6-8A41-FDB4-A50E64B4F799}"/>
              </a:ext>
            </a:extLst>
          </p:cNvPr>
          <p:cNvSpPr>
            <a:spLocks noGrp="1"/>
          </p:cNvSpPr>
          <p:nvPr>
            <p:ph idx="1"/>
          </p:nvPr>
        </p:nvSpPr>
        <p:spPr/>
        <p:txBody>
          <a:bodyPr>
            <a:normAutofit/>
          </a:bodyPr>
          <a:lstStyle/>
          <a:p>
            <a:r>
              <a:rPr lang="en-US" sz="3600" dirty="0"/>
              <a:t>What is the Prime Directive?</a:t>
            </a:r>
          </a:p>
          <a:p>
            <a:r>
              <a:rPr lang="en-US" sz="3600" dirty="0"/>
              <a:t>What are Your Beliefs?</a:t>
            </a:r>
          </a:p>
          <a:p>
            <a:r>
              <a:rPr lang="en-US" sz="3600" dirty="0"/>
              <a:t>What Are Your Values?</a:t>
            </a:r>
          </a:p>
          <a:p>
            <a:r>
              <a:rPr lang="en-US" sz="3600" dirty="0"/>
              <a:t>What are Medical Directives?</a:t>
            </a:r>
          </a:p>
          <a:p>
            <a:r>
              <a:rPr lang="en-US" sz="3600" dirty="0"/>
              <a:t>Other Dispositions?</a:t>
            </a:r>
          </a:p>
          <a:p>
            <a:r>
              <a:rPr lang="en-US" sz="3600" dirty="0"/>
              <a:t>What is Your Vision of Life?</a:t>
            </a:r>
            <a:endParaRPr lang="en-US" dirty="0"/>
          </a:p>
        </p:txBody>
      </p:sp>
    </p:spTree>
    <p:extLst>
      <p:ext uri="{BB962C8B-B14F-4D97-AF65-F5344CB8AC3E}">
        <p14:creationId xmlns:p14="http://schemas.microsoft.com/office/powerpoint/2010/main" val="2085687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84131-C2F1-8048-321F-8297F3F9302B}"/>
              </a:ext>
            </a:extLst>
          </p:cNvPr>
          <p:cNvSpPr>
            <a:spLocks noGrp="1"/>
          </p:cNvSpPr>
          <p:nvPr>
            <p:ph type="title"/>
          </p:nvPr>
        </p:nvSpPr>
        <p:spPr>
          <a:xfrm>
            <a:off x="838200" y="365125"/>
            <a:ext cx="10515600" cy="1126791"/>
          </a:xfrm>
        </p:spPr>
        <p:txBody>
          <a:bodyPr/>
          <a:lstStyle/>
          <a:p>
            <a:r>
              <a:rPr lang="en-US" b="1" dirty="0"/>
              <a:t>What is the Prime Directive?</a:t>
            </a:r>
          </a:p>
        </p:txBody>
      </p:sp>
      <p:sp>
        <p:nvSpPr>
          <p:cNvPr id="3" name="Content Placeholder 2">
            <a:extLst>
              <a:ext uri="{FF2B5EF4-FFF2-40B4-BE49-F238E27FC236}">
                <a16:creationId xmlns:a16="http://schemas.microsoft.com/office/drawing/2014/main" id="{CB09BA60-0F54-18C7-5E5D-677AF611A181}"/>
              </a:ext>
            </a:extLst>
          </p:cNvPr>
          <p:cNvSpPr>
            <a:spLocks noGrp="1"/>
          </p:cNvSpPr>
          <p:nvPr>
            <p:ph idx="1"/>
          </p:nvPr>
        </p:nvSpPr>
        <p:spPr>
          <a:xfrm>
            <a:off x="838200" y="1684421"/>
            <a:ext cx="10515600" cy="4685047"/>
          </a:xfrm>
        </p:spPr>
        <p:txBody>
          <a:bodyPr>
            <a:normAutofit lnSpcReduction="10000"/>
          </a:bodyPr>
          <a:lstStyle/>
          <a:p>
            <a:pPr marL="0" indent="0">
              <a:buNone/>
            </a:pPr>
            <a:r>
              <a:rPr lang="en-US" sz="3200" dirty="0"/>
              <a:t>That Aidan maintains a </a:t>
            </a:r>
            <a:r>
              <a:rPr lang="en-US" sz="3200" b="1" dirty="0"/>
              <a:t>high quality life </a:t>
            </a:r>
            <a:r>
              <a:rPr lang="en-US" sz="3200" dirty="0"/>
              <a:t>and is able to engage in his own way to ensure that he: </a:t>
            </a:r>
            <a:r>
              <a:rPr lang="en-US" sz="3200" b="1" dirty="0"/>
              <a:t>is healthy </a:t>
            </a:r>
            <a:r>
              <a:rPr lang="en-US" sz="3200" dirty="0"/>
              <a:t>and can have </a:t>
            </a:r>
            <a:r>
              <a:rPr lang="en-US" sz="3200" b="1" dirty="0"/>
              <a:t>some form of autonomy </a:t>
            </a:r>
            <a:r>
              <a:rPr lang="en-US" sz="3200" dirty="0"/>
              <a:t>by communicating his wants and needs/is able to have basic physical abilities/physically able to </a:t>
            </a:r>
            <a:r>
              <a:rPr lang="en-US" sz="3200" b="1" dirty="0"/>
              <a:t>engage in his favorite activities </a:t>
            </a:r>
            <a:r>
              <a:rPr lang="en-US" sz="3200" dirty="0"/>
              <a:t>with some form of assistance/help, </a:t>
            </a:r>
            <a:r>
              <a:rPr lang="en-US" sz="3200" b="1" dirty="0"/>
              <a:t>is happy </a:t>
            </a:r>
            <a:r>
              <a:rPr lang="en-US" sz="3200" dirty="0"/>
              <a:t>and is able to engage in activities that he enjoys, </a:t>
            </a:r>
            <a:r>
              <a:rPr lang="en-US" sz="3200" b="1" dirty="0"/>
              <a:t>is comfortable </a:t>
            </a:r>
            <a:r>
              <a:rPr lang="en-US" sz="3200" dirty="0"/>
              <a:t>and wants to be with his care providers and peers, </a:t>
            </a:r>
            <a:r>
              <a:rPr lang="en-US" sz="3200" b="1" dirty="0"/>
              <a:t>gets out into the community </a:t>
            </a:r>
            <a:r>
              <a:rPr lang="en-US" sz="3200" dirty="0"/>
              <a:t>and be part of the “scene”, and </a:t>
            </a:r>
            <a:r>
              <a:rPr lang="en-US" sz="3200" b="1" dirty="0"/>
              <a:t>shows satisfaction with his life</a:t>
            </a:r>
            <a:r>
              <a:rPr lang="en-US" sz="3200" dirty="0"/>
              <a:t>/not exhibiting failure to thrive or checking out because he isn’t able to be stimulated.</a:t>
            </a:r>
          </a:p>
          <a:p>
            <a:pPr marL="0" indent="0">
              <a:buNone/>
            </a:pPr>
            <a:endParaRPr lang="en-US" dirty="0"/>
          </a:p>
        </p:txBody>
      </p:sp>
    </p:spTree>
    <p:extLst>
      <p:ext uri="{BB962C8B-B14F-4D97-AF65-F5344CB8AC3E}">
        <p14:creationId xmlns:p14="http://schemas.microsoft.com/office/powerpoint/2010/main" val="18265562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C3A75-0E39-2001-9F10-7A4AADC4F358}"/>
              </a:ext>
            </a:extLst>
          </p:cNvPr>
          <p:cNvSpPr>
            <a:spLocks noGrp="1"/>
          </p:cNvSpPr>
          <p:nvPr>
            <p:ph type="title"/>
          </p:nvPr>
        </p:nvSpPr>
        <p:spPr>
          <a:xfrm>
            <a:off x="838200" y="365125"/>
            <a:ext cx="10515600" cy="892175"/>
          </a:xfrm>
        </p:spPr>
        <p:txBody>
          <a:bodyPr/>
          <a:lstStyle/>
          <a:p>
            <a:r>
              <a:rPr lang="en-US" b="1" dirty="0"/>
              <a:t>Underlying Beliefs</a:t>
            </a:r>
          </a:p>
        </p:txBody>
      </p:sp>
      <p:sp>
        <p:nvSpPr>
          <p:cNvPr id="3" name="Content Placeholder 2">
            <a:extLst>
              <a:ext uri="{FF2B5EF4-FFF2-40B4-BE49-F238E27FC236}">
                <a16:creationId xmlns:a16="http://schemas.microsoft.com/office/drawing/2014/main" id="{81D23442-ABAD-9649-7F2C-25411C6C0D5C}"/>
              </a:ext>
            </a:extLst>
          </p:cNvPr>
          <p:cNvSpPr>
            <a:spLocks noGrp="1"/>
          </p:cNvSpPr>
          <p:nvPr>
            <p:ph idx="1"/>
          </p:nvPr>
        </p:nvSpPr>
        <p:spPr>
          <a:xfrm>
            <a:off x="838200" y="1257300"/>
            <a:ext cx="10515600" cy="5235575"/>
          </a:xfrm>
        </p:spPr>
        <p:txBody>
          <a:bodyPr>
            <a:normAutofit lnSpcReduction="10000"/>
          </a:bodyPr>
          <a:lstStyle/>
          <a:p>
            <a:r>
              <a:rPr lang="en-US" sz="3600" dirty="0"/>
              <a:t>Science is the guiding principle guiding my beliefs, values and actions</a:t>
            </a:r>
          </a:p>
          <a:p>
            <a:r>
              <a:rPr lang="en-US" sz="3600" dirty="0"/>
              <a:t>Aidan’s wants and needs should be met with assistance of people and technology</a:t>
            </a:r>
          </a:p>
          <a:p>
            <a:r>
              <a:rPr lang="en-US" sz="3600" dirty="0"/>
              <a:t>Aidan is experiential and personal interaction is essential</a:t>
            </a:r>
          </a:p>
          <a:p>
            <a:r>
              <a:rPr lang="en-US" sz="3600" dirty="0"/>
              <a:t>Death is a natural part of the life cycle and US citizens have a hard time accepting death.</a:t>
            </a:r>
          </a:p>
          <a:p>
            <a:r>
              <a:rPr lang="en-US" sz="3600" dirty="0"/>
              <a:t>We play God in that we can keep people alive with medical interventions beyond the natural order of life</a:t>
            </a:r>
          </a:p>
        </p:txBody>
      </p:sp>
    </p:spTree>
    <p:extLst>
      <p:ext uri="{BB962C8B-B14F-4D97-AF65-F5344CB8AC3E}">
        <p14:creationId xmlns:p14="http://schemas.microsoft.com/office/powerpoint/2010/main" val="34138086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C3A75-0E39-2001-9F10-7A4AADC4F358}"/>
              </a:ext>
            </a:extLst>
          </p:cNvPr>
          <p:cNvSpPr>
            <a:spLocks noGrp="1"/>
          </p:cNvSpPr>
          <p:nvPr>
            <p:ph type="title"/>
          </p:nvPr>
        </p:nvSpPr>
        <p:spPr/>
        <p:txBody>
          <a:bodyPr/>
          <a:lstStyle/>
          <a:p>
            <a:r>
              <a:rPr lang="en-US" b="1" dirty="0"/>
              <a:t>Underlying Values</a:t>
            </a:r>
          </a:p>
        </p:txBody>
      </p:sp>
      <p:sp>
        <p:nvSpPr>
          <p:cNvPr id="3" name="Content Placeholder 2">
            <a:extLst>
              <a:ext uri="{FF2B5EF4-FFF2-40B4-BE49-F238E27FC236}">
                <a16:creationId xmlns:a16="http://schemas.microsoft.com/office/drawing/2014/main" id="{81D23442-ABAD-9649-7F2C-25411C6C0D5C}"/>
              </a:ext>
            </a:extLst>
          </p:cNvPr>
          <p:cNvSpPr>
            <a:spLocks noGrp="1"/>
          </p:cNvSpPr>
          <p:nvPr>
            <p:ph idx="1"/>
          </p:nvPr>
        </p:nvSpPr>
        <p:spPr/>
        <p:txBody>
          <a:bodyPr>
            <a:normAutofit/>
          </a:bodyPr>
          <a:lstStyle/>
          <a:p>
            <a:r>
              <a:rPr lang="en-US" sz="3600" dirty="0"/>
              <a:t>Quality of Life – Not Isolated but part of Society</a:t>
            </a:r>
          </a:p>
          <a:p>
            <a:r>
              <a:rPr lang="en-US" sz="3600" dirty="0"/>
              <a:t>Inclusion &amp; Acceptance with Dignity, Respect, Equality</a:t>
            </a:r>
          </a:p>
          <a:p>
            <a:r>
              <a:rPr lang="en-US" sz="3600" dirty="0"/>
              <a:t>Resource Equity and Distribution</a:t>
            </a:r>
          </a:p>
          <a:p>
            <a:r>
              <a:rPr lang="en-US" sz="3600" dirty="0"/>
              <a:t>Eco-Centric not Homo-Centric</a:t>
            </a:r>
          </a:p>
        </p:txBody>
      </p:sp>
    </p:spTree>
    <p:extLst>
      <p:ext uri="{BB962C8B-B14F-4D97-AF65-F5344CB8AC3E}">
        <p14:creationId xmlns:p14="http://schemas.microsoft.com/office/powerpoint/2010/main" val="12977061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27033-F424-C830-3E55-8169F10AE102}"/>
              </a:ext>
            </a:extLst>
          </p:cNvPr>
          <p:cNvSpPr>
            <a:spLocks noGrp="1"/>
          </p:cNvSpPr>
          <p:nvPr>
            <p:ph type="title"/>
          </p:nvPr>
        </p:nvSpPr>
        <p:spPr/>
        <p:txBody>
          <a:bodyPr/>
          <a:lstStyle/>
          <a:p>
            <a:r>
              <a:rPr lang="en-US" b="1" dirty="0"/>
              <a:t>Medical Directives</a:t>
            </a:r>
          </a:p>
        </p:txBody>
      </p:sp>
      <p:sp>
        <p:nvSpPr>
          <p:cNvPr id="3" name="Content Placeholder 2">
            <a:extLst>
              <a:ext uri="{FF2B5EF4-FFF2-40B4-BE49-F238E27FC236}">
                <a16:creationId xmlns:a16="http://schemas.microsoft.com/office/drawing/2014/main" id="{125CE686-338C-060B-F4CB-38008438117E}"/>
              </a:ext>
            </a:extLst>
          </p:cNvPr>
          <p:cNvSpPr>
            <a:spLocks noGrp="1"/>
          </p:cNvSpPr>
          <p:nvPr>
            <p:ph idx="1"/>
          </p:nvPr>
        </p:nvSpPr>
        <p:spPr/>
        <p:txBody>
          <a:bodyPr>
            <a:normAutofit/>
          </a:bodyPr>
          <a:lstStyle/>
          <a:p>
            <a:r>
              <a:rPr lang="en-US" sz="3600" dirty="0"/>
              <a:t>DNR</a:t>
            </a:r>
          </a:p>
          <a:p>
            <a:r>
              <a:rPr lang="en-US" sz="3600" dirty="0"/>
              <a:t>DNI</a:t>
            </a:r>
          </a:p>
          <a:p>
            <a:r>
              <a:rPr lang="en-US" sz="3600" dirty="0"/>
              <a:t>Do not use heroic medical interventions if quality of life will be compromised</a:t>
            </a:r>
          </a:p>
          <a:p>
            <a:r>
              <a:rPr lang="en-US" sz="3600" dirty="0"/>
              <a:t>Avoid failure to thrive</a:t>
            </a:r>
          </a:p>
        </p:txBody>
      </p:sp>
    </p:spTree>
    <p:extLst>
      <p:ext uri="{BB962C8B-B14F-4D97-AF65-F5344CB8AC3E}">
        <p14:creationId xmlns:p14="http://schemas.microsoft.com/office/powerpoint/2010/main" val="2010213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D8B2F-E819-44B9-1F7C-C7CEA3A0E9D7}"/>
              </a:ext>
            </a:extLst>
          </p:cNvPr>
          <p:cNvSpPr>
            <a:spLocks noGrp="1"/>
          </p:cNvSpPr>
          <p:nvPr>
            <p:ph type="title"/>
          </p:nvPr>
        </p:nvSpPr>
        <p:spPr/>
        <p:txBody>
          <a:bodyPr/>
          <a:lstStyle/>
          <a:p>
            <a:r>
              <a:rPr lang="en-US" b="1" dirty="0"/>
              <a:t>Other Dispositions</a:t>
            </a:r>
          </a:p>
        </p:txBody>
      </p:sp>
      <p:sp>
        <p:nvSpPr>
          <p:cNvPr id="3" name="Content Placeholder 2">
            <a:extLst>
              <a:ext uri="{FF2B5EF4-FFF2-40B4-BE49-F238E27FC236}">
                <a16:creationId xmlns:a16="http://schemas.microsoft.com/office/drawing/2014/main" id="{0AB18686-2610-4F07-2DC4-8A3BE4210434}"/>
              </a:ext>
            </a:extLst>
          </p:cNvPr>
          <p:cNvSpPr>
            <a:spLocks noGrp="1"/>
          </p:cNvSpPr>
          <p:nvPr>
            <p:ph idx="1"/>
          </p:nvPr>
        </p:nvSpPr>
        <p:spPr/>
        <p:txBody>
          <a:bodyPr/>
          <a:lstStyle/>
          <a:p>
            <a:r>
              <a:rPr lang="en-US" dirty="0"/>
              <a:t>Aidan lives at home – </a:t>
            </a:r>
            <a:r>
              <a:rPr lang="en-US" dirty="0" err="1"/>
              <a:t>Dautel</a:t>
            </a:r>
            <a:r>
              <a:rPr lang="en-US" dirty="0"/>
              <a:t> Center will be deeded house as long as this is the case.</a:t>
            </a:r>
          </a:p>
          <a:p>
            <a:r>
              <a:rPr lang="en-US" dirty="0"/>
              <a:t>Aidan lives with others at home.</a:t>
            </a:r>
          </a:p>
          <a:p>
            <a:r>
              <a:rPr lang="en-US" dirty="0"/>
              <a:t>Money in trust be used to enrich and engage Aidan in personal life</a:t>
            </a:r>
          </a:p>
          <a:p>
            <a:endParaRPr lang="en-US" dirty="0"/>
          </a:p>
        </p:txBody>
      </p:sp>
    </p:spTree>
    <p:extLst>
      <p:ext uri="{BB962C8B-B14F-4D97-AF65-F5344CB8AC3E}">
        <p14:creationId xmlns:p14="http://schemas.microsoft.com/office/powerpoint/2010/main" val="33120043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B45C-AB3F-BCCA-5494-45743F5A7ADF}"/>
              </a:ext>
            </a:extLst>
          </p:cNvPr>
          <p:cNvSpPr>
            <a:spLocks noGrp="1"/>
          </p:cNvSpPr>
          <p:nvPr>
            <p:ph type="title"/>
          </p:nvPr>
        </p:nvSpPr>
        <p:spPr/>
        <p:txBody>
          <a:bodyPr/>
          <a:lstStyle/>
          <a:p>
            <a:r>
              <a:rPr lang="en-US" dirty="0"/>
              <a:t>Purpose of Letter of Intent</a:t>
            </a:r>
          </a:p>
        </p:txBody>
      </p:sp>
      <p:sp>
        <p:nvSpPr>
          <p:cNvPr id="3" name="Content Placeholder 2">
            <a:extLst>
              <a:ext uri="{FF2B5EF4-FFF2-40B4-BE49-F238E27FC236}">
                <a16:creationId xmlns:a16="http://schemas.microsoft.com/office/drawing/2014/main" id="{0952C600-6500-C498-8ACD-F635EB92D17A}"/>
              </a:ext>
            </a:extLst>
          </p:cNvPr>
          <p:cNvSpPr>
            <a:spLocks noGrp="1"/>
          </p:cNvSpPr>
          <p:nvPr>
            <p:ph idx="1"/>
          </p:nvPr>
        </p:nvSpPr>
        <p:spPr/>
        <p:txBody>
          <a:bodyPr/>
          <a:lstStyle/>
          <a:p>
            <a:pPr marL="0" indent="0">
              <a:buNone/>
            </a:pPr>
            <a:r>
              <a:rPr lang="en-US" i="1" dirty="0"/>
              <a:t>To Communicate their Wishes and Knowledge</a:t>
            </a:r>
            <a:r>
              <a:rPr lang="en-US" dirty="0"/>
              <a:t> </a:t>
            </a:r>
            <a:r>
              <a:rPr lang="en-US" i="1" dirty="0"/>
              <a:t>about their Son or Daughter with a Disability</a:t>
            </a:r>
            <a:r>
              <a:rPr lang="en-US" dirty="0"/>
              <a:t> </a:t>
            </a:r>
            <a:r>
              <a:rPr lang="en-US" i="1" dirty="0"/>
              <a:t>to Future Caregivers</a:t>
            </a:r>
          </a:p>
          <a:p>
            <a:r>
              <a:rPr lang="en-US" i="1" dirty="0"/>
              <a:t>	May be short term (hospitalization or long term care recovery)</a:t>
            </a:r>
          </a:p>
          <a:p>
            <a:r>
              <a:rPr lang="en-US" i="1" dirty="0"/>
              <a:t>	Long term (You die before they do)</a:t>
            </a:r>
            <a:endParaRPr lang="en-US" dirty="0"/>
          </a:p>
          <a:p>
            <a:endParaRPr lang="en-US" dirty="0"/>
          </a:p>
        </p:txBody>
      </p:sp>
    </p:spTree>
    <p:extLst>
      <p:ext uri="{BB962C8B-B14F-4D97-AF65-F5344CB8AC3E}">
        <p14:creationId xmlns:p14="http://schemas.microsoft.com/office/powerpoint/2010/main" val="20031498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1E21D-7CA5-9FF3-E063-177E62D9A627}"/>
              </a:ext>
            </a:extLst>
          </p:cNvPr>
          <p:cNvSpPr>
            <a:spLocks noGrp="1"/>
          </p:cNvSpPr>
          <p:nvPr>
            <p:ph type="title"/>
          </p:nvPr>
        </p:nvSpPr>
        <p:spPr>
          <a:xfrm>
            <a:off x="838200" y="681037"/>
            <a:ext cx="10515600" cy="805949"/>
          </a:xfrm>
        </p:spPr>
        <p:txBody>
          <a:bodyPr/>
          <a:lstStyle/>
          <a:p>
            <a:r>
              <a:rPr lang="en-US" b="1" dirty="0"/>
              <a:t>Your turn – 7 minutes</a:t>
            </a:r>
          </a:p>
        </p:txBody>
      </p:sp>
      <p:sp>
        <p:nvSpPr>
          <p:cNvPr id="3" name="Content Placeholder 2">
            <a:extLst>
              <a:ext uri="{FF2B5EF4-FFF2-40B4-BE49-F238E27FC236}">
                <a16:creationId xmlns:a16="http://schemas.microsoft.com/office/drawing/2014/main" id="{E040BAEE-6DAF-9CC6-1FE8-868CA17E1BA3}"/>
              </a:ext>
            </a:extLst>
          </p:cNvPr>
          <p:cNvSpPr>
            <a:spLocks noGrp="1"/>
          </p:cNvSpPr>
          <p:nvPr>
            <p:ph idx="1"/>
          </p:nvPr>
        </p:nvSpPr>
        <p:spPr>
          <a:xfrm>
            <a:off x="838200" y="1636295"/>
            <a:ext cx="10515600" cy="4540668"/>
          </a:xfrm>
        </p:spPr>
        <p:txBody>
          <a:bodyPr>
            <a:normAutofit/>
          </a:bodyPr>
          <a:lstStyle/>
          <a:p>
            <a:pPr marL="0" indent="0">
              <a:buNone/>
            </a:pPr>
            <a:r>
              <a:rPr lang="en-US" sz="3600" dirty="0"/>
              <a:t>On the worksheet list as it would pertain to your son or daughter</a:t>
            </a:r>
          </a:p>
          <a:p>
            <a:r>
              <a:rPr lang="en-US" sz="3600" dirty="0"/>
              <a:t>At least 2 Beliefs</a:t>
            </a:r>
          </a:p>
          <a:p>
            <a:r>
              <a:rPr lang="en-US" sz="3600" dirty="0"/>
              <a:t>At Least 2 Values</a:t>
            </a:r>
          </a:p>
          <a:p>
            <a:r>
              <a:rPr lang="en-US" sz="3600" dirty="0"/>
              <a:t>At Least 2 Directives or Dispositions</a:t>
            </a:r>
          </a:p>
          <a:p>
            <a:r>
              <a:rPr lang="en-US" sz="3600" dirty="0"/>
              <a:t>One or Two Challenges for Designated Rep you have in mind</a:t>
            </a:r>
          </a:p>
        </p:txBody>
      </p:sp>
    </p:spTree>
    <p:extLst>
      <p:ext uri="{BB962C8B-B14F-4D97-AF65-F5344CB8AC3E}">
        <p14:creationId xmlns:p14="http://schemas.microsoft.com/office/powerpoint/2010/main" val="29989335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B9527-604F-632A-8E10-66DE2A1D7F55}"/>
              </a:ext>
            </a:extLst>
          </p:cNvPr>
          <p:cNvSpPr>
            <a:spLocks noGrp="1"/>
          </p:cNvSpPr>
          <p:nvPr>
            <p:ph type="title"/>
          </p:nvPr>
        </p:nvSpPr>
        <p:spPr>
          <a:xfrm>
            <a:off x="838200" y="237958"/>
            <a:ext cx="10515600" cy="788738"/>
          </a:xfrm>
        </p:spPr>
        <p:txBody>
          <a:bodyPr/>
          <a:lstStyle/>
          <a:p>
            <a:r>
              <a:rPr lang="en-US" b="1" dirty="0"/>
              <a:t>In Breakout rooms (10 minutes)</a:t>
            </a:r>
          </a:p>
        </p:txBody>
      </p:sp>
      <p:sp>
        <p:nvSpPr>
          <p:cNvPr id="3" name="Content Placeholder 2">
            <a:extLst>
              <a:ext uri="{FF2B5EF4-FFF2-40B4-BE49-F238E27FC236}">
                <a16:creationId xmlns:a16="http://schemas.microsoft.com/office/drawing/2014/main" id="{FA859E8A-2288-39A2-47E5-CEA7A347B5DB}"/>
              </a:ext>
            </a:extLst>
          </p:cNvPr>
          <p:cNvSpPr>
            <a:spLocks noGrp="1"/>
          </p:cNvSpPr>
          <p:nvPr>
            <p:ph idx="1"/>
          </p:nvPr>
        </p:nvSpPr>
        <p:spPr>
          <a:xfrm>
            <a:off x="838200" y="1026696"/>
            <a:ext cx="10515600" cy="5390146"/>
          </a:xfrm>
        </p:spPr>
        <p:txBody>
          <a:bodyPr>
            <a:normAutofit/>
          </a:bodyPr>
          <a:lstStyle/>
          <a:p>
            <a:r>
              <a:rPr lang="en-US" dirty="0"/>
              <a:t>Have two people share their beliefs</a:t>
            </a:r>
          </a:p>
          <a:p>
            <a:r>
              <a:rPr lang="en-US" dirty="0"/>
              <a:t>Tell person, what you would want to know regarding their belief to understand it better in the Letter of Intent</a:t>
            </a:r>
          </a:p>
          <a:p>
            <a:pPr marL="0" indent="0">
              <a:buNone/>
            </a:pPr>
            <a:endParaRPr lang="en-US" dirty="0"/>
          </a:p>
          <a:p>
            <a:r>
              <a:rPr lang="en-US" dirty="0"/>
              <a:t>Have two different people share their values</a:t>
            </a:r>
          </a:p>
          <a:p>
            <a:r>
              <a:rPr lang="en-US" dirty="0"/>
              <a:t>Tell person, what you would want to know regarding their value to understand it better in the Letter of Intent</a:t>
            </a:r>
          </a:p>
          <a:p>
            <a:pPr marL="0" indent="0">
              <a:buNone/>
            </a:pPr>
            <a:endParaRPr lang="en-US" dirty="0"/>
          </a:p>
          <a:p>
            <a:r>
              <a:rPr lang="en-US" dirty="0"/>
              <a:t>Have one or two people share their Directives or Dispositions</a:t>
            </a:r>
          </a:p>
          <a:p>
            <a:r>
              <a:rPr lang="en-US" dirty="0"/>
              <a:t>Tell person, what you would want to know regarding their Directives or Dispositions to understand it better in the Letter of Intent</a:t>
            </a:r>
          </a:p>
        </p:txBody>
      </p:sp>
    </p:spTree>
    <p:extLst>
      <p:ext uri="{BB962C8B-B14F-4D97-AF65-F5344CB8AC3E}">
        <p14:creationId xmlns:p14="http://schemas.microsoft.com/office/powerpoint/2010/main" val="31478066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3FF6A-AF20-25A3-6CB3-7E2D10C1DF93}"/>
              </a:ext>
            </a:extLst>
          </p:cNvPr>
          <p:cNvSpPr>
            <a:spLocks noGrp="1"/>
          </p:cNvSpPr>
          <p:nvPr>
            <p:ph type="title"/>
          </p:nvPr>
        </p:nvSpPr>
        <p:spPr>
          <a:xfrm>
            <a:off x="831850" y="1561599"/>
            <a:ext cx="10515600" cy="1867401"/>
          </a:xfrm>
        </p:spPr>
        <p:txBody>
          <a:bodyPr/>
          <a:lstStyle/>
          <a:p>
            <a:pPr algn="ctr"/>
            <a:r>
              <a:rPr lang="en-US" b="1" dirty="0"/>
              <a:t>Jim Read What He Wrote </a:t>
            </a:r>
            <a:br>
              <a:rPr lang="en-US" b="1" dirty="0"/>
            </a:br>
            <a:r>
              <a:rPr lang="en-US" b="1" dirty="0"/>
              <a:t>To Explain</a:t>
            </a:r>
          </a:p>
        </p:txBody>
      </p:sp>
      <p:sp>
        <p:nvSpPr>
          <p:cNvPr id="4" name="Text Placeholder 3">
            <a:extLst>
              <a:ext uri="{FF2B5EF4-FFF2-40B4-BE49-F238E27FC236}">
                <a16:creationId xmlns:a16="http://schemas.microsoft.com/office/drawing/2014/main" id="{852E59CE-A085-A8B2-6FC8-140A66C0C81D}"/>
              </a:ext>
            </a:extLst>
          </p:cNvPr>
          <p:cNvSpPr>
            <a:spLocks noGrp="1"/>
          </p:cNvSpPr>
          <p:nvPr>
            <p:ph type="body" idx="1"/>
          </p:nvPr>
        </p:nvSpPr>
        <p:spPr>
          <a:xfrm>
            <a:off x="831850" y="3796214"/>
            <a:ext cx="10515600" cy="1500187"/>
          </a:xfrm>
        </p:spPr>
        <p:txBody>
          <a:bodyPr>
            <a:normAutofit/>
          </a:bodyPr>
          <a:lstStyle/>
          <a:p>
            <a:pPr algn="ctr"/>
            <a:r>
              <a:rPr lang="en-US" sz="4400" dirty="0">
                <a:solidFill>
                  <a:schemeClr val="tx1"/>
                </a:solidFill>
              </a:rPr>
              <a:t>Or in Document I can Provide</a:t>
            </a:r>
          </a:p>
        </p:txBody>
      </p:sp>
    </p:spTree>
    <p:extLst>
      <p:ext uri="{BB962C8B-B14F-4D97-AF65-F5344CB8AC3E}">
        <p14:creationId xmlns:p14="http://schemas.microsoft.com/office/powerpoint/2010/main" val="8617609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ECB98D-3CF1-DBC6-330F-C2ADBB30DD2D}"/>
              </a:ext>
            </a:extLst>
          </p:cNvPr>
          <p:cNvSpPr>
            <a:spLocks noGrp="1"/>
          </p:cNvSpPr>
          <p:nvPr>
            <p:ph type="title"/>
          </p:nvPr>
        </p:nvSpPr>
        <p:spPr/>
        <p:txBody>
          <a:bodyPr>
            <a:normAutofit/>
          </a:bodyPr>
          <a:lstStyle/>
          <a:p>
            <a:r>
              <a:rPr lang="en-US" b="1" dirty="0"/>
              <a:t>Important Benchmarks to consider when faced with tough decisions and choices</a:t>
            </a:r>
          </a:p>
        </p:txBody>
      </p:sp>
      <p:sp>
        <p:nvSpPr>
          <p:cNvPr id="5" name="Content Placeholder 4">
            <a:extLst>
              <a:ext uri="{FF2B5EF4-FFF2-40B4-BE49-F238E27FC236}">
                <a16:creationId xmlns:a16="http://schemas.microsoft.com/office/drawing/2014/main" id="{E8800C1F-728E-9C16-A684-AABBCD5D2FFF}"/>
              </a:ext>
            </a:extLst>
          </p:cNvPr>
          <p:cNvSpPr>
            <a:spLocks noGrp="1"/>
          </p:cNvSpPr>
          <p:nvPr>
            <p:ph idx="1"/>
          </p:nvPr>
        </p:nvSpPr>
        <p:spPr/>
        <p:txBody>
          <a:bodyPr>
            <a:normAutofit/>
          </a:bodyPr>
          <a:lstStyle/>
          <a:p>
            <a:pPr lvl="0"/>
            <a:r>
              <a:rPr lang="en-US" dirty="0"/>
              <a:t>Aidan has lived a good life, experiencing many things that have enriched and challenged him.</a:t>
            </a:r>
          </a:p>
          <a:p>
            <a:pPr lvl="0"/>
            <a:r>
              <a:rPr lang="en-US" dirty="0"/>
              <a:t>Aidan’s quality of life requires him to be out of his chair and in the community doing things such as meeting and interacting with others.</a:t>
            </a:r>
          </a:p>
          <a:p>
            <a:pPr lvl="0"/>
            <a:r>
              <a:rPr lang="en-US" dirty="0"/>
              <a:t>Aidan has outlived most trisomy 9 kids and has received exceptional care in hospital and at home.</a:t>
            </a:r>
          </a:p>
          <a:p>
            <a:r>
              <a:rPr lang="en-US" dirty="0"/>
              <a:t>Aidan has been a change agent in St Louis’s disability community regarding which individuals should be accepted into recreation programs. His legacy has been established and his life has had impact.</a:t>
            </a:r>
          </a:p>
        </p:txBody>
      </p:sp>
    </p:spTree>
    <p:extLst>
      <p:ext uri="{BB962C8B-B14F-4D97-AF65-F5344CB8AC3E}">
        <p14:creationId xmlns:p14="http://schemas.microsoft.com/office/powerpoint/2010/main" val="38589990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0F19C-D51D-4ED4-6B5F-5FA38B85DB73}"/>
              </a:ext>
            </a:extLst>
          </p:cNvPr>
          <p:cNvSpPr>
            <a:spLocks noGrp="1"/>
          </p:cNvSpPr>
          <p:nvPr>
            <p:ph type="title"/>
          </p:nvPr>
        </p:nvSpPr>
        <p:spPr>
          <a:xfrm>
            <a:off x="838200" y="365126"/>
            <a:ext cx="10515600" cy="13218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B880529-CFF7-8188-D9F5-D51643D92514}"/>
              </a:ext>
            </a:extLst>
          </p:cNvPr>
          <p:cNvSpPr>
            <a:spLocks noGrp="1"/>
          </p:cNvSpPr>
          <p:nvPr>
            <p:ph idx="1"/>
          </p:nvPr>
        </p:nvSpPr>
        <p:spPr>
          <a:xfrm>
            <a:off x="838200" y="753978"/>
            <a:ext cx="10515600" cy="5738895"/>
          </a:xfrm>
        </p:spPr>
        <p:txBody>
          <a:bodyPr>
            <a:normAutofit/>
          </a:bodyPr>
          <a:lstStyle/>
          <a:p>
            <a:r>
              <a:rPr lang="en-US" dirty="0"/>
              <a:t>Aidan is totally experiential, his quality of life declines with declines in his physical abilities. He has been in a slow decline for standing and walking since 2008. </a:t>
            </a:r>
          </a:p>
          <a:p>
            <a:r>
              <a:rPr lang="en-US" dirty="0"/>
              <a:t>Jim has seen an increase in Aidan wanting and wishing to do things he can no longer do. It is getting harder and harder to physically support him in doing these things and has taken a huge toll on Jim physically supporting Aidan. You need to consider a care providers health AND Aidan’s need to participate in activities.</a:t>
            </a:r>
          </a:p>
          <a:p>
            <a:pPr lvl="0"/>
            <a:r>
              <a:rPr lang="en-US" dirty="0"/>
              <a:t>Aidan has lived a good life, experiencing many things that have enriched and challenged him. Do not blame yourself for him becoming ill or reaching an end of life decision.</a:t>
            </a:r>
          </a:p>
          <a:p>
            <a:r>
              <a:rPr lang="en-US" dirty="0"/>
              <a:t>Remember death is a natural part of life, I believe Aidan would accept it or discard it based on his current condition. </a:t>
            </a:r>
          </a:p>
        </p:txBody>
      </p:sp>
    </p:spTree>
    <p:extLst>
      <p:ext uri="{BB962C8B-B14F-4D97-AF65-F5344CB8AC3E}">
        <p14:creationId xmlns:p14="http://schemas.microsoft.com/office/powerpoint/2010/main" val="7254527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53D733D-A518-C18C-92E6-32BA16F2DF16}"/>
              </a:ext>
            </a:extLst>
          </p:cNvPr>
          <p:cNvSpPr>
            <a:spLocks noGrp="1"/>
          </p:cNvSpPr>
          <p:nvPr>
            <p:ph type="ctrTitle"/>
          </p:nvPr>
        </p:nvSpPr>
        <p:spPr>
          <a:xfrm>
            <a:off x="1155032" y="1122363"/>
            <a:ext cx="9801726" cy="2387600"/>
          </a:xfrm>
        </p:spPr>
        <p:txBody>
          <a:bodyPr>
            <a:normAutofit/>
          </a:bodyPr>
          <a:lstStyle/>
          <a:p>
            <a:r>
              <a:rPr lang="en-US" b="1" dirty="0"/>
              <a:t>Write Down 3 Benchmarks to Consider in Decision Making</a:t>
            </a:r>
          </a:p>
        </p:txBody>
      </p:sp>
      <p:sp>
        <p:nvSpPr>
          <p:cNvPr id="7" name="Subtitle 6">
            <a:extLst>
              <a:ext uri="{FF2B5EF4-FFF2-40B4-BE49-F238E27FC236}">
                <a16:creationId xmlns:a16="http://schemas.microsoft.com/office/drawing/2014/main" id="{E504D466-E119-5702-FEAA-8F7510E4FC1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747392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C070C-73BF-21E6-6165-9DDB7A22B0CE}"/>
              </a:ext>
            </a:extLst>
          </p:cNvPr>
          <p:cNvSpPr>
            <a:spLocks noGrp="1"/>
          </p:cNvSpPr>
          <p:nvPr>
            <p:ph type="title"/>
          </p:nvPr>
        </p:nvSpPr>
        <p:spPr/>
        <p:txBody>
          <a:bodyPr/>
          <a:lstStyle/>
          <a:p>
            <a:r>
              <a:rPr lang="en-US" b="1" dirty="0"/>
              <a:t>Other Criteria to Include</a:t>
            </a:r>
          </a:p>
        </p:txBody>
      </p:sp>
      <p:sp>
        <p:nvSpPr>
          <p:cNvPr id="5" name="Content Placeholder 4">
            <a:extLst>
              <a:ext uri="{FF2B5EF4-FFF2-40B4-BE49-F238E27FC236}">
                <a16:creationId xmlns:a16="http://schemas.microsoft.com/office/drawing/2014/main" id="{2FB0F906-ACAF-9E33-42CA-FB4777047FA7}"/>
              </a:ext>
            </a:extLst>
          </p:cNvPr>
          <p:cNvSpPr>
            <a:spLocks noGrp="1"/>
          </p:cNvSpPr>
          <p:nvPr>
            <p:ph idx="1"/>
          </p:nvPr>
        </p:nvSpPr>
        <p:spPr/>
        <p:txBody>
          <a:bodyPr/>
          <a:lstStyle/>
          <a:p>
            <a:r>
              <a:rPr lang="en-US" dirty="0"/>
              <a:t>Aidan aspirates and cannot have a G-Tube</a:t>
            </a:r>
          </a:p>
          <a:p>
            <a:r>
              <a:rPr lang="en-US" dirty="0"/>
              <a:t>Aidan is Known in Maplewood</a:t>
            </a:r>
          </a:p>
          <a:p>
            <a:r>
              <a:rPr lang="en-US" dirty="0"/>
              <a:t>Aidan’s Home was designed with him in mind</a:t>
            </a:r>
          </a:p>
          <a:p>
            <a:r>
              <a:rPr lang="en-US" dirty="0"/>
              <a:t>Aidan does not do screens, technology or TV/movies</a:t>
            </a:r>
          </a:p>
          <a:p>
            <a:r>
              <a:rPr lang="en-US" dirty="0"/>
              <a:t>Aidan Loves Live Music</a:t>
            </a:r>
          </a:p>
        </p:txBody>
      </p:sp>
    </p:spTree>
    <p:extLst>
      <p:ext uri="{BB962C8B-B14F-4D97-AF65-F5344CB8AC3E}">
        <p14:creationId xmlns:p14="http://schemas.microsoft.com/office/powerpoint/2010/main" val="19254362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4478D4-6740-8557-81EE-A28EBBF523E8}"/>
              </a:ext>
            </a:extLst>
          </p:cNvPr>
          <p:cNvSpPr>
            <a:spLocks noGrp="1"/>
          </p:cNvSpPr>
          <p:nvPr>
            <p:ph type="title"/>
          </p:nvPr>
        </p:nvSpPr>
        <p:spPr>
          <a:xfrm>
            <a:off x="831850" y="1709738"/>
            <a:ext cx="10515600" cy="2124325"/>
          </a:xfrm>
        </p:spPr>
        <p:txBody>
          <a:bodyPr/>
          <a:lstStyle/>
          <a:p>
            <a:pPr algn="ctr"/>
            <a:r>
              <a:rPr lang="en-US" b="1" dirty="0"/>
              <a:t>List three criteria that are important to include and discuss</a:t>
            </a:r>
          </a:p>
        </p:txBody>
      </p:sp>
      <p:sp>
        <p:nvSpPr>
          <p:cNvPr id="5" name="Text Placeholder 4">
            <a:extLst>
              <a:ext uri="{FF2B5EF4-FFF2-40B4-BE49-F238E27FC236}">
                <a16:creationId xmlns:a16="http://schemas.microsoft.com/office/drawing/2014/main" id="{C2BB196C-F501-43CC-EF76-E7A5D337BD5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86163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8004-79AA-9646-DDBA-533E0CE7FEFA}"/>
              </a:ext>
            </a:extLst>
          </p:cNvPr>
          <p:cNvSpPr>
            <a:spLocks noGrp="1"/>
          </p:cNvSpPr>
          <p:nvPr>
            <p:ph type="title"/>
          </p:nvPr>
        </p:nvSpPr>
        <p:spPr>
          <a:xfrm>
            <a:off x="831850" y="768350"/>
            <a:ext cx="10515600" cy="3821113"/>
          </a:xfrm>
        </p:spPr>
        <p:txBody>
          <a:bodyPr anchor="t">
            <a:normAutofit/>
          </a:bodyPr>
          <a:lstStyle/>
          <a:p>
            <a:pPr algn="ctr"/>
            <a:r>
              <a:rPr lang="en-US" b="1" dirty="0"/>
              <a:t>NOW IT IS TRULY YOUR TURN</a:t>
            </a:r>
            <a:br>
              <a:rPr lang="en-US" b="1" dirty="0"/>
            </a:br>
            <a:r>
              <a:rPr lang="en-US" b="1" dirty="0"/>
              <a:t>USE THIS POWERPOINT</a:t>
            </a:r>
            <a:br>
              <a:rPr lang="en-US" b="1" dirty="0"/>
            </a:br>
            <a:r>
              <a:rPr lang="en-US" b="1" dirty="0"/>
              <a:t>CHAPTER 2</a:t>
            </a:r>
            <a:br>
              <a:rPr lang="en-US" b="1" dirty="0"/>
            </a:br>
            <a:r>
              <a:rPr lang="en-US" b="1" dirty="0"/>
              <a:t>MY DOCUMENT FOR AIDAN</a:t>
            </a:r>
          </a:p>
        </p:txBody>
      </p:sp>
      <p:sp>
        <p:nvSpPr>
          <p:cNvPr id="3" name="Text Placeholder 2">
            <a:extLst>
              <a:ext uri="{FF2B5EF4-FFF2-40B4-BE49-F238E27FC236}">
                <a16:creationId xmlns:a16="http://schemas.microsoft.com/office/drawing/2014/main" id="{4DC018B1-4E31-A6D9-CBFE-3FA87F822FB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36448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B3925-E7C6-9958-ECB3-34E9C0E483E7}"/>
              </a:ext>
            </a:extLst>
          </p:cNvPr>
          <p:cNvSpPr>
            <a:spLocks noGrp="1"/>
          </p:cNvSpPr>
          <p:nvPr>
            <p:ph type="title"/>
          </p:nvPr>
        </p:nvSpPr>
        <p:spPr>
          <a:xfrm>
            <a:off x="831850" y="1709738"/>
            <a:ext cx="10515600" cy="2852737"/>
          </a:xfrm>
        </p:spPr>
        <p:txBody>
          <a:bodyPr anchor="t"/>
          <a:lstStyle/>
          <a:p>
            <a:pPr algn="ctr"/>
            <a:r>
              <a:rPr lang="en-US" dirty="0"/>
              <a:t>Contact Me by email </a:t>
            </a:r>
            <a:br>
              <a:rPr lang="en-US" dirty="0"/>
            </a:br>
            <a:r>
              <a:rPr lang="en-US" dirty="0"/>
              <a:t>with any Q’s or discussion </a:t>
            </a:r>
          </a:p>
        </p:txBody>
      </p:sp>
      <p:sp>
        <p:nvSpPr>
          <p:cNvPr id="3" name="Text Placeholder 2">
            <a:extLst>
              <a:ext uri="{FF2B5EF4-FFF2-40B4-BE49-F238E27FC236}">
                <a16:creationId xmlns:a16="http://schemas.microsoft.com/office/drawing/2014/main" id="{A4523A8C-EE8C-F646-B59D-F49660C51A22}"/>
              </a:ext>
            </a:extLst>
          </p:cNvPr>
          <p:cNvSpPr>
            <a:spLocks noGrp="1"/>
          </p:cNvSpPr>
          <p:nvPr>
            <p:ph type="body" idx="1"/>
          </p:nvPr>
        </p:nvSpPr>
        <p:spPr/>
        <p:txBody>
          <a:bodyPr>
            <a:normAutofit/>
          </a:bodyPr>
          <a:lstStyle/>
          <a:p>
            <a:pPr algn="ctr"/>
            <a:r>
              <a:rPr lang="en-US" sz="5400" dirty="0">
                <a:hlinkClick r:id="rId2"/>
              </a:rPr>
              <a:t>jajordan725@sbcglobal.net</a:t>
            </a:r>
            <a:r>
              <a:rPr lang="en-US" sz="5400" dirty="0"/>
              <a:t> </a:t>
            </a:r>
          </a:p>
        </p:txBody>
      </p:sp>
    </p:spTree>
    <p:extLst>
      <p:ext uri="{BB962C8B-B14F-4D97-AF65-F5344CB8AC3E}">
        <p14:creationId xmlns:p14="http://schemas.microsoft.com/office/powerpoint/2010/main" val="30332270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88A4E-C3C2-CC63-8E87-9B12FA489940}"/>
              </a:ext>
            </a:extLst>
          </p:cNvPr>
          <p:cNvSpPr>
            <a:spLocks noGrp="1"/>
          </p:cNvSpPr>
          <p:nvPr>
            <p:ph type="title"/>
          </p:nvPr>
        </p:nvSpPr>
        <p:spPr/>
        <p:txBody>
          <a:bodyPr/>
          <a:lstStyle/>
          <a:p>
            <a:r>
              <a:rPr lang="en-US" b="1" u="sng" dirty="0"/>
              <a:t>The WHO</a:t>
            </a:r>
          </a:p>
        </p:txBody>
      </p:sp>
      <p:sp>
        <p:nvSpPr>
          <p:cNvPr id="3" name="Content Placeholder 2">
            <a:extLst>
              <a:ext uri="{FF2B5EF4-FFF2-40B4-BE49-F238E27FC236}">
                <a16:creationId xmlns:a16="http://schemas.microsoft.com/office/drawing/2014/main" id="{5901D0B1-FC99-6C76-5DD3-7AA01A494DAE}"/>
              </a:ext>
            </a:extLst>
          </p:cNvPr>
          <p:cNvSpPr>
            <a:spLocks noGrp="1"/>
          </p:cNvSpPr>
          <p:nvPr>
            <p:ph idx="1"/>
          </p:nvPr>
        </p:nvSpPr>
        <p:spPr/>
        <p:txBody>
          <a:bodyPr>
            <a:normAutofit/>
          </a:bodyPr>
          <a:lstStyle/>
          <a:p>
            <a:r>
              <a:rPr lang="en-US" sz="3600" dirty="0"/>
              <a:t>You/Spouse-Partner</a:t>
            </a:r>
          </a:p>
          <a:p>
            <a:r>
              <a:rPr lang="en-US" sz="3600" dirty="0"/>
              <a:t>Relatives that may be involved</a:t>
            </a:r>
          </a:p>
          <a:p>
            <a:r>
              <a:rPr lang="en-US" sz="3600" dirty="0"/>
              <a:t>Friends</a:t>
            </a:r>
          </a:p>
          <a:p>
            <a:r>
              <a:rPr lang="en-US" sz="3600" dirty="0"/>
              <a:t>Lawyer &amp; Accountant</a:t>
            </a:r>
          </a:p>
          <a:p>
            <a:r>
              <a:rPr lang="en-US" sz="3600" dirty="0"/>
              <a:t>Trust</a:t>
            </a:r>
          </a:p>
          <a:p>
            <a:r>
              <a:rPr lang="en-US" sz="3600" dirty="0"/>
              <a:t>Support groups/Institutions</a:t>
            </a:r>
          </a:p>
        </p:txBody>
      </p:sp>
    </p:spTree>
    <p:extLst>
      <p:ext uri="{BB962C8B-B14F-4D97-AF65-F5344CB8AC3E}">
        <p14:creationId xmlns:p14="http://schemas.microsoft.com/office/powerpoint/2010/main" val="1582972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2BE6-0E8B-CAF7-A30D-0555E5536714}"/>
              </a:ext>
            </a:extLst>
          </p:cNvPr>
          <p:cNvSpPr>
            <a:spLocks noGrp="1"/>
          </p:cNvSpPr>
          <p:nvPr>
            <p:ph type="title"/>
          </p:nvPr>
        </p:nvSpPr>
        <p:spPr>
          <a:xfrm>
            <a:off x="838200" y="365125"/>
            <a:ext cx="10515600" cy="908871"/>
          </a:xfrm>
        </p:spPr>
        <p:txBody>
          <a:bodyPr>
            <a:normAutofit/>
          </a:bodyPr>
          <a:lstStyle/>
          <a:p>
            <a:r>
              <a:rPr lang="en-US" b="1" u="sng" dirty="0"/>
              <a:t>The WHAT</a:t>
            </a:r>
          </a:p>
        </p:txBody>
      </p:sp>
      <p:sp>
        <p:nvSpPr>
          <p:cNvPr id="3" name="Content Placeholder 2">
            <a:extLst>
              <a:ext uri="{FF2B5EF4-FFF2-40B4-BE49-F238E27FC236}">
                <a16:creationId xmlns:a16="http://schemas.microsoft.com/office/drawing/2014/main" id="{9D6BA184-F795-F36C-CF01-398248E3A9FD}"/>
              </a:ext>
            </a:extLst>
          </p:cNvPr>
          <p:cNvSpPr>
            <a:spLocks noGrp="1"/>
          </p:cNvSpPr>
          <p:nvPr>
            <p:ph idx="1"/>
          </p:nvPr>
        </p:nvSpPr>
        <p:spPr>
          <a:xfrm>
            <a:off x="838200" y="1356189"/>
            <a:ext cx="10515600" cy="4820774"/>
          </a:xfrm>
        </p:spPr>
        <p:txBody>
          <a:bodyPr/>
          <a:lstStyle/>
          <a:p>
            <a:pPr marL="0" indent="0">
              <a:lnSpc>
                <a:spcPct val="150000"/>
              </a:lnSpc>
              <a:buNone/>
            </a:pPr>
            <a:r>
              <a:rPr lang="en-US" sz="3600" i="1" dirty="0"/>
              <a:t>HOW CAN YOU, AS A PARENT, BE ASSURED THAT YOUR SON OR</a:t>
            </a:r>
            <a:r>
              <a:rPr lang="en-US" sz="3600" dirty="0"/>
              <a:t> </a:t>
            </a:r>
            <a:r>
              <a:rPr lang="en-US" sz="3600" i="1" dirty="0"/>
              <a:t>daughter will lead as complete a life as possible after your</a:t>
            </a:r>
            <a:r>
              <a:rPr lang="en-US" sz="3600" dirty="0"/>
              <a:t> </a:t>
            </a:r>
            <a:r>
              <a:rPr lang="en-US" sz="3600" i="1" dirty="0"/>
              <a:t>death? What can you do to make sure your hopes and aspirations</a:t>
            </a:r>
            <a:r>
              <a:rPr lang="en-US" sz="3600" dirty="0"/>
              <a:t> </a:t>
            </a:r>
            <a:r>
              <a:rPr lang="en-US" sz="3600" i="1" dirty="0"/>
              <a:t>are realized?</a:t>
            </a:r>
            <a:endParaRPr lang="en-US" sz="3600" dirty="0"/>
          </a:p>
          <a:p>
            <a:pPr marL="0" indent="0">
              <a:buNone/>
            </a:pPr>
            <a:endParaRPr lang="en-US" dirty="0"/>
          </a:p>
        </p:txBody>
      </p:sp>
    </p:spTree>
    <p:extLst>
      <p:ext uri="{BB962C8B-B14F-4D97-AF65-F5344CB8AC3E}">
        <p14:creationId xmlns:p14="http://schemas.microsoft.com/office/powerpoint/2010/main" val="5455547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4017-50EC-8256-2144-C00831CBB68F}"/>
              </a:ext>
            </a:extLst>
          </p:cNvPr>
          <p:cNvSpPr>
            <a:spLocks noGrp="1"/>
          </p:cNvSpPr>
          <p:nvPr>
            <p:ph type="title"/>
          </p:nvPr>
        </p:nvSpPr>
        <p:spPr/>
        <p:txBody>
          <a:bodyPr/>
          <a:lstStyle/>
          <a:p>
            <a:r>
              <a:rPr lang="en-US" b="1" u="sng" dirty="0"/>
              <a:t>The WHY</a:t>
            </a:r>
          </a:p>
        </p:txBody>
      </p:sp>
      <p:sp>
        <p:nvSpPr>
          <p:cNvPr id="3" name="Content Placeholder 2">
            <a:extLst>
              <a:ext uri="{FF2B5EF4-FFF2-40B4-BE49-F238E27FC236}">
                <a16:creationId xmlns:a16="http://schemas.microsoft.com/office/drawing/2014/main" id="{2407076F-5996-50EC-49A2-0E9BC013EA88}"/>
              </a:ext>
            </a:extLst>
          </p:cNvPr>
          <p:cNvSpPr>
            <a:spLocks noGrp="1"/>
          </p:cNvSpPr>
          <p:nvPr>
            <p:ph idx="1"/>
          </p:nvPr>
        </p:nvSpPr>
        <p:spPr>
          <a:xfrm>
            <a:off x="838200" y="1856447"/>
            <a:ext cx="10515600" cy="4351338"/>
          </a:xfrm>
        </p:spPr>
        <p:txBody>
          <a:bodyPr/>
          <a:lstStyle/>
          <a:p>
            <a:pPr marL="0" indent="0">
              <a:lnSpc>
                <a:spcPct val="150000"/>
              </a:lnSpc>
              <a:buNone/>
            </a:pPr>
            <a:r>
              <a:rPr lang="en-US" sz="3600" i="1" dirty="0"/>
              <a:t>Writing a letter of intent is a critical step in the planning</a:t>
            </a:r>
            <a:r>
              <a:rPr lang="en-US" sz="3600" dirty="0"/>
              <a:t> </a:t>
            </a:r>
            <a:r>
              <a:rPr lang="en-US" sz="3600" i="1" dirty="0"/>
              <a:t>process. This critical document permits parents to communicate</a:t>
            </a:r>
            <a:r>
              <a:rPr lang="en-US" sz="3600" dirty="0"/>
              <a:t> future wishes and </a:t>
            </a:r>
            <a:r>
              <a:rPr lang="en-US" sz="3600" i="1" dirty="0"/>
              <a:t>vital information about their son or daughter to future caregivers.</a:t>
            </a:r>
            <a:endParaRPr lang="en-US" sz="3600" dirty="0"/>
          </a:p>
          <a:p>
            <a:pPr marL="0" indent="0">
              <a:buNone/>
            </a:pPr>
            <a:endParaRPr lang="en-US" dirty="0"/>
          </a:p>
        </p:txBody>
      </p:sp>
    </p:spTree>
    <p:extLst>
      <p:ext uri="{BB962C8B-B14F-4D97-AF65-F5344CB8AC3E}">
        <p14:creationId xmlns:p14="http://schemas.microsoft.com/office/powerpoint/2010/main" val="19509683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FE1E9-61AB-529A-0BA4-2A28D46402FF}"/>
              </a:ext>
            </a:extLst>
          </p:cNvPr>
          <p:cNvSpPr>
            <a:spLocks noGrp="1"/>
          </p:cNvSpPr>
          <p:nvPr>
            <p:ph type="title"/>
          </p:nvPr>
        </p:nvSpPr>
        <p:spPr/>
        <p:txBody>
          <a:bodyPr/>
          <a:lstStyle/>
          <a:p>
            <a:r>
              <a:rPr lang="en-US" b="1" dirty="0"/>
              <a:t>Parents are the experts on their child</a:t>
            </a:r>
          </a:p>
        </p:txBody>
      </p:sp>
      <p:sp>
        <p:nvSpPr>
          <p:cNvPr id="3" name="Content Placeholder 2">
            <a:extLst>
              <a:ext uri="{FF2B5EF4-FFF2-40B4-BE49-F238E27FC236}">
                <a16:creationId xmlns:a16="http://schemas.microsoft.com/office/drawing/2014/main" id="{79548EF2-0738-B564-3A43-4EC6FDCE07E7}"/>
              </a:ext>
            </a:extLst>
          </p:cNvPr>
          <p:cNvSpPr>
            <a:spLocks noGrp="1"/>
          </p:cNvSpPr>
          <p:nvPr>
            <p:ph idx="1"/>
          </p:nvPr>
        </p:nvSpPr>
        <p:spPr/>
        <p:txBody>
          <a:bodyPr>
            <a:normAutofit/>
          </a:bodyPr>
          <a:lstStyle/>
          <a:p>
            <a:pPr marL="0" indent="0">
              <a:buNone/>
            </a:pPr>
            <a:r>
              <a:rPr lang="en-US" sz="3600" i="1" dirty="0"/>
              <a:t>No one understands your</a:t>
            </a:r>
            <a:r>
              <a:rPr lang="en-US" sz="3600" dirty="0"/>
              <a:t> </a:t>
            </a:r>
            <a:r>
              <a:rPr lang="en-US" sz="3600" i="1" dirty="0"/>
              <a:t>son or daughter’s needs and desires better than you.</a:t>
            </a:r>
            <a:endParaRPr lang="en-US" sz="3600" dirty="0"/>
          </a:p>
          <a:p>
            <a:pPr marL="0" indent="0">
              <a:buNone/>
            </a:pPr>
            <a:endParaRPr lang="en-US" sz="1800" i="1" dirty="0"/>
          </a:p>
          <a:p>
            <a:pPr marL="0" indent="0">
              <a:buNone/>
            </a:pPr>
            <a:r>
              <a:rPr lang="en-US" sz="3600" i="1" dirty="0"/>
              <a:t>If you become</a:t>
            </a:r>
            <a:r>
              <a:rPr lang="en-US" sz="3600" dirty="0"/>
              <a:t> </a:t>
            </a:r>
            <a:r>
              <a:rPr lang="en-US" sz="3600" i="1" dirty="0"/>
              <a:t>incapacitated or die, it is vital that future caregivers have access to</a:t>
            </a:r>
            <a:r>
              <a:rPr lang="en-US" sz="3600" dirty="0"/>
              <a:t> </a:t>
            </a:r>
            <a:r>
              <a:rPr lang="en-US" sz="3600" i="1" dirty="0"/>
              <a:t>your knowledge.</a:t>
            </a:r>
          </a:p>
          <a:p>
            <a:pPr marL="0" indent="0">
              <a:buNone/>
            </a:pPr>
            <a:endParaRPr lang="en-US" sz="1800" dirty="0"/>
          </a:p>
          <a:p>
            <a:pPr marL="0" indent="0">
              <a:buNone/>
            </a:pPr>
            <a:r>
              <a:rPr lang="en-US" sz="3600" i="1" dirty="0"/>
              <a:t>Although not a legally binding document, a Letter of Intent is an ideal format.</a:t>
            </a:r>
          </a:p>
        </p:txBody>
      </p:sp>
    </p:spTree>
    <p:extLst>
      <p:ext uri="{BB962C8B-B14F-4D97-AF65-F5344CB8AC3E}">
        <p14:creationId xmlns:p14="http://schemas.microsoft.com/office/powerpoint/2010/main" val="7350948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F67C1-A7DA-71D7-71DC-76CB9BE36C2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68E0812-FC79-CC0B-71E3-BEF5CD805A33}"/>
              </a:ext>
            </a:extLst>
          </p:cNvPr>
          <p:cNvSpPr>
            <a:spLocks noGrp="1"/>
          </p:cNvSpPr>
          <p:nvPr>
            <p:ph idx="1"/>
          </p:nvPr>
        </p:nvSpPr>
        <p:spPr>
          <a:xfrm>
            <a:off x="838200" y="1540042"/>
            <a:ext cx="10515600" cy="4636921"/>
          </a:xfrm>
        </p:spPr>
        <p:txBody>
          <a:bodyPr/>
          <a:lstStyle/>
          <a:p>
            <a:pPr marL="0" indent="0">
              <a:lnSpc>
                <a:spcPct val="150000"/>
              </a:lnSpc>
              <a:buNone/>
            </a:pPr>
            <a:r>
              <a:rPr lang="en-US" sz="3600" i="1" dirty="0"/>
              <a:t>Your major concern is to make sure that your child will have a</a:t>
            </a:r>
            <a:r>
              <a:rPr lang="en-US" sz="3600" dirty="0"/>
              <a:t> </a:t>
            </a:r>
            <a:r>
              <a:rPr lang="en-US" sz="3600" i="1" dirty="0"/>
              <a:t>happy and meaningful life. Write clearly enough so that anyone</a:t>
            </a:r>
            <a:r>
              <a:rPr lang="en-US" sz="3600" dirty="0"/>
              <a:t> </a:t>
            </a:r>
            <a:r>
              <a:rPr lang="en-US" sz="3600" i="1" dirty="0"/>
              <a:t>who reads the letter in the future will </a:t>
            </a:r>
            <a:r>
              <a:rPr lang="en-US" sz="3600" b="1" i="1" dirty="0"/>
              <a:t>understand exactly what you</a:t>
            </a:r>
            <a:r>
              <a:rPr lang="en-US" sz="3600" b="1" dirty="0"/>
              <a:t> </a:t>
            </a:r>
            <a:r>
              <a:rPr lang="en-US" sz="3600" b="1" i="1" dirty="0"/>
              <a:t>meant</a:t>
            </a:r>
            <a:r>
              <a:rPr lang="en-US" sz="3600" i="1" dirty="0"/>
              <a:t>.</a:t>
            </a:r>
            <a:endParaRPr lang="en-US" sz="3600" dirty="0"/>
          </a:p>
          <a:p>
            <a:pPr marL="0" indent="0">
              <a:buNone/>
            </a:pPr>
            <a:endParaRPr lang="en-US" dirty="0"/>
          </a:p>
        </p:txBody>
      </p:sp>
    </p:spTree>
    <p:extLst>
      <p:ext uri="{BB962C8B-B14F-4D97-AF65-F5344CB8AC3E}">
        <p14:creationId xmlns:p14="http://schemas.microsoft.com/office/powerpoint/2010/main" val="8331731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ED9EA-2895-15CF-0EBD-3F0FFACBCEE7}"/>
              </a:ext>
            </a:extLst>
          </p:cNvPr>
          <p:cNvSpPr>
            <a:spLocks noGrp="1"/>
          </p:cNvSpPr>
          <p:nvPr>
            <p:ph type="title"/>
          </p:nvPr>
        </p:nvSpPr>
        <p:spPr/>
        <p:txBody>
          <a:bodyPr/>
          <a:lstStyle/>
          <a:p>
            <a:r>
              <a:rPr lang="en-US" b="1" u="sng" dirty="0"/>
              <a:t>The WHEN</a:t>
            </a:r>
          </a:p>
        </p:txBody>
      </p:sp>
      <p:sp>
        <p:nvSpPr>
          <p:cNvPr id="3" name="Content Placeholder 2">
            <a:extLst>
              <a:ext uri="{FF2B5EF4-FFF2-40B4-BE49-F238E27FC236}">
                <a16:creationId xmlns:a16="http://schemas.microsoft.com/office/drawing/2014/main" id="{CEFD6D7E-8B45-91FE-B035-3357E3806BAC}"/>
              </a:ext>
            </a:extLst>
          </p:cNvPr>
          <p:cNvSpPr>
            <a:spLocks noGrp="1"/>
          </p:cNvSpPr>
          <p:nvPr>
            <p:ph idx="1"/>
          </p:nvPr>
        </p:nvSpPr>
        <p:spPr/>
        <p:txBody>
          <a:bodyPr>
            <a:normAutofit/>
          </a:bodyPr>
          <a:lstStyle/>
          <a:p>
            <a:pPr marL="0" indent="0">
              <a:buNone/>
            </a:pPr>
            <a:r>
              <a:rPr lang="en-US" sz="6600" dirty="0"/>
              <a:t>ASAP!</a:t>
            </a:r>
          </a:p>
          <a:p>
            <a:pPr marL="0" indent="0">
              <a:buNone/>
            </a:pPr>
            <a:endParaRPr lang="en-US" sz="1800" dirty="0"/>
          </a:p>
          <a:p>
            <a:pPr marL="0" indent="0">
              <a:buNone/>
            </a:pPr>
            <a:r>
              <a:rPr lang="en-US" sz="3600" dirty="0"/>
              <a:t>You need to have legal documents completed and your lawyer part of the team.</a:t>
            </a:r>
          </a:p>
          <a:p>
            <a:pPr marL="0" indent="0">
              <a:buNone/>
            </a:pPr>
            <a:endParaRPr lang="en-US" sz="3600" dirty="0"/>
          </a:p>
          <a:p>
            <a:pPr marL="0" indent="0">
              <a:buNone/>
            </a:pPr>
            <a:r>
              <a:rPr lang="en-US" sz="3600" dirty="0"/>
              <a:t>Annual Review and Revisions</a:t>
            </a:r>
          </a:p>
        </p:txBody>
      </p:sp>
    </p:spTree>
    <p:extLst>
      <p:ext uri="{BB962C8B-B14F-4D97-AF65-F5344CB8AC3E}">
        <p14:creationId xmlns:p14="http://schemas.microsoft.com/office/powerpoint/2010/main" val="13628409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FC8E-2037-C6D7-B330-768D34B8D4B2}"/>
              </a:ext>
            </a:extLst>
          </p:cNvPr>
          <p:cNvSpPr>
            <a:spLocks noGrp="1"/>
          </p:cNvSpPr>
          <p:nvPr>
            <p:ph type="title"/>
          </p:nvPr>
        </p:nvSpPr>
        <p:spPr>
          <a:xfrm>
            <a:off x="838200" y="133350"/>
            <a:ext cx="10515600" cy="1009650"/>
          </a:xfrm>
        </p:spPr>
        <p:txBody>
          <a:bodyPr/>
          <a:lstStyle/>
          <a:p>
            <a:r>
              <a:rPr lang="en-US" b="1" u="sng" dirty="0"/>
              <a:t>The How</a:t>
            </a:r>
          </a:p>
        </p:txBody>
      </p:sp>
      <p:sp>
        <p:nvSpPr>
          <p:cNvPr id="3" name="Content Placeholder 2">
            <a:extLst>
              <a:ext uri="{FF2B5EF4-FFF2-40B4-BE49-F238E27FC236}">
                <a16:creationId xmlns:a16="http://schemas.microsoft.com/office/drawing/2014/main" id="{E77FF4CF-7F34-52DA-5A2B-D2125F3D4E4F}"/>
              </a:ext>
            </a:extLst>
          </p:cNvPr>
          <p:cNvSpPr>
            <a:spLocks noGrp="1"/>
          </p:cNvSpPr>
          <p:nvPr>
            <p:ph idx="1"/>
          </p:nvPr>
        </p:nvSpPr>
        <p:spPr>
          <a:xfrm>
            <a:off x="838200" y="1143000"/>
            <a:ext cx="10515600" cy="5257800"/>
          </a:xfrm>
        </p:spPr>
        <p:txBody>
          <a:bodyPr>
            <a:normAutofit/>
          </a:bodyPr>
          <a:lstStyle/>
          <a:p>
            <a:r>
              <a:rPr lang="en-US" dirty="0"/>
              <a:t>Overwhelming to consider all the pieces needed</a:t>
            </a:r>
          </a:p>
          <a:p>
            <a:r>
              <a:rPr lang="en-US" dirty="0"/>
              <a:t>Gather all the legal documents</a:t>
            </a:r>
          </a:p>
          <a:p>
            <a:r>
              <a:rPr lang="en-US" dirty="0"/>
              <a:t>Who will be designated representative, disperse money, do taxes, etc.</a:t>
            </a:r>
          </a:p>
          <a:p>
            <a:r>
              <a:rPr lang="en-US" dirty="0"/>
              <a:t>IEP or ISP</a:t>
            </a:r>
          </a:p>
          <a:p>
            <a:r>
              <a:rPr lang="en-US" dirty="0"/>
              <a:t>Residential Placement, education/workforce, social, spirituality</a:t>
            </a:r>
          </a:p>
          <a:p>
            <a:r>
              <a:rPr lang="en-US" dirty="0"/>
              <a:t>Medical Care, Final Arrangements</a:t>
            </a:r>
          </a:p>
          <a:p>
            <a:r>
              <a:rPr lang="en-US" dirty="0"/>
              <a:t>Care Manual</a:t>
            </a:r>
          </a:p>
          <a:p>
            <a:r>
              <a:rPr lang="en-US" dirty="0"/>
              <a:t>The Letter (hardest document I have written)</a:t>
            </a:r>
          </a:p>
          <a:p>
            <a:r>
              <a:rPr lang="en-US" dirty="0"/>
              <a:t>Supporting Documents</a:t>
            </a:r>
          </a:p>
          <a:p>
            <a:r>
              <a:rPr lang="en-US" dirty="0"/>
              <a:t>Review and Revise annually or sooner</a:t>
            </a:r>
          </a:p>
          <a:p>
            <a:endParaRPr lang="en-US" dirty="0"/>
          </a:p>
        </p:txBody>
      </p:sp>
    </p:spTree>
    <p:extLst>
      <p:ext uri="{BB962C8B-B14F-4D97-AF65-F5344CB8AC3E}">
        <p14:creationId xmlns:p14="http://schemas.microsoft.com/office/powerpoint/2010/main" val="11971064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402</TotalTime>
  <Words>1337</Words>
  <Application>Microsoft Macintosh PowerPoint</Application>
  <PresentationFormat>Widescreen</PresentationFormat>
  <Paragraphs>124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Letter Of Intent Planning for the Future</vt:lpstr>
      <vt:lpstr>Purpose of Letter of Intent</vt:lpstr>
      <vt:lpstr>The WHO</vt:lpstr>
      <vt:lpstr>The WHAT</vt:lpstr>
      <vt:lpstr>The WHY</vt:lpstr>
      <vt:lpstr>Parents are the experts on their child</vt:lpstr>
      <vt:lpstr>PowerPoint Presentation</vt:lpstr>
      <vt:lpstr>The WHEN</vt:lpstr>
      <vt:lpstr>The How</vt:lpstr>
      <vt:lpstr>Avoid Frustrations for Designated Person</vt:lpstr>
      <vt:lpstr>Chapter 2 of Book Planning For The Future   1.  Good Source for more information &amp; template.  2.  You can use their guide or modify to meet your    needs (I modified). On SDS Google Drive  Folder Letter of Intent  Compassion &amp; Choices - Care and Choice at the End of Life</vt:lpstr>
      <vt:lpstr>PowerPoint Presentation</vt:lpstr>
      <vt:lpstr>Legal Document Categories</vt:lpstr>
      <vt:lpstr>Organizing and Developing Your Wishes</vt:lpstr>
      <vt:lpstr>What is the Prime Directive?</vt:lpstr>
      <vt:lpstr>Underlying Beliefs</vt:lpstr>
      <vt:lpstr>Underlying Values</vt:lpstr>
      <vt:lpstr>Medical Directives</vt:lpstr>
      <vt:lpstr>Other Dispositions</vt:lpstr>
      <vt:lpstr>Your turn – 7 minutes</vt:lpstr>
      <vt:lpstr>In Breakout rooms (10 minutes)</vt:lpstr>
      <vt:lpstr>Jim Read What He Wrote  To Explain</vt:lpstr>
      <vt:lpstr>Important Benchmarks to consider when faced with tough decisions and choices</vt:lpstr>
      <vt:lpstr>PowerPoint Presentation</vt:lpstr>
      <vt:lpstr>Write Down 3 Benchmarks to Consider in Decision Making</vt:lpstr>
      <vt:lpstr>Other Criteria to Include</vt:lpstr>
      <vt:lpstr>List three criteria that are important to include and discuss</vt:lpstr>
      <vt:lpstr>NOW IT IS TRULY YOUR TURN USE THIS POWERPOINT CHAPTER 2 MY DOCUMENT FOR AIDAN</vt:lpstr>
      <vt:lpstr>Contact Me by email  with any Q’s or discussion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 Of Intent Planning for the Future</dc:title>
  <dc:creator>Jim Jordan</dc:creator>
  <cp:lastModifiedBy>Jim Jordan</cp:lastModifiedBy>
  <cp:revision>24</cp:revision>
  <dcterms:created xsi:type="dcterms:W3CDTF">2022-08-30T13:08:06Z</dcterms:created>
  <dcterms:modified xsi:type="dcterms:W3CDTF">2022-09-11T12:26:51Z</dcterms:modified>
</cp:coreProperties>
</file>