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7" r:id="rId5"/>
    <p:sldId id="259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70dTv3PnqL2KoIb2+V8BsuHRS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1603cd1cb4_5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11603cd1cb4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15fb0ded79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15fb0ded79_2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g115fb0ded79_2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a little org chart heavy as well.  We </a:t>
            </a:r>
            <a:endParaRPr/>
          </a:p>
        </p:txBody>
      </p:sp>
      <p:sp>
        <p:nvSpPr>
          <p:cNvPr id="111" name="Google Shape;1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</a:t>
            </a:r>
            <a:endParaRPr/>
          </a:p>
        </p:txBody>
      </p:sp>
      <p:sp>
        <p:nvSpPr>
          <p:cNvPr id="146" name="Google Shape;14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7"/>
          <p:cNvSpPr txBox="1">
            <a:spLocks noGrp="1"/>
          </p:cNvSpPr>
          <p:nvPr>
            <p:ph type="title"/>
          </p:nvPr>
        </p:nvSpPr>
        <p:spPr>
          <a:xfrm>
            <a:off x="838200" y="73934"/>
            <a:ext cx="10515600" cy="841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00"/>
              <a:buFont typeface="Calibri"/>
              <a:buNone/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body" idx="1"/>
          </p:nvPr>
        </p:nvSpPr>
        <p:spPr>
          <a:xfrm>
            <a:off x="838200" y="104366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2800"/>
              <a:buFont typeface="Noto Sans Symbols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400"/>
              <a:buFont typeface="Courier New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9"/>
          <p:cNvSpPr txBox="1">
            <a:spLocks noGrp="1"/>
          </p:cNvSpPr>
          <p:nvPr>
            <p:ph type="title"/>
          </p:nvPr>
        </p:nvSpPr>
        <p:spPr>
          <a:xfrm>
            <a:off x="838200" y="31750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>
            <a:spLocks noGrp="1"/>
          </p:cNvSpPr>
          <p:nvPr>
            <p:ph type="title"/>
          </p:nvPr>
        </p:nvSpPr>
        <p:spPr>
          <a:xfrm>
            <a:off x="838200" y="31750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838200" y="31750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46464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46464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46464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46464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46464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46464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5"/>
          <p:cNvSpPr/>
          <p:nvPr/>
        </p:nvSpPr>
        <p:spPr>
          <a:xfrm>
            <a:off x="164750" y="164750"/>
            <a:ext cx="11862600" cy="6281400"/>
          </a:xfrm>
          <a:prstGeom prst="rect">
            <a:avLst/>
          </a:prstGeom>
          <a:noFill/>
          <a:ln w="28575" cap="flat" cmpd="sng">
            <a:solidFill>
              <a:srgbClr val="0033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umenfiscalagent.com/wp-content/uploads/pdf_files/MO%20State%20Page/MO-SDS%20New%20Employer%20Information%20and%20Handbooks/Employee%20Forms%20and%20Information%20for%20Employers/Updated%20Payment%20Schedule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visioneer.georgia@gmail.com" TargetMode="External"/><Relationship Id="rId2" Type="http://schemas.openxmlformats.org/officeDocument/2006/relationships/hyperlink" Target="http://www.mosd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ddcouncil.org/resources/supported-decision-makin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sa.gov/ssi/star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ydss.mo.gov/media/pdf/eligibility-requirements-mo-healthnet-cover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ssmanuals.mo.gov/wp-content/uploads/2020/09/im-6ar-app.pdf" TargetMode="External"/><Relationship Id="rId5" Type="http://schemas.openxmlformats.org/officeDocument/2006/relationships/hyperlink" Target="https://mydss.mo.gov/healthcare/apply" TargetMode="External"/><Relationship Id="rId4" Type="http://schemas.openxmlformats.org/officeDocument/2006/relationships/hyperlink" Target="https://apps.dss.mo.gov/BenefitReview/BenefitSummary.asp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GpQnmZebp4gA4ewq0D5M0DoCZrKljg0_/view?usp=sharing" TargetMode="External"/><Relationship Id="rId2" Type="http://schemas.openxmlformats.org/officeDocument/2006/relationships/hyperlink" Target="https://docs.google.com/document/d/1Y_y5F9qCSIH1O6gzwdy1YNEwzuGyah3LcX3nXNo9Zus/edit?usp=shar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acumenfiscalagent.com/wp-content/uploads/pdf_files/MO%20State%20Page/MO-SDS%20New%20Employer%20Information%20handbooks/Employer%20Forms%20and%20Information/MO%20Employer_Handbook%20Acumen.pdf?_t=1665629455" TargetMode="External"/><Relationship Id="rId7" Type="http://schemas.openxmlformats.org/officeDocument/2006/relationships/hyperlink" Target="https://login.reliaslearning.com/login?returnUrl=%2Fconnect%2Fauthorize%2Fcallback%3Fclient_id%3Drlms-legacy%26response_mode%3Dform_post%26response_type%3Dcode%2520id_token%26scope%3Dusersapi%2520assessmentsapi%2520learningapi%2520openid%2520impersonator%2520saml%2520offline_access%2520identityapi%2520learning-reporting-api%26state%3DOpenIdConnect.AuthenticationProperties%253DAHOXR9vxI8PZT6Ss4j7m0Sl3X47nr56KvXrnkPprKSvDe0PXZIt2Ae9Jf358JCxQ3Kfu7VYal4FDb6D-D0VSHwI47xVkLK6m0gY8H3TwJQK19soWnt3-6DHiD5yf0YuowXcTMWFGCzd6cWoJCyOM3a9OHJDiJK7vLZo-CuZsIHk%26nonce%3D637809016897311888.ZjdiMzE3MjUtOGMwOS00ZDBlLTlkYWItZjIyYWMxMGYyNWM1MWRkOTRlNDMtNjkwNC00YzUwLTg1YzEtZWJlYTQ4ZWYwMTdj%26redirect_uri%3Dhttps%253A%252F%252Fmoddcontent.training.reliaslearning.com%26post_logout_redirect_uri%3Dhttps%253A%252F%252Fmoddcontent.training.reliaslearning.com%26acr_values%3DorgId%253A19080%252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cumenfiscalagent.com/wp-content/uploads/pdf_files/MO%20State%20Page/MO-SDS%20New%20Employer%20Information%20handbooks/Employee%20Forms%20and%20Information%20for%20Employers/MO%20SDS%20Pre-Filled%20Employee%20Packet%20Request.pdf" TargetMode="External"/><Relationship Id="rId5" Type="http://schemas.openxmlformats.org/officeDocument/2006/relationships/hyperlink" Target="https://www.acumenfiscalagent.com/wp-content/uploads/pdf_files/MO%20State%20Page/MO-SDS%20New%20Employer%20Information%20handbooks/Employee%20Forms%20and%20Information%20for%20Employers/New%20Employee%20Sample%20Packet.pdf?_t=1665629456" TargetMode="External"/><Relationship Id="rId4" Type="http://schemas.openxmlformats.org/officeDocument/2006/relationships/hyperlink" Target="https://www.acumenfiscalagent.com/wp-content/uploads/pdf_files/MO%20State%20Page/MO-SDS%20New%20Employer%20Information%20and%20Handbooks/Employer%20Forms%20and%20Information/New%20Employer-DR%20Sample%20Packet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reliaslearning.com/login?returnUrl=%2Fconnect%2Fauthorize%2Fcallback%3Fclient_id%3Drlms-legacy%26response_mode%3Dform_post%26response_type%3Dcode%2520id_token%26scope%3Dusersapi%2520assessmentsapi%2520learningapi%2520openid%2520impersonator%2520saml%2520offline_access%2520identityapi%2520learning-reporting-api%26state%3DOpenIdConnect.AuthenticationProperties%253DAHOXR9vxI8PZT6Ss4j7m0Sl3X47nr56KvXrnkPprKSvDe0PXZIt2Ae9Jf358JCxQ3Kfu7VYal4FDb6D-D0VSHwI47xVkLK6m0gY8H3TwJQK19soWnt3-6DHiD5yf0YuowXcTMWFGCzd6cWoJCyOM3a9OHJDiJK7vLZo-CuZsIHk%26nonce%3D637809016897311888.ZjdiMzE3MjUtOGMwOS00ZDBlLTlkYWItZjIyYWMxMGYyNWM1MWRkOTRlNDMtNjkwNC00YzUwLTg1YzEtZWJlYTQ4ZWYwMTdj%26redirect_uri%3Dhttps%253A%252F%252Fmoddcontent.training.reliaslearning.com%26post_logout_redirect_uri%3Dhttps%253A%252F%252Fmoddcontent.training.reliaslearning.com%26acr_values%3DorgId%253A19080%252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>
            <a:spLocks noGrp="1"/>
          </p:cNvSpPr>
          <p:nvPr>
            <p:ph type="subTitle" idx="1"/>
          </p:nvPr>
        </p:nvSpPr>
        <p:spPr>
          <a:xfrm>
            <a:off x="1340613" y="4741333"/>
            <a:ext cx="9144000" cy="1220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2590"/>
              <a:buNone/>
            </a:pPr>
            <a:r>
              <a:rPr lang="en-US" sz="4000" b="1" dirty="0"/>
              <a:t>SDS 101</a:t>
            </a:r>
            <a:endParaRPr sz="3600" b="1" dirty="0"/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2590"/>
              <a:buNone/>
            </a:pPr>
            <a:r>
              <a:rPr lang="en-US" sz="4000" b="1" dirty="0"/>
              <a:t>Who - What - Where - When - Why</a:t>
            </a:r>
            <a:endParaRPr sz="3600" b="1" dirty="0"/>
          </a:p>
        </p:txBody>
      </p:sp>
      <p:sp>
        <p:nvSpPr>
          <p:cNvPr id="78" name="Google Shape;78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79" name="Google Shape;7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Missouri SDS Support Group</a:t>
            </a: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9792FF-BEEC-A8AD-69DF-AF00BBA8A8F1}"/>
              </a:ext>
            </a:extLst>
          </p:cNvPr>
          <p:cNvSpPr txBox="1"/>
          <p:nvPr/>
        </p:nvSpPr>
        <p:spPr>
          <a:xfrm>
            <a:off x="1340613" y="2236464"/>
            <a:ext cx="102531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7030A0"/>
                </a:solidFill>
              </a:rPr>
              <a:t>Self-Directed Supports in Missouri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2"/>
          <p:cNvSpPr txBox="1">
            <a:spLocks noGrp="1"/>
          </p:cNvSpPr>
          <p:nvPr>
            <p:ph type="title"/>
          </p:nvPr>
        </p:nvSpPr>
        <p:spPr>
          <a:xfrm>
            <a:off x="838200" y="73934"/>
            <a:ext cx="10515600" cy="841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00"/>
              <a:buFont typeface="Calibri"/>
              <a:buNone/>
            </a:pPr>
            <a:r>
              <a:rPr lang="en-US"/>
              <a:t>Logistics -  Acumen=DCI</a:t>
            </a:r>
            <a:endParaRPr/>
          </a:p>
        </p:txBody>
      </p:sp>
      <p:sp>
        <p:nvSpPr>
          <p:cNvPr id="179" name="Google Shape;179;p12"/>
          <p:cNvSpPr txBox="1">
            <a:spLocks noGrp="1"/>
          </p:cNvSpPr>
          <p:nvPr>
            <p:ph type="body" idx="1"/>
          </p:nvPr>
        </p:nvSpPr>
        <p:spPr>
          <a:xfrm>
            <a:off x="838200" y="1043668"/>
            <a:ext cx="10515600" cy="5061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552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2800"/>
              <a:buFont typeface="Noto Sans Symbols"/>
              <a:buChar char="▪"/>
            </a:pPr>
            <a:r>
              <a:rPr lang="en-US" dirty="0"/>
              <a:t>Schedule service</a:t>
            </a:r>
            <a:endParaRPr dirty="0"/>
          </a:p>
          <a:p>
            <a:pPr marL="685800" lvl="1" indent="-2514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400"/>
              <a:buChar char="•"/>
            </a:pPr>
            <a:r>
              <a:rPr lang="en-US" dirty="0"/>
              <a:t>Ground rules</a:t>
            </a:r>
            <a:endParaRPr dirty="0"/>
          </a:p>
          <a:p>
            <a:pPr marL="685800" lvl="1" indent="-2133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Training </a:t>
            </a:r>
            <a:endParaRPr dirty="0"/>
          </a:p>
          <a:p>
            <a:pPr marL="685800" lvl="1" indent="-2133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Expectations</a:t>
            </a:r>
            <a:endParaRPr dirty="0"/>
          </a:p>
          <a:p>
            <a:pPr marL="228600" lvl="0" indent="-2552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2800"/>
              <a:buFont typeface="Noto Sans Symbols"/>
              <a:buChar char="▪"/>
            </a:pPr>
            <a:r>
              <a:rPr lang="en-US" dirty="0"/>
              <a:t>Employee Clock-in and Clock-out:</a:t>
            </a:r>
            <a:endParaRPr dirty="0"/>
          </a:p>
          <a:p>
            <a:pPr marL="685800" lvl="1" indent="-2514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400"/>
              <a:buChar char="•"/>
            </a:pPr>
            <a:r>
              <a:rPr lang="en-US" dirty="0"/>
              <a:t>2 options: DCI App or Phone EVV</a:t>
            </a:r>
            <a:endParaRPr dirty="0"/>
          </a:p>
          <a:p>
            <a:pPr marL="685800" lvl="1" indent="-2133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One sentence per hour - goal based - punctuation/grammar not important - ok to use speech to text. </a:t>
            </a:r>
            <a:endParaRPr dirty="0"/>
          </a:p>
          <a:p>
            <a:pPr marL="685800" lvl="1" indent="-2133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Employer PIN or picture for every punch</a:t>
            </a:r>
            <a:endParaRPr dirty="0"/>
          </a:p>
          <a:p>
            <a:pPr marL="685800" lvl="1" indent="-2514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400"/>
              <a:buChar char="•"/>
            </a:pPr>
            <a:r>
              <a:rPr lang="en-US" dirty="0"/>
              <a:t>Use DCI Web Portal to log past entries</a:t>
            </a:r>
            <a:endParaRPr dirty="0"/>
          </a:p>
          <a:p>
            <a:pPr marL="228600" lvl="0" indent="-2552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2800"/>
              <a:buFont typeface="Noto Sans Symbols"/>
              <a:buChar char="▪"/>
            </a:pPr>
            <a:r>
              <a:rPr lang="en-US" dirty="0"/>
              <a:t>Perform Services</a:t>
            </a:r>
            <a:endParaRPr dirty="0"/>
          </a:p>
          <a:p>
            <a:pPr marL="685800" lvl="1" indent="-2514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2400"/>
              <a:buChar char="•"/>
            </a:pPr>
            <a:r>
              <a:rPr lang="en-US" dirty="0"/>
              <a:t>Limited to 16 hours / day and 40 hours / week</a:t>
            </a:r>
            <a:endParaRPr dirty="0"/>
          </a:p>
        </p:txBody>
      </p:sp>
      <p:sp>
        <p:nvSpPr>
          <p:cNvPr id="180" name="Google Shape;1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Missouri SDS Support Group</a:t>
            </a:r>
            <a:endParaRPr/>
          </a:p>
        </p:txBody>
      </p:sp>
      <p:sp>
        <p:nvSpPr>
          <p:cNvPr id="181" name="Google Shape;1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pic>
        <p:nvPicPr>
          <p:cNvPr id="182" name="Google Shape;182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55750" y="915000"/>
            <a:ext cx="3013725" cy="2004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3"/>
          <p:cNvSpPr txBox="1">
            <a:spLocks noGrp="1"/>
          </p:cNvSpPr>
          <p:nvPr>
            <p:ph type="title"/>
          </p:nvPr>
        </p:nvSpPr>
        <p:spPr>
          <a:xfrm>
            <a:off x="838200" y="297451"/>
            <a:ext cx="10515600" cy="9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00"/>
              <a:buFont typeface="Calibri"/>
              <a:buNone/>
            </a:pPr>
            <a:r>
              <a:rPr lang="en-US"/>
              <a:t>Employer Responsibilities - weekly, monthly, annually</a:t>
            </a:r>
            <a:endParaRPr/>
          </a:p>
        </p:txBody>
      </p:sp>
      <p:sp>
        <p:nvSpPr>
          <p:cNvPr id="188" name="Google Shape;188;p13"/>
          <p:cNvSpPr txBox="1">
            <a:spLocks noGrp="1"/>
          </p:cNvSpPr>
          <p:nvPr>
            <p:ph type="body" idx="1"/>
          </p:nvPr>
        </p:nvSpPr>
        <p:spPr>
          <a:xfrm>
            <a:off x="838200" y="1222950"/>
            <a:ext cx="9490200" cy="520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152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Noto Sans Symbols"/>
              <a:buChar char="▪"/>
            </a:pPr>
            <a:r>
              <a:rPr lang="en-US"/>
              <a:t>DR (designated representative), guardianship.</a:t>
            </a:r>
            <a:endParaRPr/>
          </a:p>
          <a:p>
            <a:pPr marL="228600" lvl="0" indent="-2152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Noto Sans Symbols"/>
              <a:buChar char="▪"/>
            </a:pPr>
            <a:r>
              <a:rPr lang="en-US"/>
              <a:t>Review and approve or reject punches</a:t>
            </a:r>
            <a:br>
              <a:rPr lang="en-US"/>
            </a:br>
            <a:r>
              <a:rPr lang="en-US"/>
              <a:t> -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biweekly payroll</a:t>
            </a:r>
            <a:endParaRPr/>
          </a:p>
          <a:p>
            <a:pPr marL="685800" lvl="1" indent="-217169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ct val="100000"/>
              <a:buChar char="•"/>
            </a:pPr>
            <a:r>
              <a:rPr lang="en-US"/>
              <a:t>Use DCI portal to review and then approve or </a:t>
            </a:r>
            <a:br>
              <a:rPr lang="en-US"/>
            </a:br>
            <a:r>
              <a:rPr lang="en-US"/>
              <a:t>reject time entries and notes.</a:t>
            </a:r>
            <a:endParaRPr/>
          </a:p>
          <a:p>
            <a:pPr marL="685800" lvl="1" indent="-217169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ct val="100000"/>
              <a:buChar char="•"/>
            </a:pPr>
            <a:r>
              <a:rPr lang="en-US"/>
              <a:t>Contact Employee immediately to resolve </a:t>
            </a:r>
            <a:br>
              <a:rPr lang="en-US"/>
            </a:br>
            <a:r>
              <a:rPr lang="en-US"/>
              <a:t>discrepancies</a:t>
            </a:r>
            <a:endParaRPr/>
          </a:p>
          <a:p>
            <a:pPr marL="685800" lvl="1" indent="-217169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ct val="100000"/>
              <a:buChar char="•"/>
            </a:pPr>
            <a:r>
              <a:rPr lang="en-US"/>
              <a:t>If rejected, Employee can use DCI Web Portal to log past entries</a:t>
            </a:r>
            <a:endParaRPr/>
          </a:p>
          <a:p>
            <a:pPr marL="228600" lvl="0" indent="-215265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ct val="100000"/>
              <a:buChar char="▪"/>
            </a:pPr>
            <a:r>
              <a:rPr lang="en-US"/>
              <a:t>Monthly - system notes on goals / budget. Create external document with goal info/budget, then cut and paste.  (DCI is glitchy)</a:t>
            </a:r>
            <a:endParaRPr/>
          </a:p>
          <a:p>
            <a:pPr marL="228600" lvl="0" indent="-215265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ct val="100000"/>
              <a:buChar char="▪"/>
            </a:pPr>
            <a:r>
              <a:rPr lang="en-US"/>
              <a:t>Annual - Budget analysis, renewal prior to expiration of ISP, continuing service request. </a:t>
            </a:r>
            <a:endParaRPr/>
          </a:p>
        </p:txBody>
      </p:sp>
      <p:sp>
        <p:nvSpPr>
          <p:cNvPr id="189" name="Google Shape;18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Missouri SDS Support Group</a:t>
            </a:r>
            <a:endParaRPr/>
          </a:p>
        </p:txBody>
      </p:sp>
      <p:sp>
        <p:nvSpPr>
          <p:cNvPr id="190" name="Google Shape;19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91" name="Google Shape;191;p13"/>
          <p:cNvSpPr txBox="1"/>
          <p:nvPr/>
        </p:nvSpPr>
        <p:spPr>
          <a:xfrm>
            <a:off x="152400" y="1524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92" name="Google Shape;19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5094" y="2297025"/>
            <a:ext cx="4387874" cy="115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1603cd1cb4_5_0"/>
          <p:cNvSpPr txBox="1">
            <a:spLocks noGrp="1"/>
          </p:cNvSpPr>
          <p:nvPr>
            <p:ph type="title"/>
          </p:nvPr>
        </p:nvSpPr>
        <p:spPr>
          <a:xfrm>
            <a:off x="991525" y="327050"/>
            <a:ext cx="9524100" cy="8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00"/>
              <a:buFont typeface="Calibri"/>
              <a:buNone/>
            </a:pPr>
            <a:r>
              <a:rPr lang="en-US"/>
              <a:t>Acronym Index </a:t>
            </a:r>
            <a:endParaRPr/>
          </a:p>
        </p:txBody>
      </p:sp>
      <p:sp>
        <p:nvSpPr>
          <p:cNvPr id="198" name="Google Shape;198;g11603cd1cb4_5_0"/>
          <p:cNvSpPr txBox="1">
            <a:spLocks noGrp="1"/>
          </p:cNvSpPr>
          <p:nvPr>
            <p:ph type="body" idx="1"/>
          </p:nvPr>
        </p:nvSpPr>
        <p:spPr>
          <a:xfrm>
            <a:off x="716700" y="1070668"/>
            <a:ext cx="10515600" cy="50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Noto Sans Symbols"/>
              <a:buChar char="▪"/>
            </a:pPr>
            <a:r>
              <a:rPr lang="en-US" dirty="0"/>
              <a:t>ISP - Individual Support Plan - “Adult IEP”</a:t>
            </a:r>
            <a:endParaRPr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SDS - Self Directed Support Services</a:t>
            </a:r>
            <a:endParaRPr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SC - Service Coordinator = DMH Case Manager</a:t>
            </a:r>
            <a:endParaRPr dirty="0"/>
          </a:p>
          <a:p>
            <a:pPr marL="228600" lvl="0" indent="-215265" algn="l" rtl="0"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UR - Utilization Review</a:t>
            </a:r>
            <a:endParaRPr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DR - Designated Representative</a:t>
            </a:r>
            <a:endParaRPr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SSI - Supplemental Security Income</a:t>
            </a:r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SSDI – Social Security Disability Insurance</a:t>
            </a:r>
            <a:endParaRPr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DCI - Direct Care Innovation - Acumen payment platform</a:t>
            </a:r>
            <a:endParaRPr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PA - Personal Assistant / Attendant</a:t>
            </a:r>
            <a:endParaRPr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PCA - Personal Care Assistant (provides medical support)</a:t>
            </a:r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CS – Community Specialist</a:t>
            </a:r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SB – Support Broker</a:t>
            </a:r>
            <a:endParaRPr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EVV - Electronic Visit Verification </a:t>
            </a: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9" name="Google Shape;199;g11603cd1cb4_5_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Missouri SDS Support Group</a:t>
            </a:r>
            <a:endParaRPr/>
          </a:p>
        </p:txBody>
      </p:sp>
      <p:sp>
        <p:nvSpPr>
          <p:cNvPr id="200" name="Google Shape;200;g11603cd1cb4_5_0"/>
          <p:cNvSpPr txBox="1">
            <a:spLocks noGrp="1"/>
          </p:cNvSpPr>
          <p:nvPr>
            <p:ph type="sldNum" idx="12"/>
          </p:nvPr>
        </p:nvSpPr>
        <p:spPr>
          <a:xfrm>
            <a:off x="6643175" y="6356350"/>
            <a:ext cx="4710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pic>
        <p:nvPicPr>
          <p:cNvPr id="201" name="Google Shape;201;g11603cd1cb4_5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53400" y="394550"/>
            <a:ext cx="2822099" cy="302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4"/>
          <p:cNvSpPr txBox="1">
            <a:spLocks noGrp="1"/>
          </p:cNvSpPr>
          <p:nvPr>
            <p:ph type="title"/>
          </p:nvPr>
        </p:nvSpPr>
        <p:spPr>
          <a:xfrm>
            <a:off x="838200" y="73934"/>
            <a:ext cx="10515600" cy="841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00"/>
              <a:buFont typeface="Calibri"/>
              <a:buNone/>
            </a:pPr>
            <a:r>
              <a:rPr lang="en-US"/>
              <a:t>Guiding Principles / Collective Wisdom</a:t>
            </a:r>
            <a:endParaRPr/>
          </a:p>
        </p:txBody>
      </p:sp>
      <p:sp>
        <p:nvSpPr>
          <p:cNvPr id="207" name="Google Shape;207;p14"/>
          <p:cNvSpPr txBox="1">
            <a:spLocks noGrp="1"/>
          </p:cNvSpPr>
          <p:nvPr>
            <p:ph type="body" idx="1"/>
          </p:nvPr>
        </p:nvSpPr>
        <p:spPr>
          <a:xfrm>
            <a:off x="838200" y="842800"/>
            <a:ext cx="10515600" cy="53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58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Font typeface="Arial"/>
              <a:buChar char="▪"/>
            </a:pPr>
            <a:r>
              <a:rPr lang="en-US" sz="1700" b="1" dirty="0"/>
              <a:t>Employee / Employer Ideas:</a:t>
            </a:r>
            <a:endParaRPr sz="1700" b="1" dirty="0"/>
          </a:p>
          <a:p>
            <a:pPr marL="685800" lvl="1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US" sz="1600" dirty="0"/>
              <a:t>Start with relatives and existing care providers</a:t>
            </a:r>
            <a:endParaRPr sz="1600" dirty="0"/>
          </a:p>
          <a:p>
            <a:pPr marL="685800" lvl="1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US" sz="1600" dirty="0"/>
              <a:t>Alternative sources: college job boards, Ed and related departments, Paras, teachers, therapists, faith community, don’t forget retiring or retired</a:t>
            </a:r>
            <a:endParaRPr sz="1600" dirty="0"/>
          </a:p>
          <a:p>
            <a:pPr marL="685800" lvl="1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US" sz="1600" dirty="0"/>
              <a:t>Set expectations up-front: hours, types of activities, ISP goal alignment</a:t>
            </a:r>
            <a:endParaRPr sz="1600" dirty="0"/>
          </a:p>
          <a:p>
            <a:pPr marL="685800" lvl="1" indent="-215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US" sz="1600" dirty="0"/>
              <a:t>Establish ground rules: no sleeping, practice safe cell, safety first, etc.</a:t>
            </a:r>
            <a:endParaRPr sz="1600" dirty="0"/>
          </a:p>
          <a:p>
            <a:pPr marL="228600" lvl="0" indent="-17208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1700"/>
              <a:buChar char="▪"/>
            </a:pPr>
            <a:r>
              <a:rPr lang="en-US" sz="1700" b="1" dirty="0"/>
              <a:t>This process will:</a:t>
            </a:r>
            <a:endParaRPr sz="1700" b="1" dirty="0"/>
          </a:p>
          <a:p>
            <a:pPr marL="685800" lvl="1" indent="-18923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Char char="•"/>
            </a:pPr>
            <a:r>
              <a:rPr lang="en-US" sz="1600" dirty="0"/>
              <a:t>Require good organizational skills and follow-up determination.</a:t>
            </a:r>
            <a:endParaRPr sz="1600" dirty="0"/>
          </a:p>
          <a:p>
            <a:pPr marL="685800" lvl="1" indent="-18923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Char char="•"/>
            </a:pPr>
            <a:r>
              <a:rPr lang="en-US" sz="1600" dirty="0"/>
              <a:t>Span several months.</a:t>
            </a:r>
            <a:endParaRPr sz="1600" dirty="0"/>
          </a:p>
          <a:p>
            <a:pPr marL="685800" lvl="1" indent="-18923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Char char="•"/>
            </a:pPr>
            <a:r>
              <a:rPr lang="en-US" sz="1600" dirty="0"/>
              <a:t>Require patience and perseverance</a:t>
            </a:r>
            <a:endParaRPr sz="1600" dirty="0"/>
          </a:p>
          <a:p>
            <a:pPr marL="228600" lvl="0" indent="-17208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1700"/>
              <a:buChar char="▪"/>
            </a:pPr>
            <a:r>
              <a:rPr lang="en-US" sz="1700" b="1" dirty="0"/>
              <a:t>Plan and allow for ample lead time, especially for steps that:</a:t>
            </a:r>
            <a:endParaRPr sz="1700" b="1" dirty="0"/>
          </a:p>
          <a:p>
            <a:pPr marL="685800" lvl="1" indent="-18923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Char char="•"/>
            </a:pPr>
            <a:r>
              <a:rPr lang="en-US" sz="1600" dirty="0"/>
              <a:t>Require external involvement (i.e. most steps)</a:t>
            </a:r>
            <a:endParaRPr sz="1600" dirty="0"/>
          </a:p>
          <a:p>
            <a:pPr marL="685800" lvl="1" indent="-18923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Char char="•"/>
            </a:pPr>
            <a:r>
              <a:rPr lang="en-US" sz="1600" dirty="0"/>
              <a:t>Iteration and careful thought (e.g. envisioning the 5 year plan)</a:t>
            </a:r>
            <a:endParaRPr sz="1600" dirty="0"/>
          </a:p>
          <a:p>
            <a:pPr marL="228600" lvl="0" indent="-17208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ts val="1700"/>
              <a:buChar char="▪"/>
            </a:pPr>
            <a:r>
              <a:rPr lang="en-US" sz="1700" b="1" dirty="0"/>
              <a:t>But always remember:</a:t>
            </a:r>
            <a:endParaRPr sz="1700" b="1" dirty="0"/>
          </a:p>
          <a:p>
            <a:pPr marL="685800" lvl="1" indent="-18923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Char char="•"/>
            </a:pPr>
            <a:r>
              <a:rPr lang="en-US" sz="1600" dirty="0"/>
              <a:t>It’s worth it in the long run.</a:t>
            </a:r>
            <a:endParaRPr sz="1600" dirty="0"/>
          </a:p>
          <a:p>
            <a:pPr marL="685800" lvl="1" indent="-18923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Char char="•"/>
            </a:pPr>
            <a:r>
              <a:rPr lang="en-US" sz="1600" dirty="0"/>
              <a:t>You are in control.</a:t>
            </a:r>
            <a:endParaRPr sz="1600" dirty="0"/>
          </a:p>
          <a:p>
            <a:pPr marL="685800" lvl="1" indent="-18923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ts val="1600"/>
              <a:buChar char="•"/>
            </a:pPr>
            <a:r>
              <a:rPr lang="en-US" sz="1600" dirty="0"/>
              <a:t>We’re here to support you with diversity of age and disability - reach out to us as needed.</a:t>
            </a:r>
            <a:endParaRPr sz="1600" dirty="0"/>
          </a:p>
        </p:txBody>
      </p:sp>
      <p:sp>
        <p:nvSpPr>
          <p:cNvPr id="208" name="Google Shape;20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Missouri SDS Support Group</a:t>
            </a:r>
            <a:endParaRPr/>
          </a:p>
        </p:txBody>
      </p:sp>
      <p:sp>
        <p:nvSpPr>
          <p:cNvPr id="209" name="Google Shape;20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pic>
        <p:nvPicPr>
          <p:cNvPr id="210" name="Google Shape;21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60725" y="2376000"/>
            <a:ext cx="3976825" cy="273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68AC1-D687-5137-DF11-19E58B428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5000" y="508000"/>
            <a:ext cx="10515600" cy="5632072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Who is MO SDS (Missouri Self Directed Supports) Family Support Group?</a:t>
            </a:r>
            <a:endParaRPr lang="en-US" sz="2400" b="1" dirty="0">
              <a:effectLst/>
            </a:endParaRPr>
          </a:p>
          <a:p>
            <a:endParaRPr lang="en-US" sz="2400" dirty="0"/>
          </a:p>
          <a:p>
            <a:r>
              <a:rPr lang="en-US" dirty="0">
                <a:effectLst/>
              </a:rPr>
              <a:t>Mission: MO SDS is a supportive network that assists individuals and families to be effective advocates and employers utilizing the SDS program.</a:t>
            </a:r>
            <a:endParaRPr lang="en-US" dirty="0"/>
          </a:p>
          <a:p>
            <a:r>
              <a:rPr lang="en-US" u="sng" dirty="0">
                <a:solidFill>
                  <a:srgbClr val="000000"/>
                </a:solidFill>
                <a:effectLst/>
              </a:rPr>
              <a:t>Goal</a:t>
            </a:r>
            <a:r>
              <a:rPr lang="en-US" dirty="0">
                <a:solidFill>
                  <a:srgbClr val="000000"/>
                </a:solidFill>
                <a:effectLst/>
              </a:rPr>
              <a:t> – The SDS group provides a support network for families who are responsible for individualized personal care assistance to people with intellectual and developmental disabilities. This occurs in their homes and in the community utilizing Self-Directed Support services and other DMH/DHSS agency programs.</a:t>
            </a:r>
            <a:endParaRPr lang="en-US" dirty="0"/>
          </a:p>
          <a:p>
            <a:r>
              <a:rPr lang="en-US" dirty="0">
                <a:hlinkClick r:id="rId2"/>
              </a:rPr>
              <a:t>www.MOSDS.org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Presentation today, June 28, 2023 by Georgia Mueller </a:t>
            </a:r>
            <a:r>
              <a:rPr lang="en-US" dirty="0">
                <a:hlinkClick r:id="rId3"/>
              </a:rPr>
              <a:t>visioneer.georgia@gmail.com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03B8B-4C12-FF56-B6C3-60898B9ECB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0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"/>
          <p:cNvSpPr txBox="1">
            <a:spLocks noGrp="1"/>
          </p:cNvSpPr>
          <p:nvPr>
            <p:ph type="title"/>
          </p:nvPr>
        </p:nvSpPr>
        <p:spPr>
          <a:xfrm>
            <a:off x="838200" y="297451"/>
            <a:ext cx="10515600" cy="9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00"/>
              <a:buFont typeface="Calibri"/>
              <a:buNone/>
            </a:pPr>
            <a:r>
              <a:rPr lang="en-US" sz="4000"/>
              <a:t>Agenda</a:t>
            </a:r>
            <a:endParaRPr sz="4000"/>
          </a:p>
        </p:txBody>
      </p:sp>
      <p:sp>
        <p:nvSpPr>
          <p:cNvPr id="86" name="Google Shape;86;p2"/>
          <p:cNvSpPr txBox="1">
            <a:spLocks noGrp="1"/>
          </p:cNvSpPr>
          <p:nvPr>
            <p:ph type="body" idx="1"/>
          </p:nvPr>
        </p:nvSpPr>
        <p:spPr>
          <a:xfrm>
            <a:off x="755575" y="1253331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57200" lvl="0" indent="-44061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en-US" sz="4308"/>
              <a:t>Introductions / Norms</a:t>
            </a:r>
            <a:endParaRPr sz="4308"/>
          </a:p>
          <a:p>
            <a:pPr marL="457200" lvl="0" indent="-44061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en-US" sz="4308"/>
              <a:t>Timeline </a:t>
            </a:r>
            <a:endParaRPr sz="4308"/>
          </a:p>
          <a:p>
            <a:pPr marL="457200" lvl="0" indent="-44061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en-US" sz="4308"/>
              <a:t>Step by Step</a:t>
            </a:r>
            <a:endParaRPr sz="4308"/>
          </a:p>
          <a:p>
            <a:pPr marL="457200" lvl="0" indent="-44061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en-US" sz="4308"/>
              <a:t>Guiding Principles &amp; Words of Encouragement</a:t>
            </a:r>
            <a:endParaRPr sz="4308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88" name="Google Shape;88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Missouri SDS Support Group</a:t>
            </a:r>
            <a:endParaRPr/>
          </a:p>
        </p:txBody>
      </p:sp>
      <p:pic>
        <p:nvPicPr>
          <p:cNvPr id="89" name="Google Shape;89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88300" y="1140250"/>
            <a:ext cx="3569475" cy="237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5fb0ded79_2_0"/>
          <p:cNvSpPr txBox="1">
            <a:spLocks noGrp="1"/>
          </p:cNvSpPr>
          <p:nvPr>
            <p:ph type="title"/>
          </p:nvPr>
        </p:nvSpPr>
        <p:spPr>
          <a:xfrm>
            <a:off x="838200" y="73934"/>
            <a:ext cx="10515600" cy="841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Timeline = getting up and running	</a:t>
            </a:r>
            <a:endParaRPr/>
          </a:p>
        </p:txBody>
      </p:sp>
      <p:sp>
        <p:nvSpPr>
          <p:cNvPr id="96" name="Google Shape;96;g115fb0ded79_2_0"/>
          <p:cNvSpPr txBox="1">
            <a:spLocks noGrp="1"/>
          </p:cNvSpPr>
          <p:nvPr>
            <p:ph type="body" idx="1"/>
          </p:nvPr>
        </p:nvSpPr>
        <p:spPr>
          <a:xfrm>
            <a:off x="661824" y="915125"/>
            <a:ext cx="8859863" cy="5178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50800" lvl="0" indent="0" algn="l" rtl="0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en-US" b="1" dirty="0"/>
              <a:t>Anytime Before 18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dirty="0"/>
              <a:t>Request eligibility for DMH/DD, Write ISP and request SDS-PA/Waiver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dirty="0"/>
              <a:t>Consider </a:t>
            </a:r>
            <a:r>
              <a:rPr lang="en-US" dirty="0">
                <a:hlinkClick r:id="rId3"/>
              </a:rPr>
              <a:t>Supported Decision Making </a:t>
            </a:r>
            <a:r>
              <a:rPr lang="en-US" dirty="0"/>
              <a:t>vs. Guardianship process</a:t>
            </a:r>
          </a:p>
          <a:p>
            <a:pPr marL="50800" lvl="0" indent="0" algn="l" rtl="0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en-US" b="1" dirty="0"/>
              <a:t>Be ready to file on 18th b-day</a:t>
            </a:r>
            <a:endParaRPr b="1" dirty="0"/>
          </a:p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SSI/SSDI</a:t>
            </a:r>
          </a:p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POA’s/DPOA’s/Guardianship</a:t>
            </a:r>
          </a:p>
          <a:p>
            <a:pPr marL="50800" lvl="0" indent="0" algn="l" rtl="0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en-US" b="1" dirty="0"/>
              <a:t>File AFTER SSI/SSDI is granted</a:t>
            </a:r>
          </a:p>
          <a:p>
            <a:pPr marL="50800" lvl="0" indent="0" algn="l" rtl="0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en-US" dirty="0"/>
              <a:t>-    Apply for Medicaid</a:t>
            </a:r>
          </a:p>
          <a:p>
            <a:pPr marL="50800" lvl="0" indent="0" algn="l" rtl="0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en-US" b="1" dirty="0"/>
              <a:t>After Medicaid DCN obtained </a:t>
            </a:r>
          </a:p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UR (Utilization Review) approval</a:t>
            </a:r>
            <a:endParaRPr dirty="0"/>
          </a:p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Acumen employer/employee setup</a:t>
            </a:r>
          </a:p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Find employees (external/internal)  </a:t>
            </a:r>
            <a:endParaRPr dirty="0"/>
          </a:p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Schedule workers, time punches, payroll review</a:t>
            </a:r>
            <a:endParaRPr dirty="0"/>
          </a:p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Monthly reports</a:t>
            </a:r>
            <a:endParaRPr dirty="0"/>
          </a:p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Quarterly monitoring</a:t>
            </a:r>
            <a:endParaRPr dirty="0"/>
          </a:p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-"/>
            </a:pPr>
            <a:r>
              <a:rPr lang="en-US" dirty="0"/>
              <a:t>Annual plan and budget review and renewal</a:t>
            </a:r>
            <a:endParaRPr dirty="0"/>
          </a:p>
        </p:txBody>
      </p:sp>
      <p:sp>
        <p:nvSpPr>
          <p:cNvPr id="97" name="Google Shape;97;g115fb0ded79_2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pic>
        <p:nvPicPr>
          <p:cNvPr id="98" name="Google Shape;98;g115fb0ded79_2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992056" y="1012962"/>
            <a:ext cx="2891376" cy="109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115fb0ded79_2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426250" y="2504475"/>
            <a:ext cx="1530950" cy="153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115fb0ded79_2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497225" y="4430613"/>
            <a:ext cx="2969950" cy="9642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C0745-8DF5-107E-26A6-8A6B05469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SSI / SSDI Application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87D09-1057-65F5-7788-E09BD91CE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43668"/>
            <a:ext cx="10515600" cy="512853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Although not required in order to ask for a Waiver that pays for the Self Directed Support services, they frequently occur near each other. </a:t>
            </a:r>
          </a:p>
          <a:p>
            <a:r>
              <a:rPr lang="en-US" b="1" dirty="0">
                <a:hlinkClick r:id="rId2"/>
              </a:rPr>
              <a:t>Start here </a:t>
            </a:r>
            <a:r>
              <a:rPr lang="en-US" dirty="0"/>
              <a:t>for children and adults SSI/SSDI application.</a:t>
            </a:r>
          </a:p>
          <a:p>
            <a:r>
              <a:rPr lang="en-US" b="1" u="sng" dirty="0"/>
              <a:t>IF</a:t>
            </a:r>
            <a:r>
              <a:rPr lang="en-US" dirty="0"/>
              <a:t> your child does not have a lot of high medical needs that are previously documented to use in a direct Medicaid application, then SSI  should be first to save you a lot of frustration.</a:t>
            </a:r>
          </a:p>
          <a:p>
            <a:r>
              <a:rPr lang="en-US" b="1" dirty="0"/>
              <a:t>SSDI</a:t>
            </a:r>
            <a:r>
              <a:rPr lang="en-US" dirty="0"/>
              <a:t> – This is rare at young ages but can occur if: </a:t>
            </a:r>
          </a:p>
          <a:p>
            <a:pPr lvl="1"/>
            <a:r>
              <a:rPr lang="en-US" dirty="0"/>
              <a:t>Your child has already had some work earnings</a:t>
            </a:r>
          </a:p>
          <a:p>
            <a:pPr lvl="1"/>
            <a:r>
              <a:rPr lang="en-US" dirty="0"/>
              <a:t>You or your spouse is disabled, retired or deceased</a:t>
            </a:r>
          </a:p>
          <a:p>
            <a:pPr lvl="1"/>
            <a:r>
              <a:rPr lang="en-US" dirty="0"/>
              <a:t>The process is the same but the funding they pull from is a different source – income related or welfare </a:t>
            </a:r>
          </a:p>
          <a:p>
            <a:pPr marL="114300" indent="0">
              <a:buNone/>
            </a:pPr>
            <a:r>
              <a:rPr lang="en-US" dirty="0"/>
              <a:t>SSDI-Social Security Disability Insurance v. SSI-Supplemental Security Income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38DEC-6F62-ECAA-7F4B-898C9C8406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"/>
          <p:cNvSpPr txBox="1">
            <a:spLocks noGrp="1"/>
          </p:cNvSpPr>
          <p:nvPr>
            <p:ph type="title"/>
          </p:nvPr>
        </p:nvSpPr>
        <p:spPr>
          <a:xfrm>
            <a:off x="1010175" y="148884"/>
            <a:ext cx="10515600" cy="8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00"/>
              <a:buFont typeface="Calibri"/>
              <a:buNone/>
            </a:pPr>
            <a:r>
              <a:rPr lang="en-US" dirty="0"/>
              <a:t>Medicaid Application </a:t>
            </a:r>
            <a:endParaRPr dirty="0"/>
          </a:p>
        </p:txBody>
      </p:sp>
      <p:sp>
        <p:nvSpPr>
          <p:cNvPr id="106" name="Google Shape;106;p5"/>
          <p:cNvSpPr txBox="1">
            <a:spLocks noGrp="1"/>
          </p:cNvSpPr>
          <p:nvPr>
            <p:ph type="body" idx="1"/>
          </p:nvPr>
        </p:nvSpPr>
        <p:spPr>
          <a:xfrm>
            <a:off x="838200" y="755374"/>
            <a:ext cx="11049000" cy="534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228600" indent="-201930">
              <a:lnSpc>
                <a:spcPct val="120000"/>
              </a:lnSpc>
              <a:buSzPct val="100000"/>
            </a:pPr>
            <a:r>
              <a:rPr lang="en-US" sz="2100" dirty="0">
                <a:hlinkClick r:id="rId3"/>
              </a:rPr>
              <a:t>Medicaid Eligibility </a:t>
            </a:r>
            <a:r>
              <a:rPr lang="en-US" sz="2100" dirty="0"/>
              <a:t>Household of 1 (adults), no more than $2K in assets – start ABLE account if you need to shelter their assets. For minors they will count all income and assets. </a:t>
            </a:r>
          </a:p>
          <a:p>
            <a:pPr marL="228600" indent="-201930">
              <a:lnSpc>
                <a:spcPct val="120000"/>
              </a:lnSpc>
              <a:buSzPct val="100000"/>
            </a:pPr>
            <a:r>
              <a:rPr lang="en-US" sz="2100" dirty="0"/>
              <a:t>Already have Medicaid? </a:t>
            </a:r>
            <a:r>
              <a:rPr lang="en-US" sz="2100" dirty="0">
                <a:hlinkClick r:id="rId4"/>
              </a:rPr>
              <a:t>Check your status</a:t>
            </a:r>
            <a:r>
              <a:rPr lang="en-US" sz="2100" dirty="0"/>
              <a:t> to confirm which kind. If you see any other version besides these you will need to redo your application with one of the following.</a:t>
            </a:r>
          </a:p>
          <a:p>
            <a:pPr marL="228600" indent="-201930">
              <a:lnSpc>
                <a:spcPct val="120000"/>
              </a:lnSpc>
              <a:buSzPct val="100000"/>
            </a:pPr>
            <a:r>
              <a:rPr lang="en-US" sz="2100" dirty="0"/>
              <a:t>All ages</a:t>
            </a:r>
          </a:p>
          <a:p>
            <a:pPr marL="685800" lvl="1" indent="-201930">
              <a:lnSpc>
                <a:spcPct val="120000"/>
              </a:lnSpc>
              <a:buSzPct val="100000"/>
            </a:pPr>
            <a:r>
              <a:rPr lang="en-US" sz="2100" dirty="0"/>
              <a:t>MHSD – MO HealthNet Spend Down</a:t>
            </a:r>
          </a:p>
          <a:p>
            <a:pPr marL="685800" lvl="1" indent="-201930">
              <a:lnSpc>
                <a:spcPct val="120000"/>
              </a:lnSpc>
              <a:buSzPct val="100000"/>
            </a:pPr>
            <a:r>
              <a:rPr lang="en-US" sz="2100" dirty="0"/>
              <a:t>MHNS – MO HealthNet No Spend Down</a:t>
            </a:r>
          </a:p>
          <a:p>
            <a:pPr marL="685800" lvl="1" indent="-201930">
              <a:lnSpc>
                <a:spcPct val="120000"/>
              </a:lnSpc>
              <a:buSzPct val="100000"/>
            </a:pPr>
            <a:r>
              <a:rPr lang="en-US" sz="2100" dirty="0"/>
              <a:t>TWHA – Ticket to Work Health Assurance (working with SSI)</a:t>
            </a:r>
          </a:p>
          <a:p>
            <a:pPr marL="228600" indent="-201930">
              <a:lnSpc>
                <a:spcPct val="120000"/>
              </a:lnSpc>
              <a:buSzPct val="100000"/>
            </a:pPr>
            <a:r>
              <a:rPr lang="en-US" sz="2100" dirty="0"/>
              <a:t>Children’s options</a:t>
            </a:r>
          </a:p>
          <a:p>
            <a:pPr marL="685800" lvl="1" indent="-201930">
              <a:lnSpc>
                <a:spcPct val="120000"/>
              </a:lnSpc>
              <a:buSzPct val="100000"/>
            </a:pPr>
            <a:r>
              <a:rPr lang="en-US" sz="2100" dirty="0"/>
              <a:t>CHIP – Child Health Insurance Plan</a:t>
            </a:r>
          </a:p>
          <a:p>
            <a:pPr marL="685800" lvl="1" indent="-201930">
              <a:lnSpc>
                <a:spcPct val="120000"/>
              </a:lnSpc>
              <a:buSzPct val="100000"/>
            </a:pPr>
            <a:r>
              <a:rPr lang="en-US" sz="2100" dirty="0"/>
              <a:t>MC+ - Children’s Medicaid</a:t>
            </a:r>
          </a:p>
          <a:p>
            <a:pPr marL="685800" lvl="1" indent="-201930">
              <a:lnSpc>
                <a:spcPct val="120000"/>
              </a:lnSpc>
              <a:buSzPct val="100000"/>
            </a:pPr>
            <a:r>
              <a:rPr lang="en-US" sz="2100" dirty="0"/>
              <a:t>MOCB – Children’s for Lopez Waiver (ends at 18)</a:t>
            </a:r>
          </a:p>
          <a:p>
            <a:pPr marL="685800" lvl="1" indent="-201930">
              <a:lnSpc>
                <a:spcPct val="120000"/>
              </a:lnSpc>
              <a:buSzPct val="100000"/>
            </a:pPr>
            <a:r>
              <a:rPr lang="en-US" sz="2100" dirty="0"/>
              <a:t>MAF – Medicaid Assistance for MO HealthNet Families</a:t>
            </a:r>
          </a:p>
          <a:p>
            <a:pPr marL="228600" lvl="0" indent="-20193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sz="2100" dirty="0">
                <a:hlinkClick r:id="rId5"/>
              </a:rPr>
              <a:t>Medicaid Application </a:t>
            </a:r>
            <a:r>
              <a:rPr lang="en-US" sz="2100" dirty="0"/>
              <a:t>link and steps</a:t>
            </a:r>
          </a:p>
          <a:p>
            <a:pPr marL="685800" lvl="1" indent="-201930">
              <a:lnSpc>
                <a:spcPct val="120000"/>
              </a:lnSpc>
              <a:spcBef>
                <a:spcPts val="1000"/>
              </a:spcBef>
              <a:buSzPct val="100000"/>
              <a:buChar char="▪"/>
            </a:pPr>
            <a:r>
              <a:rPr lang="en-US" sz="2100" dirty="0"/>
              <a:t>SSI - If already approved, makes application process simpler, but not required. Would NOT recommend Medicaid 1</a:t>
            </a:r>
            <a:r>
              <a:rPr lang="en-US" sz="2100" baseline="30000" dirty="0"/>
              <a:t>st</a:t>
            </a:r>
            <a:r>
              <a:rPr lang="en-US" sz="2100" dirty="0"/>
              <a:t> if not a lot of MEDICAL needs to support app. </a:t>
            </a:r>
          </a:p>
          <a:p>
            <a:pPr marL="685800" lvl="1" indent="-21145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sz="2100" dirty="0"/>
              <a:t>Application for Medicaid in general – online is easiest, or print then scan submit</a:t>
            </a:r>
          </a:p>
          <a:p>
            <a:pPr marL="685800" lvl="1" indent="-21145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sz="2100" dirty="0"/>
              <a:t>Aged, Blind, and Disabled Supplement (IM-1ABDS) form (through link above)</a:t>
            </a:r>
          </a:p>
          <a:p>
            <a:pPr marL="685800" lvl="1" indent="-21145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sz="2100" dirty="0">
                <a:hlinkClick r:id="rId6"/>
              </a:rPr>
              <a:t>Appendix C for authorized representative</a:t>
            </a:r>
            <a:r>
              <a:rPr lang="en-US" sz="2100" dirty="0"/>
              <a:t>.  (Medical DPOA or Guardianship usually but can exist regardless)</a:t>
            </a:r>
            <a:endParaRPr sz="2100" dirty="0"/>
          </a:p>
          <a:p>
            <a:pPr marL="685800" lvl="1" indent="-876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64646"/>
              </a:buClr>
              <a:buSzPct val="100000"/>
              <a:buNone/>
            </a:pPr>
            <a:endParaRPr dirty="0"/>
          </a:p>
        </p:txBody>
      </p:sp>
      <p:sp>
        <p:nvSpPr>
          <p:cNvPr id="107" name="Google Shape;10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Missouri SDS Support Group</a:t>
            </a:r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75654-25CB-1760-AFCE-601A39B75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96957"/>
            <a:ext cx="10515600" cy="5715000"/>
          </a:xfrm>
        </p:spPr>
        <p:txBody>
          <a:bodyPr>
            <a:normAutofit lnSpcReduction="10000"/>
          </a:bodyPr>
          <a:lstStyle/>
          <a:p>
            <a:pPr marL="228600" lvl="0" indent="-215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Noto Sans Symbols"/>
              <a:buChar char="▪"/>
            </a:pPr>
            <a:r>
              <a:rPr lang="en-US" dirty="0"/>
              <a:t>Must have approved Medicaid/Mo Healthnet(DCN#) before requesting SDS.</a:t>
            </a:r>
          </a:p>
          <a:p>
            <a:pPr marL="228600" lvl="0" indent="-215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Connect any time to DMH (Department of Mental Health - Regional Center) for intake. Service Coordinator assignment will occur after DCN number obtained and shared with them. </a:t>
            </a:r>
          </a:p>
          <a:p>
            <a:pPr marL="228600" lvl="0" indent="-215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Develop ISP (Adult version of IEP) and request Waiver (Community Support, Partnership for Hope or Lopez) funding for SDS.</a:t>
            </a:r>
          </a:p>
          <a:p>
            <a:pPr marL="685800" lvl="1" indent="-21145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•"/>
            </a:pPr>
            <a:r>
              <a:rPr lang="en-US" u="sng" dirty="0">
                <a:solidFill>
                  <a:schemeClr val="hlink"/>
                </a:solidFill>
                <a:hlinkClick r:id="rId2"/>
              </a:rPr>
              <a:t>SDS ISP Language</a:t>
            </a:r>
            <a:endParaRPr lang="en-US" dirty="0"/>
          </a:p>
          <a:p>
            <a:pPr marL="685800" lvl="1" indent="-21145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•"/>
            </a:pPr>
            <a:r>
              <a:rPr lang="en-US" u="sng" dirty="0">
                <a:solidFill>
                  <a:schemeClr val="hlink"/>
                </a:solidFill>
                <a:hlinkClick r:id="rId3"/>
              </a:rPr>
              <a:t>SDS Allocation tool</a:t>
            </a:r>
            <a:endParaRPr lang="en-US" dirty="0"/>
          </a:p>
          <a:p>
            <a:pPr marL="685800" lvl="1" indent="-21145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•"/>
            </a:pPr>
            <a:r>
              <a:rPr lang="en-US" dirty="0"/>
              <a:t>Regular PCA / Medical PCA / Community Support / Team Collaboration (120/year max)/ Support Broker</a:t>
            </a:r>
          </a:p>
          <a:p>
            <a:pPr marL="228600" lvl="0" indent="-215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Approval process for ISP - Develop (SC, parent) - Supervisor approval - UR approval.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4CEA34-E8DE-90FB-147E-AF00F5473F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22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>
            <a:spLocks noGrp="1"/>
          </p:cNvSpPr>
          <p:nvPr>
            <p:ph type="title"/>
          </p:nvPr>
        </p:nvSpPr>
        <p:spPr>
          <a:xfrm>
            <a:off x="838200" y="73934"/>
            <a:ext cx="10515600" cy="8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00"/>
              <a:buFont typeface="Calibri"/>
              <a:buNone/>
            </a:pPr>
            <a:r>
              <a:rPr lang="en-US"/>
              <a:t>Process - SDS approval of funds to Good to Go</a:t>
            </a:r>
            <a:endParaRPr/>
          </a:p>
        </p:txBody>
      </p:sp>
      <p:sp>
        <p:nvSpPr>
          <p:cNvPr id="114" name="Google Shape;11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Missouri SDS Support Group</a:t>
            </a:r>
            <a:endParaRPr/>
          </a:p>
        </p:txBody>
      </p:sp>
      <p:sp>
        <p:nvSpPr>
          <p:cNvPr id="115" name="Google Shape;11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cxnSp>
        <p:nvCxnSpPr>
          <p:cNvPr id="116" name="Google Shape;116;p8"/>
          <p:cNvCxnSpPr/>
          <p:nvPr/>
        </p:nvCxnSpPr>
        <p:spPr>
          <a:xfrm>
            <a:off x="761089" y="1943025"/>
            <a:ext cx="10890584" cy="0"/>
          </a:xfrm>
          <a:prstGeom prst="straightConnector1">
            <a:avLst/>
          </a:prstGeom>
          <a:noFill/>
          <a:ln w="9525" cap="flat" cmpd="sng">
            <a:solidFill>
              <a:srgbClr val="CBCBC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7" name="Google Shape;117;p8"/>
          <p:cNvSpPr txBox="1"/>
          <p:nvPr/>
        </p:nvSpPr>
        <p:spPr>
          <a:xfrm>
            <a:off x="613169" y="1216804"/>
            <a:ext cx="86433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DMH SC</a:t>
            </a:r>
            <a:endParaRPr/>
          </a:p>
        </p:txBody>
      </p:sp>
      <p:sp>
        <p:nvSpPr>
          <p:cNvPr id="118" name="Google Shape;118;p8"/>
          <p:cNvSpPr txBox="1"/>
          <p:nvPr/>
        </p:nvSpPr>
        <p:spPr>
          <a:xfrm>
            <a:off x="585231" y="3419867"/>
            <a:ext cx="126103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/ Guardian</a:t>
            </a:r>
            <a:endParaRPr/>
          </a:p>
        </p:txBody>
      </p:sp>
      <p:cxnSp>
        <p:nvCxnSpPr>
          <p:cNvPr id="119" name="Google Shape;119;p8"/>
          <p:cNvCxnSpPr>
            <a:stCxn id="120" idx="3"/>
            <a:endCxn id="121" idx="1"/>
          </p:cNvCxnSpPr>
          <p:nvPr/>
        </p:nvCxnSpPr>
        <p:spPr>
          <a:xfrm>
            <a:off x="2881184" y="1378765"/>
            <a:ext cx="340200" cy="600"/>
          </a:xfrm>
          <a:prstGeom prst="bentConnector3">
            <a:avLst>
              <a:gd name="adj1" fmla="val 5001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22" name="Google Shape;122;p8"/>
          <p:cNvSpPr txBox="1"/>
          <p:nvPr/>
        </p:nvSpPr>
        <p:spPr>
          <a:xfrm>
            <a:off x="646481" y="4031475"/>
            <a:ext cx="141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Employer / DR</a:t>
            </a:r>
            <a:endParaRPr/>
          </a:p>
        </p:txBody>
      </p:sp>
      <p:sp>
        <p:nvSpPr>
          <p:cNvPr id="120" name="Google Shape;120;p8"/>
          <p:cNvSpPr/>
          <p:nvPr/>
        </p:nvSpPr>
        <p:spPr>
          <a:xfrm>
            <a:off x="1580840" y="1041146"/>
            <a:ext cx="1300344" cy="675238"/>
          </a:xfrm>
          <a:prstGeom prst="rect">
            <a:avLst/>
          </a:prstGeom>
          <a:noFill/>
          <a:ln w="635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Conduct ISP</a:t>
            </a:r>
            <a:endParaRPr/>
          </a:p>
        </p:txBody>
      </p:sp>
      <p:sp>
        <p:nvSpPr>
          <p:cNvPr id="121" name="Google Shape;121;p8"/>
          <p:cNvSpPr/>
          <p:nvPr/>
        </p:nvSpPr>
        <p:spPr>
          <a:xfrm>
            <a:off x="3221449" y="1040665"/>
            <a:ext cx="1300344" cy="675238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 Approval</a:t>
            </a:r>
            <a:endParaRPr/>
          </a:p>
        </p:txBody>
      </p:sp>
      <p:sp>
        <p:nvSpPr>
          <p:cNvPr id="123" name="Google Shape;123;p8"/>
          <p:cNvSpPr/>
          <p:nvPr/>
        </p:nvSpPr>
        <p:spPr>
          <a:xfrm>
            <a:off x="8249217" y="3262485"/>
            <a:ext cx="1300200" cy="675300"/>
          </a:xfrm>
          <a:prstGeom prst="rect">
            <a:avLst/>
          </a:prstGeom>
          <a:solidFill>
            <a:srgbClr val="FF00FF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Acumen Good to Go</a:t>
            </a:r>
            <a:endParaRPr/>
          </a:p>
        </p:txBody>
      </p:sp>
      <p:sp>
        <p:nvSpPr>
          <p:cNvPr id="124" name="Google Shape;124;p8"/>
          <p:cNvSpPr/>
          <p:nvPr/>
        </p:nvSpPr>
        <p:spPr>
          <a:xfrm>
            <a:off x="3235304" y="3309136"/>
            <a:ext cx="1300344" cy="675238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Receive status / approval letter</a:t>
            </a:r>
            <a:endParaRPr/>
          </a:p>
        </p:txBody>
      </p:sp>
      <p:cxnSp>
        <p:nvCxnSpPr>
          <p:cNvPr id="125" name="Google Shape;125;p8"/>
          <p:cNvCxnSpPr>
            <a:stCxn id="121" idx="2"/>
            <a:endCxn id="124" idx="0"/>
          </p:cNvCxnSpPr>
          <p:nvPr/>
        </p:nvCxnSpPr>
        <p:spPr>
          <a:xfrm rot="-5400000" flipH="1">
            <a:off x="3081871" y="2505653"/>
            <a:ext cx="1593300" cy="138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6" name="Google Shape;126;p8"/>
          <p:cNvCxnSpPr>
            <a:stCxn id="124" idx="3"/>
            <a:endCxn id="127" idx="1"/>
          </p:cNvCxnSpPr>
          <p:nvPr/>
        </p:nvCxnSpPr>
        <p:spPr>
          <a:xfrm rot="10800000" flipH="1">
            <a:off x="4535648" y="3640155"/>
            <a:ext cx="336900" cy="6600"/>
          </a:xfrm>
          <a:prstGeom prst="bentConnector3">
            <a:avLst>
              <a:gd name="adj1" fmla="val 49983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27" name="Google Shape;127;p8"/>
          <p:cNvSpPr/>
          <p:nvPr/>
        </p:nvSpPr>
        <p:spPr>
          <a:xfrm>
            <a:off x="4872433" y="3302583"/>
            <a:ext cx="1300344" cy="675238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Receive SDS Intro email</a:t>
            </a:r>
            <a:endParaRPr/>
          </a:p>
        </p:txBody>
      </p:sp>
      <p:sp>
        <p:nvSpPr>
          <p:cNvPr id="128" name="Google Shape;128;p8"/>
          <p:cNvSpPr/>
          <p:nvPr/>
        </p:nvSpPr>
        <p:spPr>
          <a:xfrm>
            <a:off x="9944704" y="4349687"/>
            <a:ext cx="1300344" cy="675238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Acumen login</a:t>
            </a:r>
            <a:endParaRPr/>
          </a:p>
        </p:txBody>
      </p:sp>
      <p:sp>
        <p:nvSpPr>
          <p:cNvPr id="129" name="Google Shape;129;p8"/>
          <p:cNvSpPr/>
          <p:nvPr/>
        </p:nvSpPr>
        <p:spPr>
          <a:xfrm>
            <a:off x="6509562" y="3296645"/>
            <a:ext cx="1300344" cy="675238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Employer Setup</a:t>
            </a:r>
            <a:endParaRPr/>
          </a:p>
        </p:txBody>
      </p:sp>
      <p:sp>
        <p:nvSpPr>
          <p:cNvPr id="130" name="Google Shape;130;p8"/>
          <p:cNvSpPr/>
          <p:nvPr/>
        </p:nvSpPr>
        <p:spPr>
          <a:xfrm>
            <a:off x="6508640" y="2111523"/>
            <a:ext cx="1300344" cy="675238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Acumen online training</a:t>
            </a:r>
            <a:endParaRPr/>
          </a:p>
        </p:txBody>
      </p:sp>
      <p:cxnSp>
        <p:nvCxnSpPr>
          <p:cNvPr id="131" name="Google Shape;131;p8"/>
          <p:cNvCxnSpPr/>
          <p:nvPr/>
        </p:nvCxnSpPr>
        <p:spPr>
          <a:xfrm>
            <a:off x="761089" y="3079098"/>
            <a:ext cx="10890584" cy="0"/>
          </a:xfrm>
          <a:prstGeom prst="straightConnector1">
            <a:avLst/>
          </a:prstGeom>
          <a:noFill/>
          <a:ln w="9525" cap="flat" cmpd="sng">
            <a:solidFill>
              <a:srgbClr val="CBCBC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2" name="Google Shape;132;p8"/>
          <p:cNvSpPr txBox="1"/>
          <p:nvPr/>
        </p:nvSpPr>
        <p:spPr>
          <a:xfrm>
            <a:off x="613169" y="2257894"/>
            <a:ext cx="10066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Employee</a:t>
            </a:r>
            <a:endParaRPr/>
          </a:p>
        </p:txBody>
      </p:sp>
      <p:cxnSp>
        <p:nvCxnSpPr>
          <p:cNvPr id="133" name="Google Shape;133;p8"/>
          <p:cNvCxnSpPr>
            <a:stCxn id="127" idx="3"/>
            <a:endCxn id="129" idx="1"/>
          </p:cNvCxnSpPr>
          <p:nvPr/>
        </p:nvCxnSpPr>
        <p:spPr>
          <a:xfrm rot="10800000" flipH="1">
            <a:off x="6172777" y="3634202"/>
            <a:ext cx="336900" cy="6000"/>
          </a:xfrm>
          <a:prstGeom prst="bentConnector3">
            <a:avLst>
              <a:gd name="adj1" fmla="val 49983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4" name="Google Shape;134;p8"/>
          <p:cNvCxnSpPr/>
          <p:nvPr/>
        </p:nvCxnSpPr>
        <p:spPr>
          <a:xfrm rot="5400000" flipH="1">
            <a:off x="8624150" y="3024786"/>
            <a:ext cx="510000" cy="9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35" name="Google Shape;135;p8"/>
          <p:cNvSpPr/>
          <p:nvPr/>
        </p:nvSpPr>
        <p:spPr>
          <a:xfrm>
            <a:off x="8235362" y="2111523"/>
            <a:ext cx="1300344" cy="675238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employee / govt forms</a:t>
            </a:r>
            <a:endParaRPr/>
          </a:p>
        </p:txBody>
      </p:sp>
      <p:cxnSp>
        <p:nvCxnSpPr>
          <p:cNvPr id="136" name="Google Shape;136;p8"/>
          <p:cNvCxnSpPr>
            <a:stCxn id="130" idx="3"/>
            <a:endCxn id="135" idx="1"/>
          </p:cNvCxnSpPr>
          <p:nvPr/>
        </p:nvCxnSpPr>
        <p:spPr>
          <a:xfrm>
            <a:off x="7808984" y="2449142"/>
            <a:ext cx="426300" cy="600"/>
          </a:xfrm>
          <a:prstGeom prst="bentConnector3">
            <a:avLst>
              <a:gd name="adj1" fmla="val 50009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37" name="Google Shape;137;p8"/>
          <p:cNvSpPr/>
          <p:nvPr/>
        </p:nvSpPr>
        <p:spPr>
          <a:xfrm>
            <a:off x="8249217" y="4355839"/>
            <a:ext cx="1300344" cy="675238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Email New Employee packet &amp; I9</a:t>
            </a:r>
            <a:endParaRPr/>
          </a:p>
        </p:txBody>
      </p:sp>
      <p:cxnSp>
        <p:nvCxnSpPr>
          <p:cNvPr id="138" name="Google Shape;138;p8"/>
          <p:cNvCxnSpPr/>
          <p:nvPr/>
        </p:nvCxnSpPr>
        <p:spPr>
          <a:xfrm rot="10800000" flipH="1">
            <a:off x="7819580" y="3599683"/>
            <a:ext cx="420000" cy="9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39" name="Google Shape;139;p8"/>
          <p:cNvSpPr/>
          <p:nvPr/>
        </p:nvSpPr>
        <p:spPr>
          <a:xfrm>
            <a:off x="9949344" y="2111523"/>
            <a:ext cx="1300344" cy="675238"/>
          </a:xfrm>
          <a:prstGeom prst="rect">
            <a:avLst/>
          </a:prstGeom>
          <a:solidFill>
            <a:srgbClr val="FF00FF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Acumen Good to Go</a:t>
            </a:r>
            <a:endParaRPr/>
          </a:p>
        </p:txBody>
      </p:sp>
      <p:cxnSp>
        <p:nvCxnSpPr>
          <p:cNvPr id="140" name="Google Shape;140;p8"/>
          <p:cNvCxnSpPr>
            <a:stCxn id="137" idx="3"/>
            <a:endCxn id="128" idx="1"/>
          </p:cNvCxnSpPr>
          <p:nvPr/>
        </p:nvCxnSpPr>
        <p:spPr>
          <a:xfrm rot="10800000" flipH="1">
            <a:off x="9549561" y="4687158"/>
            <a:ext cx="395100" cy="6300"/>
          </a:xfrm>
          <a:prstGeom prst="bentConnector3">
            <a:avLst>
              <a:gd name="adj1" fmla="val 50005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1" name="Google Shape;141;p8"/>
          <p:cNvCxnSpPr>
            <a:stCxn id="135" idx="3"/>
            <a:endCxn id="139" idx="1"/>
          </p:cNvCxnSpPr>
          <p:nvPr/>
        </p:nvCxnSpPr>
        <p:spPr>
          <a:xfrm>
            <a:off x="9535706" y="2449142"/>
            <a:ext cx="413700" cy="600"/>
          </a:xfrm>
          <a:prstGeom prst="bentConnector3">
            <a:avLst>
              <a:gd name="adj1" fmla="val 49993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2" name="Google Shape;142;p8"/>
          <p:cNvCxnSpPr>
            <a:stCxn id="139" idx="2"/>
            <a:endCxn id="128" idx="0"/>
          </p:cNvCxnSpPr>
          <p:nvPr/>
        </p:nvCxnSpPr>
        <p:spPr>
          <a:xfrm rot="5400000">
            <a:off x="9815766" y="3566011"/>
            <a:ext cx="1563000" cy="45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3" name="Google Shape;143;p8"/>
          <p:cNvCxnSpPr>
            <a:stCxn id="123" idx="2"/>
            <a:endCxn id="137" idx="0"/>
          </p:cNvCxnSpPr>
          <p:nvPr/>
        </p:nvCxnSpPr>
        <p:spPr>
          <a:xfrm>
            <a:off x="8899317" y="3937786"/>
            <a:ext cx="0" cy="418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"/>
          <p:cNvSpPr txBox="1">
            <a:spLocks noGrp="1"/>
          </p:cNvSpPr>
          <p:nvPr>
            <p:ph type="title"/>
          </p:nvPr>
        </p:nvSpPr>
        <p:spPr>
          <a:xfrm>
            <a:off x="838200" y="73934"/>
            <a:ext cx="10515600" cy="841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00"/>
              <a:buFont typeface="Calibri"/>
              <a:buNone/>
            </a:pPr>
            <a:r>
              <a:rPr lang="en-US"/>
              <a:t>The Paperwork</a:t>
            </a:r>
            <a:endParaRPr/>
          </a:p>
        </p:txBody>
      </p:sp>
      <p:sp>
        <p:nvSpPr>
          <p:cNvPr id="149" name="Google Shape;149;p10"/>
          <p:cNvSpPr txBox="1">
            <a:spLocks noGrp="1"/>
          </p:cNvSpPr>
          <p:nvPr>
            <p:ph type="body" idx="1"/>
          </p:nvPr>
        </p:nvSpPr>
        <p:spPr>
          <a:xfrm>
            <a:off x="838200" y="1043668"/>
            <a:ext cx="10515600" cy="5061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28600" lvl="0" indent="-18859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ct val="100000"/>
              <a:buFont typeface="Noto Sans Symbols"/>
              <a:buChar char="▪"/>
            </a:pPr>
            <a:r>
              <a:rPr lang="en-US" dirty="0">
                <a:hlinkClick r:id="rId3"/>
              </a:rPr>
              <a:t>Employer Packet </a:t>
            </a:r>
            <a:r>
              <a:rPr lang="en-US" dirty="0"/>
              <a:t>- </a:t>
            </a:r>
            <a:r>
              <a:rPr lang="en-US" u="sng" dirty="0">
                <a:solidFill>
                  <a:schemeClr val="hlink"/>
                </a:solidFill>
                <a:hlinkClick r:id="rId4"/>
              </a:rPr>
              <a:t>Acumen</a:t>
            </a:r>
            <a:r>
              <a:rPr lang="en-US" u="sng" dirty="0">
                <a:solidFill>
                  <a:schemeClr val="hlink"/>
                </a:solidFill>
                <a:hlinkClick r:id="rId4"/>
              </a:rPr>
              <a:t> Sample</a:t>
            </a:r>
            <a:r>
              <a:rPr lang="en-US" dirty="0"/>
              <a:t> - Email all pages to enrollbud@acumen2.net </a:t>
            </a:r>
            <a:endParaRPr dirty="0"/>
          </a:p>
          <a:p>
            <a:pPr marL="228600" lvl="0" indent="-18859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GOOD TO GO LETTER - with PDF - PRINT AND SAVE!!!!!!</a:t>
            </a:r>
            <a:endParaRPr dirty="0"/>
          </a:p>
          <a:p>
            <a:pPr marL="685800" lvl="1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dirty="0"/>
              <a:t>contains DCI sign on info AND employee approval PIN.</a:t>
            </a:r>
            <a:endParaRPr dirty="0"/>
          </a:p>
          <a:p>
            <a:pPr marL="228600" lvl="0" indent="-18859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Employee Packet - </a:t>
            </a:r>
            <a:r>
              <a:rPr lang="en-US" u="sng" dirty="0">
                <a:solidFill>
                  <a:schemeClr val="hlink"/>
                </a:solidFill>
                <a:hlinkClick r:id="rId5"/>
              </a:rPr>
              <a:t>Acumen Sample</a:t>
            </a:r>
            <a:r>
              <a:rPr lang="en-US" dirty="0">
                <a:hlinkClick r:id="rId5"/>
              </a:rPr>
              <a:t> </a:t>
            </a:r>
            <a:r>
              <a:rPr lang="en-US" dirty="0"/>
              <a:t>- </a:t>
            </a:r>
            <a:r>
              <a:rPr lang="en-US" u="sng" dirty="0">
                <a:solidFill>
                  <a:schemeClr val="hlink"/>
                </a:solidFill>
                <a:hlinkClick r:id="rId6"/>
              </a:rPr>
              <a:t>New Employee Prefill Enrollment</a:t>
            </a:r>
            <a:endParaRPr dirty="0"/>
          </a:p>
          <a:p>
            <a:pPr marL="685800" lvl="1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dirty="0"/>
              <a:t>Who can be an SDS employee?</a:t>
            </a:r>
            <a:endParaRPr dirty="0"/>
          </a:p>
          <a:p>
            <a:pPr marL="228600" lvl="0" indent="-18859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Required docs for PA’s. Differs for SC’s.</a:t>
            </a:r>
            <a:endParaRPr dirty="0"/>
          </a:p>
          <a:p>
            <a:pPr marL="685800" lvl="1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dirty="0"/>
              <a:t>Proof of graduation</a:t>
            </a:r>
            <a:endParaRPr dirty="0"/>
          </a:p>
          <a:p>
            <a:pPr marL="685800" lvl="1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dirty="0"/>
              <a:t>Social Security Card</a:t>
            </a:r>
            <a:endParaRPr dirty="0"/>
          </a:p>
          <a:p>
            <a:pPr marL="685800" lvl="1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dirty="0"/>
              <a:t>Drivers license / Passport</a:t>
            </a:r>
            <a:endParaRPr dirty="0"/>
          </a:p>
          <a:p>
            <a:pPr marL="685800" lvl="1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u="sng" dirty="0">
                <a:solidFill>
                  <a:schemeClr val="hlink"/>
                </a:solidFill>
                <a:hlinkClick r:id="rId7"/>
              </a:rPr>
              <a:t>Abuse and Neglect Training form</a:t>
            </a:r>
            <a:r>
              <a:rPr lang="en-US" dirty="0"/>
              <a:t>.</a:t>
            </a:r>
            <a:endParaRPr dirty="0"/>
          </a:p>
          <a:p>
            <a:pPr marL="685800" lvl="1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dirty="0"/>
              <a:t>Medical PCA - First Aid/CPR, medication application. </a:t>
            </a:r>
            <a:endParaRPr dirty="0"/>
          </a:p>
          <a:p>
            <a:pPr marL="685800" lvl="1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 dirty="0"/>
              <a:t>All employee forms completed and signed. </a:t>
            </a:r>
            <a:endParaRPr dirty="0"/>
          </a:p>
          <a:p>
            <a:pPr marL="228600" lvl="0" indent="-18859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Email Employee packet - ALL PAGES - enrollment@acumen2. net</a:t>
            </a:r>
            <a:endParaRPr dirty="0"/>
          </a:p>
          <a:p>
            <a:pPr marL="228600" lvl="0" indent="-18859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GOOD TO GO LETTER - for each employee.  </a:t>
            </a:r>
            <a:endParaRPr dirty="0"/>
          </a:p>
          <a:p>
            <a:pPr marL="228600" lvl="0" indent="-18859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▪"/>
            </a:pPr>
            <a:r>
              <a:rPr lang="en-US" dirty="0"/>
              <a:t>Pay rate form / Budget intro.</a:t>
            </a:r>
            <a:endParaRPr dirty="0"/>
          </a:p>
        </p:txBody>
      </p:sp>
      <p:sp>
        <p:nvSpPr>
          <p:cNvPr id="150" name="Google Shape;15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Missouri SDS Support Group</a:t>
            </a:r>
            <a:endParaRPr/>
          </a:p>
        </p:txBody>
      </p:sp>
      <p:sp>
        <p:nvSpPr>
          <p:cNvPr id="151" name="Google Shape;15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pic>
        <p:nvPicPr>
          <p:cNvPr id="152" name="Google Shape;152;p1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9389533" y="2940758"/>
            <a:ext cx="2202225" cy="2193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"/>
          <p:cNvSpPr txBox="1">
            <a:spLocks noGrp="1"/>
          </p:cNvSpPr>
          <p:nvPr>
            <p:ph type="title"/>
          </p:nvPr>
        </p:nvSpPr>
        <p:spPr>
          <a:xfrm>
            <a:off x="838200" y="514803"/>
            <a:ext cx="10515600" cy="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00"/>
              <a:buFont typeface="Calibri"/>
              <a:buNone/>
            </a:pPr>
            <a:r>
              <a:rPr lang="en-US"/>
              <a:t>Up and Running - Utilize the funding</a:t>
            </a:r>
            <a:endParaRPr/>
          </a:p>
        </p:txBody>
      </p:sp>
      <p:sp>
        <p:nvSpPr>
          <p:cNvPr id="158" name="Google Shape;15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Missouri SDS Support Group</a:t>
            </a:r>
            <a:endParaRPr/>
          </a:p>
        </p:txBody>
      </p:sp>
      <p:sp>
        <p:nvSpPr>
          <p:cNvPr id="159" name="Google Shape;15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60" name="Google Shape;160;p11"/>
          <p:cNvSpPr txBox="1"/>
          <p:nvPr/>
        </p:nvSpPr>
        <p:spPr>
          <a:xfrm>
            <a:off x="335484" y="4013419"/>
            <a:ext cx="1260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Employer / DR</a:t>
            </a:r>
            <a:endParaRPr/>
          </a:p>
        </p:txBody>
      </p:sp>
      <p:sp>
        <p:nvSpPr>
          <p:cNvPr id="161" name="Google Shape;161;p11"/>
          <p:cNvSpPr/>
          <p:nvPr/>
        </p:nvSpPr>
        <p:spPr>
          <a:xfrm>
            <a:off x="3445723" y="3924291"/>
            <a:ext cx="1300200" cy="675300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Schedule Service with Employee</a:t>
            </a:r>
            <a:endParaRPr/>
          </a:p>
        </p:txBody>
      </p:sp>
      <p:cxnSp>
        <p:nvCxnSpPr>
          <p:cNvPr id="162" name="Google Shape;162;p11"/>
          <p:cNvCxnSpPr/>
          <p:nvPr/>
        </p:nvCxnSpPr>
        <p:spPr>
          <a:xfrm>
            <a:off x="761089" y="3688698"/>
            <a:ext cx="10890600" cy="0"/>
          </a:xfrm>
          <a:prstGeom prst="straightConnector1">
            <a:avLst/>
          </a:prstGeom>
          <a:noFill/>
          <a:ln w="9525" cap="flat" cmpd="sng">
            <a:solidFill>
              <a:srgbClr val="CBCBC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3" name="Google Shape;163;p11"/>
          <p:cNvSpPr txBox="1"/>
          <p:nvPr/>
        </p:nvSpPr>
        <p:spPr>
          <a:xfrm>
            <a:off x="363422" y="2894742"/>
            <a:ext cx="518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PCA</a:t>
            </a:r>
            <a:endParaRPr/>
          </a:p>
        </p:txBody>
      </p:sp>
      <p:sp>
        <p:nvSpPr>
          <p:cNvPr id="164" name="Google Shape;164;p11"/>
          <p:cNvSpPr/>
          <p:nvPr/>
        </p:nvSpPr>
        <p:spPr>
          <a:xfrm>
            <a:off x="2862381" y="2701600"/>
            <a:ext cx="2466900" cy="675300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Clock in/out - add notes for shift.  Employer PIN/Picture for all punches.</a:t>
            </a:r>
            <a:endParaRPr sz="1200" dirty="0"/>
          </a:p>
        </p:txBody>
      </p:sp>
      <p:cxnSp>
        <p:nvCxnSpPr>
          <p:cNvPr id="165" name="Google Shape;165;p11"/>
          <p:cNvCxnSpPr>
            <a:stCxn id="161" idx="0"/>
            <a:endCxn id="164" idx="2"/>
          </p:cNvCxnSpPr>
          <p:nvPr/>
        </p:nvCxnSpPr>
        <p:spPr>
          <a:xfrm rot="-5400000">
            <a:off x="3822373" y="3650241"/>
            <a:ext cx="547500" cy="600"/>
          </a:xfrm>
          <a:prstGeom prst="bentConnector3">
            <a:avLst>
              <a:gd name="adj1" fmla="val 4999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66" name="Google Shape;166;p11"/>
          <p:cNvSpPr/>
          <p:nvPr/>
        </p:nvSpPr>
        <p:spPr>
          <a:xfrm>
            <a:off x="1130383" y="2702807"/>
            <a:ext cx="1300200" cy="675300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Acumen Signup</a:t>
            </a:r>
            <a:endParaRPr/>
          </a:p>
        </p:txBody>
      </p:sp>
      <p:cxnSp>
        <p:nvCxnSpPr>
          <p:cNvPr id="167" name="Google Shape;167;p11"/>
          <p:cNvCxnSpPr>
            <a:stCxn id="166" idx="3"/>
            <a:endCxn id="164" idx="1"/>
          </p:cNvCxnSpPr>
          <p:nvPr/>
        </p:nvCxnSpPr>
        <p:spPr>
          <a:xfrm rot="10800000" flipH="1">
            <a:off x="2430583" y="3039257"/>
            <a:ext cx="431700" cy="1200"/>
          </a:xfrm>
          <a:prstGeom prst="bentConnector3">
            <a:avLst>
              <a:gd name="adj1" fmla="val 49995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68" name="Google Shape;168;p11"/>
          <p:cNvSpPr/>
          <p:nvPr/>
        </p:nvSpPr>
        <p:spPr>
          <a:xfrm>
            <a:off x="6347925" y="3924300"/>
            <a:ext cx="1716300" cy="675300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and approve or reject entries/ notes</a:t>
            </a:r>
            <a:endParaRPr/>
          </a:p>
        </p:txBody>
      </p:sp>
      <p:cxnSp>
        <p:nvCxnSpPr>
          <p:cNvPr id="169" name="Google Shape;169;p11"/>
          <p:cNvCxnSpPr>
            <a:stCxn id="161" idx="3"/>
            <a:endCxn id="168" idx="1"/>
          </p:cNvCxnSpPr>
          <p:nvPr/>
        </p:nvCxnSpPr>
        <p:spPr>
          <a:xfrm>
            <a:off x="4745923" y="4261941"/>
            <a:ext cx="16020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70" name="Google Shape;170;p11"/>
          <p:cNvSpPr/>
          <p:nvPr/>
        </p:nvSpPr>
        <p:spPr>
          <a:xfrm>
            <a:off x="8961574" y="3907614"/>
            <a:ext cx="1300200" cy="675300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actual spend vs. bgt (monthly)</a:t>
            </a:r>
            <a:endParaRPr/>
          </a:p>
        </p:txBody>
      </p:sp>
      <p:sp>
        <p:nvSpPr>
          <p:cNvPr id="171" name="Google Shape;171;p11"/>
          <p:cNvSpPr txBox="1"/>
          <p:nvPr/>
        </p:nvSpPr>
        <p:spPr>
          <a:xfrm>
            <a:off x="3057175" y="1190100"/>
            <a:ext cx="34539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latin typeface="Calibri"/>
                <a:ea typeface="Calibri"/>
                <a:cs typeface="Calibri"/>
                <a:sym typeface="Calibri"/>
              </a:rPr>
              <a:t>DCI - </a:t>
            </a:r>
            <a:r>
              <a:rPr lang="en-US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Portal </a:t>
            </a:r>
            <a:r>
              <a:rPr lang="en-US" sz="1900">
                <a:latin typeface="Calibri"/>
                <a:ea typeface="Calibri"/>
                <a:cs typeface="Calibri"/>
                <a:sym typeface="Calibri"/>
              </a:rPr>
              <a:t>and App for phone.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11"/>
          <p:cNvCxnSpPr>
            <a:stCxn id="168" idx="3"/>
            <a:endCxn id="170" idx="1"/>
          </p:cNvCxnSpPr>
          <p:nvPr/>
        </p:nvCxnSpPr>
        <p:spPr>
          <a:xfrm rot="10800000" flipH="1">
            <a:off x="8064225" y="4245150"/>
            <a:ext cx="897300" cy="168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173" name="Google Shape;173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10600" y="1339217"/>
            <a:ext cx="2568397" cy="25683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1446</Words>
  <Application>Microsoft Office PowerPoint</Application>
  <PresentationFormat>Widescreen</PresentationFormat>
  <Paragraphs>184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Noto Sans Symbols</vt:lpstr>
      <vt:lpstr>Office Theme</vt:lpstr>
      <vt:lpstr>PowerPoint Presentation</vt:lpstr>
      <vt:lpstr>Agenda</vt:lpstr>
      <vt:lpstr>Timeline = getting up and running </vt:lpstr>
      <vt:lpstr>SSI / SSDI Application</vt:lpstr>
      <vt:lpstr>Medicaid Application </vt:lpstr>
      <vt:lpstr>PowerPoint Presentation</vt:lpstr>
      <vt:lpstr>Process - SDS approval of funds to Good to Go</vt:lpstr>
      <vt:lpstr>The Paperwork</vt:lpstr>
      <vt:lpstr>Up and Running - Utilize the funding</vt:lpstr>
      <vt:lpstr>Logistics -  Acumen=DCI</vt:lpstr>
      <vt:lpstr>Employer Responsibilities - weekly, monthly, annually</vt:lpstr>
      <vt:lpstr>Acronym Index </vt:lpstr>
      <vt:lpstr>Guiding Principles / Collective Wisdom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Parr</dc:creator>
  <cp:lastModifiedBy>Georgia Mueller</cp:lastModifiedBy>
  <cp:revision>6</cp:revision>
  <dcterms:created xsi:type="dcterms:W3CDTF">2020-08-31T13:38:43Z</dcterms:created>
  <dcterms:modified xsi:type="dcterms:W3CDTF">2023-06-29T01:40:42Z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0x010100D30007781F731B45891E36ED4046C8BC</vt:lpwstr>
  </property>
</Properties>
</file>