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48"/>
  </p:normalViewPr>
  <p:slideViewPr>
    <p:cSldViewPr snapToGrid="0">
      <p:cViewPr varScale="1">
        <p:scale>
          <a:sx n="115" d="100"/>
          <a:sy n="115" d="100"/>
        </p:scale>
        <p:origin x="208" y="8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35C6-65A5-4818-D185-06EB57779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6025EF-2A47-5BBF-05AC-DAE6F12A3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A9D38-E935-BEDC-A7AC-C9644663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5DE6E-7CD3-B2CA-48BA-9ACEBADD4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277BC-528D-A4DD-0C6F-4D6EF8F5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20784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DB634-E11C-708B-BC46-FCA2D726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2C31E-C143-4A90-5244-7A1AE13F8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2B457-CB7B-FC4B-5AF9-31F1FCD2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A64B3-03DF-4470-2558-6D37B524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F743B-3B5A-CDC4-BE27-9B10C417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55117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9CE4E-AA70-C99D-AE30-B15ADB1F3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FFC0D-FBF8-9BC5-DB59-4F618F069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B2940-9923-01D8-728B-6CCE39DA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1852D-7C1B-9BF9-36B7-9F61AC53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09A8E-D1FA-E192-15DA-B6DD49D2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35371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61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382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472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49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1370-187D-4BF8-6082-D9F003BB1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9C82B-359A-4E26-42E5-C451B9ED6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0B2AA-12A2-634E-75F0-188B791B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91E0E-598B-545B-6485-DC329DA3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B3C55-53A7-64DF-C541-606385F5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312015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D5856-407A-B2F4-66F6-6F07BF2F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E5288-EEF3-0CCE-B032-DDED7860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C8A8-2C76-E661-1439-75B5373E9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1BC5D-92C0-4D8D-79E7-0349FA56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DA688-354A-1A43-783E-DB44154D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19906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EE91-9376-1E60-32D8-50159789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33D5-896D-78FF-C5CC-CC3C977AE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7F8E2-69F6-F3F8-6F0C-8CB8ECFC8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002D2-EAE7-18CF-2388-E2E2FD3FB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12BC7-706C-B5C5-B8E6-0D175DE6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1E7DF-BCFA-99CE-941F-05E62D0C2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7622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20EC-3370-7D0F-5834-4B249615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F5CB8-4057-40DC-4568-4BF72DED0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76910-E733-26A3-5F73-50A92647E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0CEFD-5258-0F8A-6927-75905A6B9A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437D68-EE3C-0B61-7B5F-515AF71DB3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C2B06-6324-5705-3803-E2A6ED4DA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52D9B-1B6C-9503-6602-9FAF7013A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A76109-EE18-2C00-2182-3D0EBFD1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30851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B4EC1-B15A-8926-4364-A67ACEED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4D3D41-25F3-E3E5-4439-6DFF230F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D3CC6-DA7C-8D0B-FD18-593A5BA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D2D6D-3730-68E3-7AC2-7BAAA996F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27781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F5DEA-C143-BCC8-46A2-25A3E47D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28E49-8E57-637C-67C2-F6A37077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1D3A0-96E7-E751-C1D5-1C3CD952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243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7194-AAD9-52BA-7C81-003E1C9D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B4388-CEED-5AE5-5AAE-B6685E46C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F5BFA-B78E-5972-152B-82E4043C6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07A35-F055-29A7-892F-757DADB4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3EEBB-9C01-A491-0D26-B505697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4F35B-7E8A-C564-AFF6-F7CD048F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03882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2832-9D38-8EB9-CC2C-D3D9367FC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6631D-16CC-FDBE-5C9C-6CF10677C2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1121-00B3-72F0-F5CA-28BD5CB3D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36004-8444-6CB8-8F55-456BF12D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E7890-60AF-08E6-8328-26131D910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39A45-E2BA-3F59-584B-27C8FCFB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33681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F1029-6BBB-5163-862D-5557BB92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3BC67-731E-F9B9-5541-FEC0BD113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8D07F-860D-8FC5-E6AB-C78BD4983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78B2-ADCC-5349-9F1E-31645312BA7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EF500-C386-14D9-C455-50721D89C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FC81-D137-C99E-9860-1C44C44C2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070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5EUPPvhpHR5c48w42ROlb9g1pJ2EasGa/edi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alendar.google.com/calendar/u/4/r" TargetMode="External"/><Relationship Id="rId4" Type="http://schemas.openxmlformats.org/officeDocument/2006/relationships/hyperlink" Target="https://drive.google.com/file/d/1cwkF2IhRl0I2SPyNc2LV6ZYEaqBkjIWV/view?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osds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tc2ITFMPL8AvjkGZcDFROT60eVaXudv0RiyR2U0THuQ/edit?usp=sha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docs.google.com/document/d/114IFRT_1ZLJlzIs5XyBmLgxh8jt4VuQe/edit?usp=sharing&amp;ouid=105098849228927915144&amp;rtpof=true&amp;sd=tru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D_38Tpny-89_gExLeHgxrUybEGX00ckO?usp=sharing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indeed.com" TargetMode="External"/><Relationship Id="rId5" Type="http://schemas.openxmlformats.org/officeDocument/2006/relationships/hyperlink" Target="http://monster.com" TargetMode="External"/><Relationship Id="rId4" Type="http://schemas.openxmlformats.org/officeDocument/2006/relationships/hyperlink" Target="http://care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umenfiscalagent.com/wp-content/uploads/pdf_files/MO%20State%20Page/MO-SDS%20New%20Employer%20Information%20and%20Handbooks/Employee%20Forms%20and%20Information%20for%20Employers/MO%20SDS%20New%20Employee%20Paperwork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g"/><Relationship Id="rId5" Type="http://schemas.openxmlformats.org/officeDocument/2006/relationships/hyperlink" Target="https://dmh.mo.gov/media/pdf/abuse-and-neglect-self-registration" TargetMode="External"/><Relationship Id="rId4" Type="http://schemas.openxmlformats.org/officeDocument/2006/relationships/hyperlink" Target="https://www.acumenfiscalagent.com/wp-content/uploads/pdf_files/MO%20State%20Page/MO-SDS%20New%20Employer%20Information%20and%20Handbooks/Employee%20Forms%20and%20Information%20for%20Employers/New%20Employee%20Sample%20Packet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8153400" cy="31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</a:pPr>
            <a:r>
              <a:rPr lang="en"/>
              <a:t>SDS Family Support Group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</a:pPr>
            <a:r>
              <a:rPr lang="en" sz="3400" u="sng">
                <a:solidFill>
                  <a:srgbClr val="0000FF"/>
                </a:solidFill>
                <a:highlight>
                  <a:srgbClr val="C9DAF8"/>
                </a:highlight>
                <a:latin typeface="Lato"/>
                <a:ea typeface="Lato"/>
                <a:cs typeface="Lato"/>
                <a:sym typeface="Lato"/>
              </a:rPr>
              <a:t>Recruiting, Interviewing and Hiring PCAs</a:t>
            </a:r>
            <a:endParaRPr sz="5800" u="sng"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1861850" y="602550"/>
            <a:ext cx="7142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Support manual and checklists.</a:t>
            </a:r>
            <a:endParaRPr sz="2244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Logs - </a:t>
            </a:r>
            <a:r>
              <a:rPr lang="en" sz="2177"/>
              <a:t>Bathroom, eating, screen time, etc.</a:t>
            </a:r>
            <a:endParaRPr sz="2177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Team Collaboration with other staff</a:t>
            </a:r>
            <a:endParaRPr sz="2800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Rules of the “house” </a:t>
            </a:r>
            <a:r>
              <a:rPr lang="en" sz="2100"/>
              <a:t>(promptness, cancellations, personal phone use, breaks, etc.)</a:t>
            </a:r>
            <a:endParaRPr sz="2100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Notes for Acumen - </a:t>
            </a:r>
            <a:r>
              <a:rPr lang="en" sz="2200"/>
              <a:t>EVV, a sentence per hour, DCI app</a:t>
            </a:r>
            <a:endParaRPr sz="2200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Evaluation Criteria </a:t>
            </a:r>
            <a:r>
              <a:rPr lang="en" sz="2200"/>
              <a:t>- milestones, clear expectations, self-evaluation.</a:t>
            </a:r>
            <a:endParaRPr sz="2200"/>
          </a:p>
        </p:txBody>
      </p:sp>
      <p:sp>
        <p:nvSpPr>
          <p:cNvPr id="137" name="Google Shape;137;p22"/>
          <p:cNvSpPr txBox="1"/>
          <p:nvPr/>
        </p:nvSpPr>
        <p:spPr>
          <a:xfrm>
            <a:off x="2685300" y="171300"/>
            <a:ext cx="4840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" sz="3700" b="1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TRAINING TIME</a:t>
            </a:r>
            <a:endParaRPr sz="3700" b="1" i="0" u="sng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151" y="247500"/>
            <a:ext cx="1673599" cy="112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 rot="243">
            <a:off x="145550" y="273749"/>
            <a:ext cx="8486700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Train,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           evaluate,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                               Praise </a:t>
            </a:r>
            <a:r>
              <a:rPr lang="en" sz="2977"/>
              <a:t>($$?)</a:t>
            </a:r>
            <a:r>
              <a:rPr lang="en"/>
              <a:t>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                                              rinse,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                                                            repeat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50" y="829725"/>
            <a:ext cx="3668025" cy="366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3392225" y="3144750"/>
            <a:ext cx="3019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happy employee is a good employee.</a:t>
            </a:r>
            <a:endParaRPr sz="2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273450" y="526350"/>
            <a:ext cx="85971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dirty="0"/>
              <a:t>Examples of</a:t>
            </a:r>
            <a:r>
              <a:rPr lang="en" dirty="0">
                <a:solidFill>
                  <a:srgbClr val="0000FF"/>
                </a:solidFill>
              </a:rPr>
              <a:t> </a:t>
            </a:r>
            <a:r>
              <a:rPr lang="en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 descriptions</a:t>
            </a:r>
            <a:endParaRPr dirty="0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dirty="0"/>
              <a:t>Examples of </a:t>
            </a:r>
            <a:r>
              <a:rPr lang="en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checklists</a:t>
            </a:r>
            <a:endParaRPr dirty="0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dirty="0"/>
              <a:t>HOW - TO  </a:t>
            </a:r>
            <a:r>
              <a:rPr lang="en" dirty="0">
                <a:hlinkClick r:id="rId5"/>
              </a:rPr>
              <a:t>schedule</a:t>
            </a:r>
            <a:r>
              <a:rPr lang="en" dirty="0"/>
              <a:t>?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2955900" y="296525"/>
            <a:ext cx="32322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u="sng"/>
              <a:t>Closing Thoughts</a:t>
            </a:r>
            <a:endParaRPr u="sng"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1"/>
          </p:nvPr>
        </p:nvSpPr>
        <p:spPr>
          <a:xfrm>
            <a:off x="76650" y="941525"/>
            <a:ext cx="8990700" cy="4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998" b="1"/>
              <a:t>Each PWD is unique and so is each Employee.  </a:t>
            </a:r>
            <a:endParaRPr sz="1998" b="1"/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998" b="1"/>
              <a:t>Most of the time, no employee will do it as well as you … and that is ok.</a:t>
            </a:r>
            <a:endParaRPr sz="1998" b="1"/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998" b="1"/>
              <a:t>This is a key, lifelong skill needed to keep your loved one in the community.</a:t>
            </a:r>
            <a:endParaRPr sz="1998" b="1"/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998" b="1"/>
              <a:t>It is a tough market out there, but you have to keep trying to find staff daily.</a:t>
            </a:r>
            <a:endParaRPr sz="1998" b="1"/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998" b="1"/>
              <a:t>You never know where the next good idea is going to come up, </a:t>
            </a:r>
            <a:endParaRPr sz="1998" b="1"/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998" b="1"/>
              <a:t>Be an active listener.</a:t>
            </a:r>
            <a:endParaRPr sz="1998"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998" b="1">
                <a:solidFill>
                  <a:srgbClr val="FF0000"/>
                </a:solidFill>
              </a:rPr>
              <a:t>DON’T GIVE UP!!</a:t>
            </a:r>
            <a:endParaRPr sz="1998" b="1"/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998" b="1">
                <a:solidFill>
                  <a:srgbClr val="FF0000"/>
                </a:solidFill>
              </a:rPr>
              <a:t>We are here to support you.    </a:t>
            </a:r>
            <a:r>
              <a:rPr lang="en" sz="1998" b="1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mosds.org</a:t>
            </a:r>
            <a:endParaRPr sz="1998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endParaRPr sz="97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2355" y="2573240"/>
            <a:ext cx="3753984" cy="230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326D55-3499-E7DD-DD88-3C5DD8984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295" r="-2274" b="12656"/>
          <a:stretch/>
        </p:blipFill>
        <p:spPr bwMode="auto">
          <a:xfrm>
            <a:off x="663630" y="330326"/>
            <a:ext cx="2107284" cy="2559151"/>
          </a:xfrm>
          <a:prstGeom prst="rect">
            <a:avLst/>
          </a:prstGeom>
          <a:ln>
            <a:noFill/>
          </a:ln>
          <a:effectLst>
            <a:softEdge rad="139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erson holding an umbrella&#10;&#10;Description automatically generated with medium confidence">
            <a:extLst>
              <a:ext uri="{FF2B5EF4-FFF2-40B4-BE49-F238E27FC236}">
                <a16:creationId xmlns:a16="http://schemas.microsoft.com/office/drawing/2014/main" id="{CCE82223-EA0F-160D-D478-D9634E469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1" y="2922994"/>
            <a:ext cx="2356498" cy="1999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EBB155-1AEE-5C90-CDAD-BB9DE4BF5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503" y="255319"/>
            <a:ext cx="2941764" cy="2165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73A78-4A20-34BC-3610-95686A5EA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963" y="2770051"/>
            <a:ext cx="1980777" cy="2305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893AA-89E1-7908-CC1A-FD5837847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552" y="135036"/>
            <a:ext cx="1946656" cy="2436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Where do you start?	</a:t>
            </a: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How many hours, days, times.  Minimum hours needed?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CDS vs. SDS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Demographic of staff desired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What they will do - define job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Budget - start $- increases - frequency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BUILDING A TEAM - TRUST</a:t>
            </a:r>
            <a:endParaRPr sz="2300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2963" y="2121063"/>
            <a:ext cx="1209675" cy="2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3000650" y="1077400"/>
            <a:ext cx="5879700" cy="26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734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en" sz="2533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Manual</a:t>
            </a:r>
            <a:r>
              <a:rPr lang="en" sz="2533" dirty="0">
                <a:solidFill>
                  <a:srgbClr val="0000FF"/>
                </a:solidFill>
              </a:rPr>
              <a:t> </a:t>
            </a:r>
            <a:r>
              <a:rPr lang="en" sz="2533" dirty="0">
                <a:solidFill>
                  <a:schemeClr val="dk2"/>
                </a:solidFill>
              </a:rPr>
              <a:t>-  Community Specialist</a:t>
            </a:r>
            <a:endParaRPr sz="2533" dirty="0">
              <a:solidFill>
                <a:schemeClr val="dk2"/>
              </a:solidFill>
            </a:endParaRPr>
          </a:p>
          <a:p>
            <a:pPr marL="457200" lvl="0" indent="-3734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en" sz="2533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 description</a:t>
            </a:r>
            <a:r>
              <a:rPr lang="en" sz="2533" dirty="0">
                <a:solidFill>
                  <a:srgbClr val="0000FF"/>
                </a:solidFill>
              </a:rPr>
              <a:t>  </a:t>
            </a:r>
            <a:endParaRPr sz="2533" dirty="0">
              <a:solidFill>
                <a:srgbClr val="0000FF"/>
              </a:solidFill>
            </a:endParaRPr>
          </a:p>
          <a:p>
            <a:pPr marL="457200" lvl="0" indent="-3734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33" dirty="0"/>
              <a:t>Expectations</a:t>
            </a:r>
            <a:endParaRPr sz="2533" dirty="0"/>
          </a:p>
          <a:p>
            <a:pPr marL="457200" lvl="0" indent="-3734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33" dirty="0"/>
              <a:t>Rules of the house</a:t>
            </a:r>
            <a:endParaRPr sz="2533" dirty="0"/>
          </a:p>
          <a:p>
            <a:pPr marL="457200" lvl="0" indent="-3734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33" dirty="0"/>
              <a:t>Evaluation criteria / increases</a:t>
            </a:r>
            <a:endParaRPr sz="2533" dirty="0"/>
          </a:p>
          <a:p>
            <a:pPr marL="457200" lvl="0" indent="-3734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33" dirty="0"/>
              <a:t>Language - People First /</a:t>
            </a:r>
            <a:br>
              <a:rPr lang="en" sz="2533" dirty="0"/>
            </a:br>
            <a:r>
              <a:rPr lang="en" sz="2533" dirty="0"/>
              <a:t>not  “babysitter”/ respect</a:t>
            </a:r>
            <a:endParaRPr sz="2533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</p:txBody>
      </p:sp>
      <p:sp>
        <p:nvSpPr>
          <p:cNvPr id="95" name="Google Shape;95;p16"/>
          <p:cNvSpPr txBox="1"/>
          <p:nvPr/>
        </p:nvSpPr>
        <p:spPr>
          <a:xfrm>
            <a:off x="303375" y="234425"/>
            <a:ext cx="4743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" sz="3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Getting Organized</a:t>
            </a:r>
            <a:endParaRPr sz="3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2400" y="1222325"/>
            <a:ext cx="3248051" cy="324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60591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300"/>
              <a:t>Advertising your job</a:t>
            </a:r>
            <a:endParaRPr sz="43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4873200" cy="28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Word of mouth - don’t be shy !!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School, day program, family, friends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SDS-MO </a:t>
            </a:r>
            <a:r>
              <a:rPr lang="en" sz="18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Handshake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Paid online  job boards - </a:t>
            </a:r>
            <a:r>
              <a:rPr lang="en" sz="1800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Care.com</a:t>
            </a:r>
            <a:r>
              <a:rPr lang="en" sz="1800" dirty="0">
                <a:solidFill>
                  <a:srgbClr val="0000FF"/>
                </a:solidFill>
              </a:rPr>
              <a:t>, </a:t>
            </a:r>
            <a:r>
              <a:rPr lang="en" sz="1800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Monster</a:t>
            </a:r>
            <a:r>
              <a:rPr lang="en" sz="1800" dirty="0">
                <a:solidFill>
                  <a:srgbClr val="0000FF"/>
                </a:solidFill>
              </a:rPr>
              <a:t>, </a:t>
            </a:r>
            <a:r>
              <a:rPr lang="en" sz="1800" u="sng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Indeed</a:t>
            </a:r>
            <a:endParaRPr sz="1800" dirty="0"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Personal contacts at colleges- Health sciences, education, social work (professors)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Places where your potential job seekers are in person and online (twitter, </a:t>
            </a:r>
            <a:r>
              <a:rPr lang="en" sz="1800" dirty="0" err="1"/>
              <a:t>instagram</a:t>
            </a:r>
            <a:r>
              <a:rPr lang="en" sz="1800" dirty="0"/>
              <a:t>, snapchat, Facebook, etc.)</a:t>
            </a:r>
            <a:endParaRPr sz="1800" dirty="0"/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37725" y="1129525"/>
            <a:ext cx="2896500" cy="28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100"/>
              <a:t>Got leads?</a:t>
            </a:r>
            <a:endParaRPr sz="4100"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3658025" y="1107300"/>
            <a:ext cx="4257300" cy="29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Follow up on ALL leads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“Selling” the job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Ideas for the ‘process’</a:t>
            </a:r>
            <a:endParaRPr sz="2000"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Phone interview </a:t>
            </a:r>
            <a:endParaRPr sz="2000"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Reference check</a:t>
            </a:r>
            <a:endParaRPr sz="2000"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In -person interview</a:t>
            </a:r>
            <a:endParaRPr sz="2000"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Trial hours.</a:t>
            </a:r>
            <a:endParaRPr sz="2000"/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775" y="1311300"/>
            <a:ext cx="2435150" cy="35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470800" y="176175"/>
            <a:ext cx="5618700" cy="12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Interview Questions: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1271350" y="781450"/>
            <a:ext cx="68406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Why this job? - Great opener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Experience with…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Family life - siblings, significant others, where from?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Interests - What they do in their free time, hobbies, passions, what type of communities are they in.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Limitations of ability?  Driving, lifting, phobias, time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Work history - resume, best/worst job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Gender identity, marital status,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Religion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Disability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Char char="●"/>
            </a:pPr>
            <a:r>
              <a:rPr lang="en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HABITS * - </a:t>
            </a:r>
            <a:r>
              <a:rPr lang="en" sz="20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tricky one</a:t>
            </a:r>
            <a:endParaRPr sz="20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579150" y="3102650"/>
            <a:ext cx="1971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latin typeface="Lato"/>
                <a:ea typeface="Lato"/>
                <a:cs typeface="Lato"/>
                <a:sym typeface="Lato"/>
              </a:rPr>
              <a:t>Don’t ask</a:t>
            </a:r>
            <a:endParaRPr sz="2600" b="1" u="sng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362850" y="1364550"/>
            <a:ext cx="5217000" cy="29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80"/>
              <a:buChar char="●"/>
            </a:pPr>
            <a:r>
              <a:rPr lang="en" sz="2480" b="0" dirty="0"/>
              <a:t>Tell them about the JOB! Hours desired.</a:t>
            </a:r>
            <a:endParaRPr sz="2480" b="0" dirty="0"/>
          </a:p>
          <a:p>
            <a:pPr marL="45720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80"/>
              <a:buChar char="●"/>
            </a:pPr>
            <a:r>
              <a:rPr lang="en" sz="2480" b="0" dirty="0"/>
              <a:t>Explain Acumen (and HCY/DHSS if applicable)</a:t>
            </a:r>
            <a:endParaRPr sz="2480" b="0" dirty="0"/>
          </a:p>
          <a:p>
            <a:pPr marL="45720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80"/>
              <a:buChar char="●"/>
            </a:pPr>
            <a:r>
              <a:rPr lang="en" sz="2480" b="0" dirty="0"/>
              <a:t>Training requirements</a:t>
            </a:r>
            <a:endParaRPr sz="2480" b="0" dirty="0"/>
          </a:p>
          <a:p>
            <a:pPr marL="45720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80"/>
              <a:buChar char="●"/>
            </a:pPr>
            <a:r>
              <a:rPr lang="en" sz="2480" b="0" dirty="0"/>
              <a:t>Are they available/How much they want to work?</a:t>
            </a:r>
            <a:endParaRPr sz="2480" b="0" dirty="0"/>
          </a:p>
        </p:txBody>
      </p:sp>
      <p:sp>
        <p:nvSpPr>
          <p:cNvPr id="123" name="Google Shape;123;p20"/>
          <p:cNvSpPr txBox="1"/>
          <p:nvPr/>
        </p:nvSpPr>
        <p:spPr>
          <a:xfrm>
            <a:off x="460725" y="687450"/>
            <a:ext cx="6784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 you found someone that fits?</a:t>
            </a:r>
            <a:endParaRPr sz="3200" b="0" i="0" u="sng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301" y="2418400"/>
            <a:ext cx="2541726" cy="17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490250" y="297750"/>
            <a:ext cx="5618700" cy="18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JOB OFFER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171949" y="1343018"/>
            <a:ext cx="5557200" cy="273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Font typeface="Lato"/>
              <a:buChar char="●"/>
            </a:pPr>
            <a:r>
              <a:rPr lang="en" sz="1900" b="0" i="0" u="sng" strike="noStrike" cap="none" dirty="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Acumen Employee packet</a:t>
            </a:r>
            <a:r>
              <a:rPr lang="en" dirty="0"/>
              <a:t> &amp; </a:t>
            </a:r>
            <a:r>
              <a:rPr lang="en" sz="1900" u="sng" dirty="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 Packet</a:t>
            </a:r>
            <a:endParaRPr sz="19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ato"/>
              <a:buChar char="○"/>
            </a:pPr>
            <a:r>
              <a:rPr lang="en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Social Security Card</a:t>
            </a:r>
            <a:endParaRPr sz="19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ato"/>
              <a:buChar char="○"/>
            </a:pPr>
            <a:r>
              <a:rPr lang="en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Picture ID - D</a:t>
            </a:r>
            <a:r>
              <a:rPr lang="en" sz="1900" dirty="0">
                <a:latin typeface="Lato"/>
                <a:ea typeface="Lato"/>
                <a:cs typeface="Lato"/>
                <a:sym typeface="Lato"/>
              </a:rPr>
              <a:t>rivers License</a:t>
            </a: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ato"/>
              <a:buChar char="○"/>
            </a:pPr>
            <a:r>
              <a:rPr lang="en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Voided check or bank </a:t>
            </a:r>
            <a:r>
              <a:rPr lang="en" sz="19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letter</a:t>
            </a: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ato"/>
              <a:buChar char="○"/>
            </a:pPr>
            <a:r>
              <a:rPr lang="en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Proof of HS graduation (HS or college transcript or diploma)</a:t>
            </a:r>
            <a:endParaRPr sz="19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Font typeface="Lato"/>
              <a:buChar char="○"/>
            </a:pPr>
            <a:r>
              <a:rPr lang="en" sz="1900" b="0" i="0" u="sng" strike="noStrike" cap="none" dirty="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Abuse and Neglect Certification</a:t>
            </a:r>
            <a:endParaRPr sz="1900" b="0" i="0" u="none" strike="noStrike" cap="none" dirty="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ato"/>
              <a:buChar char="○"/>
            </a:pPr>
            <a:r>
              <a:rPr lang="en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Med PCA - First Aid/CPR Certification</a:t>
            </a:r>
            <a:endParaRPr sz="19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4724" y="1457800"/>
            <a:ext cx="3158401" cy="211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548</Words>
  <Application>Microsoft Macintosh PowerPoint</Application>
  <PresentationFormat>On-screen Show (16:9)</PresentationFormat>
  <Paragraphs>86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 Light</vt:lpstr>
      <vt:lpstr>Lato</vt:lpstr>
      <vt:lpstr>Arial</vt:lpstr>
      <vt:lpstr>Calibri</vt:lpstr>
      <vt:lpstr>Office Theme</vt:lpstr>
      <vt:lpstr>SDS Family Support Group  Recruiting, Interviewing and Hiring PCAs</vt:lpstr>
      <vt:lpstr>PowerPoint Presentation</vt:lpstr>
      <vt:lpstr>Where do you start? </vt:lpstr>
      <vt:lpstr>Support Manual -  Community Specialist Job description   Expectations Rules of the house Evaluation criteria / increases Language - People First / not  “babysitter”/ respect  </vt:lpstr>
      <vt:lpstr>Advertising your job</vt:lpstr>
      <vt:lpstr>Got leads?</vt:lpstr>
      <vt:lpstr>Interview Questions: </vt:lpstr>
      <vt:lpstr>Tell them about the JOB! Hours desired. Explain Acumen (and HCY/DHSS if applicable) Training requirements Are they available/How much they want to work?</vt:lpstr>
      <vt:lpstr>JOB OFFER  </vt:lpstr>
      <vt:lpstr>Support manual and checklists. Logs - Bathroom, eating, screen time, etc. Team Collaboration with other staff Rules of the “house” (promptness, cancellations, personal phone use, breaks, etc.) Notes for Acumen - EVV, a sentence per hour, DCI app Evaluation Criteria - milestones, clear expectations, self-evaluation.</vt:lpstr>
      <vt:lpstr>Train,             evaluate,                                 Praise ($$?),                                                rinse,                                                              repeat  </vt:lpstr>
      <vt:lpstr>Examples of job descriptions  Examples of Training checklists  HOW - TO  schedule?</vt:lpstr>
      <vt:lpstr>Closing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SDS Family Support Group  Recruiting, Interviewing and Hiring PCAs</dc:title>
  <cp:lastModifiedBy>Victoria McMullen</cp:lastModifiedBy>
  <cp:revision>3</cp:revision>
  <dcterms:modified xsi:type="dcterms:W3CDTF">2023-03-21T01:39:53Z</dcterms:modified>
</cp:coreProperties>
</file>