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69" r:id="rId4"/>
    <p:sldMasterId id="2147483774" r:id="rId5"/>
    <p:sldMasterId id="2147483650" r:id="rId6"/>
    <p:sldMasterId id="2147483652" r:id="rId7"/>
  </p:sldMasterIdLst>
  <p:notesMasterIdLst>
    <p:notesMasterId r:id="rId35"/>
  </p:notesMasterIdLst>
  <p:handoutMasterIdLst>
    <p:handoutMasterId r:id="rId36"/>
  </p:handoutMasterIdLst>
  <p:sldIdLst>
    <p:sldId id="360" r:id="rId8"/>
    <p:sldId id="308" r:id="rId9"/>
    <p:sldId id="323" r:id="rId10"/>
    <p:sldId id="324" r:id="rId11"/>
    <p:sldId id="365" r:id="rId12"/>
    <p:sldId id="369" r:id="rId13"/>
    <p:sldId id="366" r:id="rId14"/>
    <p:sldId id="329" r:id="rId15"/>
    <p:sldId id="372" r:id="rId16"/>
    <p:sldId id="330" r:id="rId17"/>
    <p:sldId id="331" r:id="rId18"/>
    <p:sldId id="332" r:id="rId19"/>
    <p:sldId id="374" r:id="rId20"/>
    <p:sldId id="370" r:id="rId21"/>
    <p:sldId id="375" r:id="rId22"/>
    <p:sldId id="333" r:id="rId23"/>
    <p:sldId id="334" r:id="rId24"/>
    <p:sldId id="362" r:id="rId25"/>
    <p:sldId id="371" r:id="rId26"/>
    <p:sldId id="373" r:id="rId27"/>
    <p:sldId id="340" r:id="rId28"/>
    <p:sldId id="344" r:id="rId29"/>
    <p:sldId id="363" r:id="rId30"/>
    <p:sldId id="352" r:id="rId31"/>
    <p:sldId id="367" r:id="rId32"/>
    <p:sldId id="368" r:id="rId33"/>
    <p:sldId id="358" r:id="rId34"/>
  </p:sldIdLst>
  <p:sldSz cx="9144000" cy="6858000" type="screen4x3"/>
  <p:notesSz cx="7010400" cy="9296400"/>
  <p:defaultTextStyle>
    <a:defPPr>
      <a:defRPr lang="en-US"/>
    </a:defPPr>
    <a:lvl1pPr algn="l" rtl="0" fontAlgn="base">
      <a:spcBef>
        <a:spcPct val="50000"/>
      </a:spcBef>
      <a:spcAft>
        <a:spcPct val="0"/>
      </a:spcAft>
      <a:buClr>
        <a:schemeClr val="tx1"/>
      </a:buClr>
      <a:buFont typeface="Wingdings" pitchFamily="-110" charset="2"/>
      <a:buChar char="§"/>
      <a:defRPr sz="2200" kern="1200">
        <a:solidFill>
          <a:schemeClr val="tx1"/>
        </a:solidFill>
        <a:latin typeface="Arial" charset="0"/>
        <a:ea typeface="ＭＳ Ｐゴシック" pitchFamily="-110" charset="-128"/>
        <a:cs typeface="+mn-cs"/>
      </a:defRPr>
    </a:lvl1pPr>
    <a:lvl2pPr marL="457200" algn="l" rtl="0" fontAlgn="base">
      <a:spcBef>
        <a:spcPct val="50000"/>
      </a:spcBef>
      <a:spcAft>
        <a:spcPct val="0"/>
      </a:spcAft>
      <a:buClr>
        <a:schemeClr val="tx1"/>
      </a:buClr>
      <a:buFont typeface="Wingdings" pitchFamily="-110" charset="2"/>
      <a:buChar char="§"/>
      <a:defRPr sz="2200" kern="1200">
        <a:solidFill>
          <a:schemeClr val="tx1"/>
        </a:solidFill>
        <a:latin typeface="Arial" charset="0"/>
        <a:ea typeface="ＭＳ Ｐゴシック" pitchFamily="-110" charset="-128"/>
        <a:cs typeface="+mn-cs"/>
      </a:defRPr>
    </a:lvl2pPr>
    <a:lvl3pPr marL="914400" algn="l" rtl="0" fontAlgn="base">
      <a:spcBef>
        <a:spcPct val="50000"/>
      </a:spcBef>
      <a:spcAft>
        <a:spcPct val="0"/>
      </a:spcAft>
      <a:buClr>
        <a:schemeClr val="tx1"/>
      </a:buClr>
      <a:buFont typeface="Wingdings" pitchFamily="-110" charset="2"/>
      <a:buChar char="§"/>
      <a:defRPr sz="2200" kern="1200">
        <a:solidFill>
          <a:schemeClr val="tx1"/>
        </a:solidFill>
        <a:latin typeface="Arial" charset="0"/>
        <a:ea typeface="ＭＳ Ｐゴシック" pitchFamily="-110" charset="-128"/>
        <a:cs typeface="+mn-cs"/>
      </a:defRPr>
    </a:lvl3pPr>
    <a:lvl4pPr marL="1371600" algn="l" rtl="0" fontAlgn="base">
      <a:spcBef>
        <a:spcPct val="50000"/>
      </a:spcBef>
      <a:spcAft>
        <a:spcPct val="0"/>
      </a:spcAft>
      <a:buClr>
        <a:schemeClr val="tx1"/>
      </a:buClr>
      <a:buFont typeface="Wingdings" pitchFamily="-110" charset="2"/>
      <a:buChar char="§"/>
      <a:defRPr sz="2200" kern="1200">
        <a:solidFill>
          <a:schemeClr val="tx1"/>
        </a:solidFill>
        <a:latin typeface="Arial" charset="0"/>
        <a:ea typeface="ＭＳ Ｐゴシック" pitchFamily="-110" charset="-128"/>
        <a:cs typeface="+mn-cs"/>
      </a:defRPr>
    </a:lvl4pPr>
    <a:lvl5pPr marL="1828800" algn="l" rtl="0" fontAlgn="base">
      <a:spcBef>
        <a:spcPct val="50000"/>
      </a:spcBef>
      <a:spcAft>
        <a:spcPct val="0"/>
      </a:spcAft>
      <a:buClr>
        <a:schemeClr val="tx1"/>
      </a:buClr>
      <a:buFont typeface="Wingdings" pitchFamily="-110" charset="2"/>
      <a:buChar char="§"/>
      <a:defRPr sz="2200" kern="1200">
        <a:solidFill>
          <a:schemeClr val="tx1"/>
        </a:solidFill>
        <a:latin typeface="Arial" charset="0"/>
        <a:ea typeface="ＭＳ Ｐゴシック" pitchFamily="-110" charset="-128"/>
        <a:cs typeface="+mn-cs"/>
      </a:defRPr>
    </a:lvl5pPr>
    <a:lvl6pPr marL="2286000" algn="l" defTabSz="914400" rtl="0" eaLnBrk="1" latinLnBrk="0" hangingPunct="1">
      <a:defRPr sz="2200" kern="1200">
        <a:solidFill>
          <a:schemeClr val="tx1"/>
        </a:solidFill>
        <a:latin typeface="Arial" charset="0"/>
        <a:ea typeface="ＭＳ Ｐゴシック" pitchFamily="-110" charset="-128"/>
        <a:cs typeface="+mn-cs"/>
      </a:defRPr>
    </a:lvl6pPr>
    <a:lvl7pPr marL="2743200" algn="l" defTabSz="914400" rtl="0" eaLnBrk="1" latinLnBrk="0" hangingPunct="1">
      <a:defRPr sz="2200" kern="1200">
        <a:solidFill>
          <a:schemeClr val="tx1"/>
        </a:solidFill>
        <a:latin typeface="Arial" charset="0"/>
        <a:ea typeface="ＭＳ Ｐゴシック" pitchFamily="-110" charset="-128"/>
        <a:cs typeface="+mn-cs"/>
      </a:defRPr>
    </a:lvl7pPr>
    <a:lvl8pPr marL="3200400" algn="l" defTabSz="914400" rtl="0" eaLnBrk="1" latinLnBrk="0" hangingPunct="1">
      <a:defRPr sz="2200" kern="1200">
        <a:solidFill>
          <a:schemeClr val="tx1"/>
        </a:solidFill>
        <a:latin typeface="Arial" charset="0"/>
        <a:ea typeface="ＭＳ Ｐゴシック" pitchFamily="-110" charset="-128"/>
        <a:cs typeface="+mn-cs"/>
      </a:defRPr>
    </a:lvl8pPr>
    <a:lvl9pPr marL="3657600" algn="l" defTabSz="914400" rtl="0" eaLnBrk="1" latinLnBrk="0" hangingPunct="1">
      <a:defRPr sz="2200" kern="1200">
        <a:solidFill>
          <a:schemeClr val="tx1"/>
        </a:solidFill>
        <a:latin typeface="Arial" charset="0"/>
        <a:ea typeface="ＭＳ Ｐゴシック" pitchFamily="-110" charset="-128"/>
        <a:cs typeface="+mn-cs"/>
      </a:defRPr>
    </a:lvl9pPr>
  </p:defaultTextStyle>
  <p:extLst>
    <p:ext uri="{EFAFB233-063F-42B5-8137-9DF3F51BA10A}">
      <p15:sldGuideLst xmlns:p15="http://schemas.microsoft.com/office/powerpoint/2012/main">
        <p15:guide id="1" orient="horz" pos="3923">
          <p15:clr>
            <a:srgbClr val="A4A3A4"/>
          </p15:clr>
        </p15:guide>
        <p15:guide id="2" orient="horz" pos="2147">
          <p15:clr>
            <a:srgbClr val="A4A3A4"/>
          </p15:clr>
        </p15:guide>
        <p15:guide id="3" orient="horz" pos="524">
          <p15:clr>
            <a:srgbClr val="A4A3A4"/>
          </p15:clr>
        </p15:guide>
        <p15:guide id="4" orient="horz" pos="4198">
          <p15:clr>
            <a:srgbClr val="A4A3A4"/>
          </p15:clr>
        </p15:guide>
        <p15:guide id="5" orient="horz" pos="2699">
          <p15:clr>
            <a:srgbClr val="A4A3A4"/>
          </p15:clr>
        </p15:guide>
        <p15:guide id="6" orient="horz" pos="1852">
          <p15:clr>
            <a:srgbClr val="A4A3A4"/>
          </p15:clr>
        </p15:guide>
        <p15:guide id="7" pos="2604">
          <p15:clr>
            <a:srgbClr val="A4A3A4"/>
          </p15:clr>
        </p15:guide>
        <p15:guide id="8" pos="211">
          <p15:clr>
            <a:srgbClr val="A4A3A4"/>
          </p15:clr>
        </p15:guide>
        <p15:guide id="9" pos="5540">
          <p15:clr>
            <a:srgbClr val="A4A3A4"/>
          </p15:clr>
        </p15:guide>
        <p15:guide id="10" pos="666">
          <p15:clr>
            <a:srgbClr val="A4A3A4"/>
          </p15:clr>
        </p15:guide>
        <p15:guide id="11" pos="4489">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BF9E"/>
    <a:srgbClr val="B9BD9C"/>
    <a:srgbClr val="E8E8DC"/>
    <a:srgbClr val="00CC99"/>
    <a:srgbClr val="0C0C73"/>
    <a:srgbClr val="578D97"/>
    <a:srgbClr val="8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1" autoAdjust="0"/>
    <p:restoredTop sz="87702" autoAdjust="0"/>
  </p:normalViewPr>
  <p:slideViewPr>
    <p:cSldViewPr snapToGrid="0">
      <p:cViewPr varScale="1">
        <p:scale>
          <a:sx n="107" d="100"/>
          <a:sy n="107" d="100"/>
        </p:scale>
        <p:origin x="1542" y="108"/>
      </p:cViewPr>
      <p:guideLst>
        <p:guide orient="horz" pos="3923"/>
        <p:guide orient="horz" pos="2147"/>
        <p:guide orient="horz" pos="524"/>
        <p:guide orient="horz" pos="4198"/>
        <p:guide orient="horz" pos="2699"/>
        <p:guide orient="horz" pos="1852"/>
        <p:guide pos="2604"/>
        <p:guide pos="211"/>
        <p:guide pos="5540"/>
        <p:guide pos="666"/>
        <p:guide pos="448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88" d="100"/>
        <a:sy n="188" d="100"/>
      </p:scale>
      <p:origin x="0" y="11148"/>
    </p:cViewPr>
  </p:sorterViewPr>
  <p:notesViewPr>
    <p:cSldViewPr snapToGrid="0">
      <p:cViewPr varScale="1">
        <p:scale>
          <a:sx n="75" d="100"/>
          <a:sy n="75" d="100"/>
        </p:scale>
        <p:origin x="-195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1"/>
            <a:ext cx="3038475" cy="464575"/>
          </a:xfrm>
          <a:prstGeom prst="rect">
            <a:avLst/>
          </a:prstGeom>
          <a:noFill/>
          <a:ln w="9525">
            <a:noFill/>
            <a:miter lim="800000"/>
            <a:headEnd/>
            <a:tailEnd/>
          </a:ln>
          <a:effectLst/>
        </p:spPr>
        <p:txBody>
          <a:bodyPr vert="horz" wrap="square" lIns="103933" tIns="51967" rIns="103933" bIns="51967" numCol="1" anchor="t" anchorCtr="0" compatLnSpc="1">
            <a:prstTxWarp prst="textNoShape">
              <a:avLst/>
            </a:prstTxWarp>
          </a:bodyPr>
          <a:lstStyle>
            <a:lvl1pPr defTabSz="1039000" eaLnBrk="0" hangingPunct="0">
              <a:spcBef>
                <a:spcPct val="0"/>
              </a:spcBef>
              <a:buClrTx/>
              <a:buFontTx/>
              <a:buNone/>
              <a:defRPr sz="1300">
                <a:latin typeface="Times" pitchFamily="-110" charset="0"/>
              </a:defRPr>
            </a:lvl1pPr>
          </a:lstStyle>
          <a:p>
            <a:endParaRPr lang="en-US"/>
          </a:p>
        </p:txBody>
      </p:sp>
      <p:sp>
        <p:nvSpPr>
          <p:cNvPr id="56323" name="Rectangle 3"/>
          <p:cNvSpPr>
            <a:spLocks noGrp="1" noChangeArrowheads="1"/>
          </p:cNvSpPr>
          <p:nvPr>
            <p:ph type="dt" sz="quarter" idx="1"/>
          </p:nvPr>
        </p:nvSpPr>
        <p:spPr bwMode="auto">
          <a:xfrm>
            <a:off x="3970339" y="1"/>
            <a:ext cx="3038475" cy="464575"/>
          </a:xfrm>
          <a:prstGeom prst="rect">
            <a:avLst/>
          </a:prstGeom>
          <a:noFill/>
          <a:ln w="9525">
            <a:noFill/>
            <a:miter lim="800000"/>
            <a:headEnd/>
            <a:tailEnd/>
          </a:ln>
          <a:effectLst/>
        </p:spPr>
        <p:txBody>
          <a:bodyPr vert="horz" wrap="square" lIns="103933" tIns="51967" rIns="103933" bIns="51967" numCol="1" anchor="t" anchorCtr="0" compatLnSpc="1">
            <a:prstTxWarp prst="textNoShape">
              <a:avLst/>
            </a:prstTxWarp>
          </a:bodyPr>
          <a:lstStyle>
            <a:lvl1pPr algn="r" defTabSz="1039000" eaLnBrk="0" hangingPunct="0">
              <a:spcBef>
                <a:spcPct val="0"/>
              </a:spcBef>
              <a:buClrTx/>
              <a:buFontTx/>
              <a:buNone/>
              <a:defRPr sz="1300">
                <a:latin typeface="Times" pitchFamily="-110" charset="0"/>
              </a:defRPr>
            </a:lvl1pPr>
          </a:lstStyle>
          <a:p>
            <a:endParaRPr lang="en-US"/>
          </a:p>
        </p:txBody>
      </p:sp>
      <p:sp>
        <p:nvSpPr>
          <p:cNvPr id="56324" name="Rectangle 4"/>
          <p:cNvSpPr>
            <a:spLocks noGrp="1" noChangeArrowheads="1"/>
          </p:cNvSpPr>
          <p:nvPr>
            <p:ph type="ftr" sz="quarter" idx="2"/>
          </p:nvPr>
        </p:nvSpPr>
        <p:spPr bwMode="auto">
          <a:xfrm>
            <a:off x="1" y="8829375"/>
            <a:ext cx="3038475" cy="465801"/>
          </a:xfrm>
          <a:prstGeom prst="rect">
            <a:avLst/>
          </a:prstGeom>
          <a:noFill/>
          <a:ln w="9525">
            <a:noFill/>
            <a:miter lim="800000"/>
            <a:headEnd/>
            <a:tailEnd/>
          </a:ln>
          <a:effectLst/>
        </p:spPr>
        <p:txBody>
          <a:bodyPr vert="horz" wrap="square" lIns="103933" tIns="51967" rIns="103933" bIns="51967" numCol="1" anchor="b" anchorCtr="0" compatLnSpc="1">
            <a:prstTxWarp prst="textNoShape">
              <a:avLst/>
            </a:prstTxWarp>
          </a:bodyPr>
          <a:lstStyle>
            <a:lvl1pPr defTabSz="1039000" eaLnBrk="0" hangingPunct="0">
              <a:spcBef>
                <a:spcPct val="0"/>
              </a:spcBef>
              <a:buClrTx/>
              <a:buFontTx/>
              <a:buNone/>
              <a:defRPr sz="1300">
                <a:latin typeface="Times" pitchFamily="-110" charset="0"/>
              </a:defRPr>
            </a:lvl1pPr>
          </a:lstStyle>
          <a:p>
            <a:endParaRPr lang="en-US"/>
          </a:p>
        </p:txBody>
      </p:sp>
      <p:sp>
        <p:nvSpPr>
          <p:cNvPr id="56325" name="Rectangle 5"/>
          <p:cNvSpPr>
            <a:spLocks noGrp="1" noChangeArrowheads="1"/>
          </p:cNvSpPr>
          <p:nvPr>
            <p:ph type="sldNum" sz="quarter" idx="3"/>
          </p:nvPr>
        </p:nvSpPr>
        <p:spPr bwMode="auto">
          <a:xfrm>
            <a:off x="3970339" y="8829375"/>
            <a:ext cx="3038475" cy="465801"/>
          </a:xfrm>
          <a:prstGeom prst="rect">
            <a:avLst/>
          </a:prstGeom>
          <a:noFill/>
          <a:ln w="9525">
            <a:noFill/>
            <a:miter lim="800000"/>
            <a:headEnd/>
            <a:tailEnd/>
          </a:ln>
          <a:effectLst/>
        </p:spPr>
        <p:txBody>
          <a:bodyPr vert="horz" wrap="square" lIns="103933" tIns="51967" rIns="103933" bIns="51967" numCol="1" anchor="b" anchorCtr="0" compatLnSpc="1">
            <a:prstTxWarp prst="textNoShape">
              <a:avLst/>
            </a:prstTxWarp>
          </a:bodyPr>
          <a:lstStyle>
            <a:lvl1pPr algn="r" defTabSz="1039000" eaLnBrk="0" hangingPunct="0">
              <a:spcBef>
                <a:spcPct val="0"/>
              </a:spcBef>
              <a:buClrTx/>
              <a:buFontTx/>
              <a:buNone/>
              <a:defRPr sz="1300">
                <a:latin typeface="Times" pitchFamily="-110" charset="0"/>
              </a:defRPr>
            </a:lvl1pPr>
          </a:lstStyle>
          <a:p>
            <a:fld id="{717B45DE-7BD0-4F72-8F9A-B11C0686B2F5}" type="slidenum">
              <a:rPr lang="en-US"/>
              <a:pPr/>
              <a:t>‹#›</a:t>
            </a:fld>
            <a:endParaRPr lang="en-US"/>
          </a:p>
        </p:txBody>
      </p:sp>
    </p:spTree>
    <p:extLst>
      <p:ext uri="{BB962C8B-B14F-4D97-AF65-F5344CB8AC3E}">
        <p14:creationId xmlns:p14="http://schemas.microsoft.com/office/powerpoint/2010/main" val="3729703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1" y="1"/>
            <a:ext cx="3038475" cy="464575"/>
          </a:xfrm>
          <a:prstGeom prst="rect">
            <a:avLst/>
          </a:prstGeom>
          <a:noFill/>
          <a:ln w="9525">
            <a:noFill/>
            <a:miter lim="800000"/>
            <a:headEnd/>
            <a:tailEnd/>
          </a:ln>
          <a:effectLst/>
        </p:spPr>
        <p:txBody>
          <a:bodyPr vert="horz" wrap="square" lIns="103933" tIns="51967" rIns="103933" bIns="51967" numCol="1" anchor="t" anchorCtr="0" compatLnSpc="1">
            <a:prstTxWarp prst="textNoShape">
              <a:avLst/>
            </a:prstTxWarp>
          </a:bodyPr>
          <a:lstStyle>
            <a:lvl1pPr defTabSz="1039000" eaLnBrk="0" hangingPunct="0">
              <a:spcBef>
                <a:spcPct val="0"/>
              </a:spcBef>
              <a:buClrTx/>
              <a:buFontTx/>
              <a:buNone/>
              <a:defRPr sz="1300">
                <a:latin typeface="Times" pitchFamily="-110" charset="0"/>
              </a:defRPr>
            </a:lvl1pPr>
          </a:lstStyle>
          <a:p>
            <a:endParaRPr lang="en-US"/>
          </a:p>
        </p:txBody>
      </p:sp>
      <p:sp>
        <p:nvSpPr>
          <p:cNvPr id="44035" name="Rectangle 3"/>
          <p:cNvSpPr>
            <a:spLocks noGrp="1" noChangeArrowheads="1"/>
          </p:cNvSpPr>
          <p:nvPr>
            <p:ph type="dt" idx="1"/>
          </p:nvPr>
        </p:nvSpPr>
        <p:spPr bwMode="auto">
          <a:xfrm>
            <a:off x="3971926" y="1"/>
            <a:ext cx="3038475" cy="464575"/>
          </a:xfrm>
          <a:prstGeom prst="rect">
            <a:avLst/>
          </a:prstGeom>
          <a:noFill/>
          <a:ln w="9525">
            <a:noFill/>
            <a:miter lim="800000"/>
            <a:headEnd/>
            <a:tailEnd/>
          </a:ln>
          <a:effectLst/>
        </p:spPr>
        <p:txBody>
          <a:bodyPr vert="horz" wrap="square" lIns="103933" tIns="51967" rIns="103933" bIns="51967" numCol="1" anchor="t" anchorCtr="0" compatLnSpc="1">
            <a:prstTxWarp prst="textNoShape">
              <a:avLst/>
            </a:prstTxWarp>
          </a:bodyPr>
          <a:lstStyle>
            <a:lvl1pPr algn="r" defTabSz="1039000" eaLnBrk="0" hangingPunct="0">
              <a:spcBef>
                <a:spcPct val="0"/>
              </a:spcBef>
              <a:buClrTx/>
              <a:buFontTx/>
              <a:buNone/>
              <a:defRPr sz="1300">
                <a:latin typeface="Times" pitchFamily="-110" charset="0"/>
              </a:defRPr>
            </a:lvl1pPr>
          </a:lstStyle>
          <a:p>
            <a:endParaRPr lang="en-US"/>
          </a:p>
        </p:txBody>
      </p:sp>
      <p:sp>
        <p:nvSpPr>
          <p:cNvPr id="276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935039" y="4416526"/>
            <a:ext cx="5140325" cy="4182399"/>
          </a:xfrm>
          <a:prstGeom prst="rect">
            <a:avLst/>
          </a:prstGeom>
          <a:noFill/>
          <a:ln w="9525">
            <a:noFill/>
            <a:miter lim="800000"/>
            <a:headEnd/>
            <a:tailEnd/>
          </a:ln>
          <a:effectLst/>
        </p:spPr>
        <p:txBody>
          <a:bodyPr vert="horz" wrap="square" lIns="103933" tIns="51967" rIns="103933" bIns="5196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4038" name="Rectangle 6"/>
          <p:cNvSpPr>
            <a:spLocks noGrp="1" noChangeArrowheads="1"/>
          </p:cNvSpPr>
          <p:nvPr>
            <p:ph type="ftr" sz="quarter" idx="4"/>
          </p:nvPr>
        </p:nvSpPr>
        <p:spPr bwMode="auto">
          <a:xfrm>
            <a:off x="1" y="8831826"/>
            <a:ext cx="3038475" cy="464574"/>
          </a:xfrm>
          <a:prstGeom prst="rect">
            <a:avLst/>
          </a:prstGeom>
          <a:noFill/>
          <a:ln w="9525">
            <a:noFill/>
            <a:miter lim="800000"/>
            <a:headEnd/>
            <a:tailEnd/>
          </a:ln>
          <a:effectLst/>
        </p:spPr>
        <p:txBody>
          <a:bodyPr vert="horz" wrap="square" lIns="103933" tIns="51967" rIns="103933" bIns="51967" numCol="1" anchor="b" anchorCtr="0" compatLnSpc="1">
            <a:prstTxWarp prst="textNoShape">
              <a:avLst/>
            </a:prstTxWarp>
          </a:bodyPr>
          <a:lstStyle>
            <a:lvl1pPr defTabSz="1039000" eaLnBrk="0" hangingPunct="0">
              <a:spcBef>
                <a:spcPct val="0"/>
              </a:spcBef>
              <a:buClrTx/>
              <a:buFontTx/>
              <a:buNone/>
              <a:defRPr sz="1300">
                <a:latin typeface="Times" pitchFamily="-110" charset="0"/>
              </a:defRPr>
            </a:lvl1pPr>
          </a:lstStyle>
          <a:p>
            <a:endParaRPr lang="en-US"/>
          </a:p>
        </p:txBody>
      </p:sp>
      <p:sp>
        <p:nvSpPr>
          <p:cNvPr id="44039" name="Rectangle 7"/>
          <p:cNvSpPr>
            <a:spLocks noGrp="1" noChangeArrowheads="1"/>
          </p:cNvSpPr>
          <p:nvPr>
            <p:ph type="sldNum" sz="quarter" idx="5"/>
          </p:nvPr>
        </p:nvSpPr>
        <p:spPr bwMode="auto">
          <a:xfrm>
            <a:off x="3971926" y="8831826"/>
            <a:ext cx="3038475" cy="464574"/>
          </a:xfrm>
          <a:prstGeom prst="rect">
            <a:avLst/>
          </a:prstGeom>
          <a:noFill/>
          <a:ln w="9525">
            <a:noFill/>
            <a:miter lim="800000"/>
            <a:headEnd/>
            <a:tailEnd/>
          </a:ln>
          <a:effectLst/>
        </p:spPr>
        <p:txBody>
          <a:bodyPr vert="horz" wrap="square" lIns="103933" tIns="51967" rIns="103933" bIns="51967" numCol="1" anchor="b" anchorCtr="0" compatLnSpc="1">
            <a:prstTxWarp prst="textNoShape">
              <a:avLst/>
            </a:prstTxWarp>
          </a:bodyPr>
          <a:lstStyle>
            <a:lvl1pPr algn="r" defTabSz="1039000" eaLnBrk="0" hangingPunct="0">
              <a:spcBef>
                <a:spcPct val="0"/>
              </a:spcBef>
              <a:buClrTx/>
              <a:buFontTx/>
              <a:buNone/>
              <a:defRPr sz="1300">
                <a:latin typeface="Times" pitchFamily="-110" charset="0"/>
              </a:defRPr>
            </a:lvl1pPr>
          </a:lstStyle>
          <a:p>
            <a:fld id="{A96F19DA-E578-4877-829A-A259809502C4}" type="slidenum">
              <a:rPr lang="en-US"/>
              <a:pPr/>
              <a:t>‹#›</a:t>
            </a:fld>
            <a:endParaRPr lang="en-US"/>
          </a:p>
        </p:txBody>
      </p:sp>
    </p:spTree>
    <p:extLst>
      <p:ext uri="{BB962C8B-B14F-4D97-AF65-F5344CB8AC3E}">
        <p14:creationId xmlns:p14="http://schemas.microsoft.com/office/powerpoint/2010/main" val="9004864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Times"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Times"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Times"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Times"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23AFD72B-87C1-4065-AD90-84B5E89FCD8D}" type="slidenum">
              <a:rPr lang="en-US"/>
              <a:pPr/>
              <a:t>1</a:t>
            </a:fld>
            <a:endParaRPr lang="en-US"/>
          </a:p>
        </p:txBody>
      </p:sp>
      <p:sp>
        <p:nvSpPr>
          <p:cNvPr id="29699" name="Rectangle 2"/>
          <p:cNvSpPr>
            <a:spLocks noGrp="1" noRot="1" noChangeAspect="1" noChangeArrowheads="1"/>
          </p:cNvSpPr>
          <p:nvPr>
            <p:ph type="sldImg"/>
          </p:nvPr>
        </p:nvSpPr>
        <p:spPr>
          <a:solidFill>
            <a:srgbClr val="FFFFFF"/>
          </a:solidFill>
          <a:ln/>
        </p:spPr>
      </p:sp>
      <p:sp>
        <p:nvSpPr>
          <p:cNvPr id="2970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extLst>
      <p:ext uri="{BB962C8B-B14F-4D97-AF65-F5344CB8AC3E}">
        <p14:creationId xmlns:p14="http://schemas.microsoft.com/office/powerpoint/2010/main" val="1756821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extLst>
      <p:ext uri="{BB962C8B-B14F-4D97-AF65-F5344CB8AC3E}">
        <p14:creationId xmlns:p14="http://schemas.microsoft.com/office/powerpoint/2010/main" val="30510666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extLst>
      <p:ext uri="{BB962C8B-B14F-4D97-AF65-F5344CB8AC3E}">
        <p14:creationId xmlns:p14="http://schemas.microsoft.com/office/powerpoint/2010/main" val="1993339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A6940784-D993-4FDF-A08D-83DD24B8D689}" type="slidenum">
              <a:rPr lang="en-US"/>
              <a:pPr/>
              <a:t>2</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dirty="0">
              <a:latin typeface="Times" pitchFamily="-110" charset="0"/>
              <a:ea typeface="ＭＳ Ｐゴシック" pitchFamily="-11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6F19DA-E578-4877-829A-A259809502C4}" type="slidenum">
              <a:rPr lang="en-US" smtClean="0"/>
              <a:pPr/>
              <a:t>6</a:t>
            </a:fld>
            <a:endParaRPr lang="en-US"/>
          </a:p>
        </p:txBody>
      </p:sp>
    </p:spTree>
    <p:extLst>
      <p:ext uri="{BB962C8B-B14F-4D97-AF65-F5344CB8AC3E}">
        <p14:creationId xmlns:p14="http://schemas.microsoft.com/office/powerpoint/2010/main" val="3391158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a:latin typeface="Times" pitchFamily="-110" charset="0"/>
              <a:ea typeface="ＭＳ Ｐゴシック" pitchFamily="-11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EBF21A-8C0C-4073-999F-79B25227EC8B}" type="datetimeFigureOut">
              <a:rPr lang="en-US" smtClean="0"/>
              <a:pPr/>
              <a:t>9/20/2022</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EBF21A-8C0C-4073-999F-79B25227EC8B}" type="datetimeFigureOut">
              <a:rPr lang="en-US" smtClean="0"/>
              <a:pPr/>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1F048-A788-47CE-B0BA-8D9B3FAE63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fld id="{C0F61187-D4CB-4B24-83C1-A634271A9AB4}" type="slidenum">
              <a:rPr lang="en-US"/>
              <a:pPr/>
              <a:t>‹#›</a:t>
            </a:fld>
            <a:endParaRPr lang="en-US"/>
          </a:p>
        </p:txBody>
      </p:sp>
      <p:sp>
        <p:nvSpPr>
          <p:cNvPr id="5" name="Rectangle 6"/>
          <p:cNvSpPr>
            <a:spLocks noGrp="1" noChangeArrowheads="1"/>
          </p:cNvSpPr>
          <p:nvPr>
            <p:ph type="ftr" sz="quarter" idx="11"/>
          </p:nvPr>
        </p:nvSpPr>
        <p:spPr>
          <a:ln/>
        </p:spPr>
        <p:txBody>
          <a:bodyPr/>
          <a:lstStyle>
            <a:lvl1pPr>
              <a:defRPr/>
            </a:lvl1pPr>
          </a:lstStyle>
          <a:p>
            <a:r>
              <a:rPr lang="en-US"/>
              <a:t>For producer only. Not for presentation to the public.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41400" y="1430338"/>
            <a:ext cx="3784600" cy="4694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78400" y="1430338"/>
            <a:ext cx="3784600" cy="4694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fld id="{3EDE5A8F-C7D0-4D06-B443-D95BBFDDB6D3}" type="slidenum">
              <a:rPr lang="en-US"/>
              <a:pPr/>
              <a:t>‹#›</a:t>
            </a:fld>
            <a:endParaRPr lang="en-US"/>
          </a:p>
        </p:txBody>
      </p:sp>
      <p:sp>
        <p:nvSpPr>
          <p:cNvPr id="6" name="Rectangle 6"/>
          <p:cNvSpPr>
            <a:spLocks noGrp="1" noChangeArrowheads="1"/>
          </p:cNvSpPr>
          <p:nvPr>
            <p:ph type="ftr" sz="quarter" idx="11"/>
          </p:nvPr>
        </p:nvSpPr>
        <p:spPr>
          <a:ln/>
        </p:spPr>
        <p:txBody>
          <a:bodyPr/>
          <a:lstStyle>
            <a:lvl1pPr>
              <a:defRPr/>
            </a:lvl1pPr>
          </a:lstStyle>
          <a:p>
            <a:r>
              <a:rPr lang="en-US"/>
              <a:t>For producer only. Not for presentation to the public.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sldNum" sz="quarter" idx="10"/>
          </p:nvPr>
        </p:nvSpPr>
        <p:spPr>
          <a:ln/>
        </p:spPr>
        <p:txBody>
          <a:bodyPr/>
          <a:lstStyle>
            <a:lvl1pPr>
              <a:defRPr/>
            </a:lvl1pPr>
          </a:lstStyle>
          <a:p>
            <a:fld id="{0FECB620-E306-49EB-ABA0-188EF40F2221}" type="slidenum">
              <a:rPr lang="en-US"/>
              <a:pPr/>
              <a:t>‹#›</a:t>
            </a:fld>
            <a:endParaRPr lang="en-US"/>
          </a:p>
        </p:txBody>
      </p:sp>
      <p:sp>
        <p:nvSpPr>
          <p:cNvPr id="4" name="Rectangle 6"/>
          <p:cNvSpPr>
            <a:spLocks noGrp="1" noChangeArrowheads="1"/>
          </p:cNvSpPr>
          <p:nvPr>
            <p:ph type="ftr" sz="quarter" idx="11"/>
          </p:nvPr>
        </p:nvSpPr>
        <p:spPr>
          <a:ln/>
        </p:spPr>
        <p:txBody>
          <a:bodyPr/>
          <a:lstStyle>
            <a:lvl1pPr>
              <a:defRPr/>
            </a:lvl1pPr>
          </a:lstStyle>
          <a:p>
            <a:r>
              <a:rPr lang="en-US"/>
              <a:t>For producer only. Not for presentation to the public.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76517312-7798-499B-B8CE-7B691368A495}" type="slidenum">
              <a:rPr lang="en-US"/>
              <a:pPr/>
              <a:t>‹#›</a:t>
            </a:fld>
            <a:endParaRPr lang="en-US"/>
          </a:p>
        </p:txBody>
      </p:sp>
      <p:sp>
        <p:nvSpPr>
          <p:cNvPr id="3" name="Rectangle 6"/>
          <p:cNvSpPr>
            <a:spLocks noGrp="1" noChangeArrowheads="1"/>
          </p:cNvSpPr>
          <p:nvPr>
            <p:ph type="ftr" sz="quarter" idx="11"/>
          </p:nvPr>
        </p:nvSpPr>
        <p:spPr>
          <a:ln/>
        </p:spPr>
        <p:txBody>
          <a:bodyPr/>
          <a:lstStyle>
            <a:lvl1pPr>
              <a:defRPr/>
            </a:lvl1pPr>
          </a:lstStyle>
          <a:p>
            <a:r>
              <a:rPr lang="en-US"/>
              <a:t>For producer only. Not for presentation to the public.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fld id="{86AACB6B-A3E3-4625-98AD-97A67176FF84}" type="slidenum">
              <a:rPr lang="en-US"/>
              <a:pPr/>
              <a:t>‹#›</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For producer only. Not for presentation to the public.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190E187B-21E5-464F-A4C8-2F62F1015F16}" type="slidenum">
              <a:rPr lang="en-US"/>
              <a:pPr/>
              <a:t>‹#›</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a:t>For producer only. Not for presentation to the public.</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theme" Target="../theme/theme3.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87000">
              <a:schemeClr val="bg1">
                <a:lumMod val="75000"/>
              </a:schemeClr>
            </a:gs>
            <a:gs pos="100000">
              <a:schemeClr val="tx1"/>
            </a:gs>
          </a:gsLst>
          <a:lin ang="5400000" scaled="1"/>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BF21A-8C0C-4073-999F-79B25227EC8B}" type="datetimeFigureOut">
              <a:rPr lang="en-US" smtClean="0"/>
              <a:pPr/>
              <a:t>9/20/2022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1F048-A788-47CE-B0BA-8D9B3FAE63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70"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87000">
              <a:schemeClr val="bg1">
                <a:lumMod val="75000"/>
              </a:schemeClr>
            </a:gs>
            <a:gs pos="100000">
              <a:schemeClr val="tx1"/>
            </a:gs>
          </a:gsLst>
          <a:lin ang="5400000" scaled="1"/>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BF21A-8C0C-4073-999F-79B25227EC8B}" type="datetimeFigureOut">
              <a:rPr lang="en-US" smtClean="0"/>
              <a:pPr/>
              <a:t>9/20/2022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1F048-A788-47CE-B0BA-8D9B3FAE63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7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7000">
              <a:schemeClr val="bg1">
                <a:lumMod val="75000"/>
              </a:schemeClr>
            </a:gs>
            <a:gs pos="100000">
              <a:schemeClr val="tx1"/>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1400" y="220663"/>
            <a:ext cx="7721600" cy="10922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7" name="Rectangle 4"/>
          <p:cNvSpPr>
            <a:spLocks noGrp="1" noChangeArrowheads="1"/>
          </p:cNvSpPr>
          <p:nvPr>
            <p:ph type="body" idx="1"/>
          </p:nvPr>
        </p:nvSpPr>
        <p:spPr bwMode="auto">
          <a:xfrm>
            <a:off x="1041400" y="1430338"/>
            <a:ext cx="7721600" cy="4694237"/>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0293" name="Rectangle 5"/>
          <p:cNvSpPr>
            <a:spLocks noGrp="1" noChangeArrowheads="1"/>
          </p:cNvSpPr>
          <p:nvPr>
            <p:ph type="sldNum" sz="quarter" idx="4"/>
          </p:nvPr>
        </p:nvSpPr>
        <p:spPr bwMode="auto">
          <a:xfrm>
            <a:off x="0" y="6470650"/>
            <a:ext cx="812800" cy="387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ClrTx/>
              <a:buFontTx/>
              <a:buNone/>
              <a:defRPr sz="900"/>
            </a:lvl1pPr>
          </a:lstStyle>
          <a:p>
            <a:fld id="{AE8CB3DD-5D0D-428D-987F-0B60C8D84290}" type="slidenum">
              <a:rPr lang="en-US"/>
              <a:pPr/>
              <a:t>‹#›</a:t>
            </a:fld>
            <a:endParaRPr lang="en-US"/>
          </a:p>
        </p:txBody>
      </p:sp>
      <p:sp>
        <p:nvSpPr>
          <p:cNvPr id="140294" name="Rectangle 6"/>
          <p:cNvSpPr>
            <a:spLocks noGrp="1" noChangeArrowheads="1"/>
          </p:cNvSpPr>
          <p:nvPr>
            <p:ph type="ftr" sz="quarter" idx="3"/>
          </p:nvPr>
        </p:nvSpPr>
        <p:spPr bwMode="auto">
          <a:xfrm>
            <a:off x="1041400" y="6483350"/>
            <a:ext cx="3282950" cy="244475"/>
          </a:xfrm>
          <a:prstGeom prst="rect">
            <a:avLst/>
          </a:prstGeom>
          <a:noFill/>
          <a:ln w="9525">
            <a:noFill/>
            <a:miter lim="800000"/>
            <a:headEnd/>
            <a:tailEnd/>
          </a:ln>
          <a:effectLst/>
        </p:spPr>
        <p:txBody>
          <a:bodyPr vert="horz" wrap="none" lIns="0" tIns="45720" rIns="91440" bIns="45720" numCol="1" anchor="t" anchorCtr="0" compatLnSpc="1">
            <a:prstTxWarp prst="textNoShape">
              <a:avLst/>
            </a:prstTxWarp>
            <a:spAutoFit/>
          </a:bodyPr>
          <a:lstStyle>
            <a:lvl1pPr>
              <a:spcBef>
                <a:spcPct val="0"/>
              </a:spcBef>
              <a:buClrTx/>
              <a:buFontTx/>
              <a:buNone/>
              <a:defRPr sz="1000" b="1"/>
            </a:lvl1pPr>
          </a:lstStyle>
          <a:p>
            <a:r>
              <a:rPr lang="en-US"/>
              <a:t>For producer only. Not for presentation to the public.</a:t>
            </a:r>
          </a:p>
        </p:txBody>
      </p:sp>
    </p:spTree>
  </p:cSld>
  <p:clrMap bg1="lt1" tx1="dk1" bg2="lt2" tx2="dk2" accent1="accent1" accent2="accent2" accent3="accent3" accent4="accent4" accent5="accent5" accent6="accent6" hlink="hlink" folHlink="folHlink"/>
  <p:sldLayoutIdLst>
    <p:sldLayoutId id="2147483748" r:id="rId1"/>
    <p:sldLayoutId id="2147483750" r:id="rId2"/>
    <p:sldLayoutId id="2147483752" r:id="rId3"/>
    <p:sldLayoutId id="2147483753" r:id="rId4"/>
  </p:sldLayoutIdLst>
  <p:hf hdr="0" dt="0"/>
  <p:txStyles>
    <p:titleStyle>
      <a:lvl1pPr algn="l" rtl="0" eaLnBrk="0" fontAlgn="base" hangingPunct="0">
        <a:lnSpc>
          <a:spcPct val="80000"/>
        </a:lnSpc>
        <a:spcBef>
          <a:spcPct val="0"/>
        </a:spcBef>
        <a:spcAft>
          <a:spcPct val="0"/>
        </a:spcAft>
        <a:defRPr sz="3600" b="1">
          <a:solidFill>
            <a:schemeClr val="tx1"/>
          </a:solidFill>
          <a:latin typeface="Times New Roman" pitchFamily="18" charset="0"/>
          <a:ea typeface="+mj-ea"/>
          <a:cs typeface="Times New Roman" pitchFamily="18" charset="0"/>
        </a:defRPr>
      </a:lvl1pPr>
      <a:lvl2pPr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2pPr>
      <a:lvl3pPr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3pPr>
      <a:lvl4pPr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4pPr>
      <a:lvl5pPr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5pPr>
      <a:lvl6pPr marL="457200"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6pPr>
      <a:lvl7pPr marL="914400"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7pPr>
      <a:lvl8pPr marL="1371600"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8pPr>
      <a:lvl9pPr marL="1828800"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9pPr>
    </p:titleStyle>
    <p:bodyStyle>
      <a:lvl1pPr marL="228600" indent="-22860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ＭＳ Ｐゴシック" pitchFamily="-112" charset="-128"/>
          <a:cs typeface="ＭＳ Ｐゴシック" pitchFamily="-112" charset="-128"/>
        </a:defRPr>
      </a:lvl1pPr>
      <a:lvl2pPr marL="571500" indent="-22860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mj-ea"/>
        </a:defRPr>
      </a:lvl2pPr>
      <a:lvl3pPr marL="908050" indent="-22225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mj-ea"/>
        </a:defRPr>
      </a:lvl3pPr>
      <a:lvl4pPr marL="1371600" indent="-22860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mj-ea"/>
        </a:defRPr>
      </a:lvl4pPr>
      <a:lvl5pPr marL="1485900" indent="34925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mj-ea"/>
        </a:defRPr>
      </a:lvl5pPr>
      <a:lvl6pPr marL="1943100" indent="349250" algn="l" rtl="0" fontAlgn="base">
        <a:spcBef>
          <a:spcPct val="50000"/>
        </a:spcBef>
        <a:spcAft>
          <a:spcPct val="0"/>
        </a:spcAft>
        <a:buClr>
          <a:schemeClr val="tx1"/>
        </a:buClr>
        <a:buFont typeface="Wingdings" pitchFamily="-112" charset="2"/>
        <a:buChar char="§"/>
        <a:defRPr sz="2200">
          <a:solidFill>
            <a:schemeClr val="tx1"/>
          </a:solidFill>
          <a:latin typeface="+mn-lt"/>
          <a:ea typeface="+mj-ea"/>
        </a:defRPr>
      </a:lvl6pPr>
      <a:lvl7pPr marL="2400300" indent="349250" algn="l" rtl="0" fontAlgn="base">
        <a:spcBef>
          <a:spcPct val="50000"/>
        </a:spcBef>
        <a:spcAft>
          <a:spcPct val="0"/>
        </a:spcAft>
        <a:buClr>
          <a:schemeClr val="tx1"/>
        </a:buClr>
        <a:buFont typeface="Wingdings" pitchFamily="-112" charset="2"/>
        <a:buChar char="§"/>
        <a:defRPr sz="2200">
          <a:solidFill>
            <a:schemeClr val="tx1"/>
          </a:solidFill>
          <a:latin typeface="+mn-lt"/>
          <a:ea typeface="+mj-ea"/>
        </a:defRPr>
      </a:lvl7pPr>
      <a:lvl8pPr marL="2857500" indent="349250" algn="l" rtl="0" fontAlgn="base">
        <a:spcBef>
          <a:spcPct val="50000"/>
        </a:spcBef>
        <a:spcAft>
          <a:spcPct val="0"/>
        </a:spcAft>
        <a:buClr>
          <a:schemeClr val="tx1"/>
        </a:buClr>
        <a:buFont typeface="Wingdings" pitchFamily="-112" charset="2"/>
        <a:buChar char="§"/>
        <a:defRPr sz="2200">
          <a:solidFill>
            <a:schemeClr val="tx1"/>
          </a:solidFill>
          <a:latin typeface="+mn-lt"/>
          <a:ea typeface="+mj-ea"/>
        </a:defRPr>
      </a:lvl8pPr>
      <a:lvl9pPr marL="3314700" indent="349250" algn="l" rtl="0" fontAlgn="base">
        <a:spcBef>
          <a:spcPct val="50000"/>
        </a:spcBef>
        <a:spcAft>
          <a:spcPct val="0"/>
        </a:spcAft>
        <a:buClr>
          <a:schemeClr val="tx1"/>
        </a:buClr>
        <a:buFont typeface="Wingdings" pitchFamily="-112" charset="2"/>
        <a:buChar char="§"/>
        <a:defRPr sz="2200">
          <a:solidFill>
            <a:schemeClr val="tx1"/>
          </a:solidFill>
          <a:latin typeface="+mn-lt"/>
          <a:ea typeface="+mj-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87000">
              <a:schemeClr val="bg1">
                <a:lumMod val="75000"/>
              </a:schemeClr>
            </a:gs>
            <a:gs pos="100000">
              <a:schemeClr val="tx1"/>
            </a:gs>
          </a:gsLst>
          <a:lin ang="5400000" scaled="1"/>
          <a:tileRect/>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1041400" y="220663"/>
            <a:ext cx="7721600" cy="10922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1041400" y="1430338"/>
            <a:ext cx="7721600" cy="4694237"/>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1012" name="Rectangle 4"/>
          <p:cNvSpPr>
            <a:spLocks noGrp="1" noChangeArrowheads="1"/>
          </p:cNvSpPr>
          <p:nvPr>
            <p:ph type="sldNum" sz="quarter" idx="4"/>
          </p:nvPr>
        </p:nvSpPr>
        <p:spPr bwMode="auto">
          <a:xfrm>
            <a:off x="0" y="6470650"/>
            <a:ext cx="812800" cy="387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ClrTx/>
              <a:buFontTx/>
              <a:buNone/>
              <a:defRPr sz="900"/>
            </a:lvl1pPr>
          </a:lstStyle>
          <a:p>
            <a:fld id="{09DBCE6F-BA42-45B2-B1E2-88B0C26993FE}" type="slidenum">
              <a:rPr lang="en-US"/>
              <a:pPr/>
              <a:t>‹#›</a:t>
            </a:fld>
            <a:endParaRPr lang="en-US"/>
          </a:p>
        </p:txBody>
      </p:sp>
      <p:sp>
        <p:nvSpPr>
          <p:cNvPr id="171013" name="Rectangle 5"/>
          <p:cNvSpPr>
            <a:spLocks noGrp="1" noChangeArrowheads="1"/>
          </p:cNvSpPr>
          <p:nvPr>
            <p:ph type="ftr" sz="quarter" idx="3"/>
          </p:nvPr>
        </p:nvSpPr>
        <p:spPr bwMode="auto">
          <a:xfrm>
            <a:off x="1041400" y="6492875"/>
            <a:ext cx="3282950" cy="244475"/>
          </a:xfrm>
          <a:prstGeom prst="rect">
            <a:avLst/>
          </a:prstGeom>
          <a:noFill/>
          <a:ln w="9525">
            <a:noFill/>
            <a:miter lim="800000"/>
            <a:headEnd/>
            <a:tailEnd/>
          </a:ln>
          <a:effectLst/>
        </p:spPr>
        <p:txBody>
          <a:bodyPr vert="horz" wrap="none" lIns="0" tIns="45720" rIns="91440" bIns="45720" numCol="1" anchor="t" anchorCtr="0" compatLnSpc="1">
            <a:prstTxWarp prst="textNoShape">
              <a:avLst/>
            </a:prstTxWarp>
            <a:spAutoFit/>
          </a:bodyPr>
          <a:lstStyle>
            <a:lvl1pPr>
              <a:spcBef>
                <a:spcPct val="0"/>
              </a:spcBef>
              <a:buClrTx/>
              <a:buFontTx/>
              <a:buNone/>
              <a:defRPr sz="1000" b="1"/>
            </a:lvl1pPr>
          </a:lstStyle>
          <a:p>
            <a:r>
              <a:rPr lang="en-US"/>
              <a:t>For producer only. Not for presentation to the public.</a:t>
            </a:r>
          </a:p>
        </p:txBody>
      </p:sp>
    </p:spTree>
  </p:cSld>
  <p:clrMap bg1="lt1" tx1="dk1" bg2="lt2" tx2="dk2" accent1="accent1" accent2="accent2" accent3="accent3" accent4="accent4" accent5="accent5" accent6="accent6" hlink="hlink" folHlink="folHlink"/>
  <p:sldLayoutIdLst>
    <p:sldLayoutId id="2147483758" r:id="rId1"/>
    <p:sldLayoutId id="2147483763" r:id="rId2"/>
  </p:sldLayoutIdLst>
  <p:hf hdr="0" dt="0"/>
  <p:txStyles>
    <p:titleStyle>
      <a:lvl1pPr algn="l" rtl="0" eaLnBrk="0" fontAlgn="base" hangingPunct="0">
        <a:lnSpc>
          <a:spcPct val="80000"/>
        </a:lnSpc>
        <a:spcBef>
          <a:spcPct val="0"/>
        </a:spcBef>
        <a:spcAft>
          <a:spcPct val="0"/>
        </a:spcAft>
        <a:defRPr sz="3600" b="1">
          <a:solidFill>
            <a:schemeClr val="tx1"/>
          </a:solidFill>
          <a:latin typeface="Times New Roman" pitchFamily="18" charset="0"/>
          <a:ea typeface="+mj-ea"/>
          <a:cs typeface="Times New Roman" pitchFamily="18" charset="0"/>
        </a:defRPr>
      </a:lvl1pPr>
      <a:lvl2pPr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2pPr>
      <a:lvl3pPr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3pPr>
      <a:lvl4pPr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4pPr>
      <a:lvl5pPr algn="l" rtl="0" eaLnBrk="0" fontAlgn="base" hangingPunct="0">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5pPr>
      <a:lvl6pPr marL="457200" algn="l" rtl="0" fontAlgn="base">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6pPr>
      <a:lvl7pPr marL="914400" algn="l" rtl="0" fontAlgn="base">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7pPr>
      <a:lvl8pPr marL="1371600" algn="l" rtl="0" fontAlgn="base">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8pPr>
      <a:lvl9pPr marL="1828800" algn="l" rtl="0" fontAlgn="base">
        <a:lnSpc>
          <a:spcPct val="80000"/>
        </a:lnSpc>
        <a:spcBef>
          <a:spcPct val="0"/>
        </a:spcBef>
        <a:spcAft>
          <a:spcPct val="0"/>
        </a:spcAft>
        <a:defRPr sz="3600">
          <a:solidFill>
            <a:schemeClr val="tx1"/>
          </a:solidFill>
          <a:latin typeface="Times" pitchFamily="-112" charset="0"/>
          <a:ea typeface="ＭＳ Ｐゴシック" pitchFamily="-112" charset="-128"/>
          <a:cs typeface="ＭＳ Ｐゴシック" pitchFamily="-112" charset="-128"/>
        </a:defRPr>
      </a:lvl9pPr>
    </p:titleStyle>
    <p:bodyStyle>
      <a:lvl1pPr marL="228600" indent="-22860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ＭＳ Ｐゴシック" pitchFamily="-112" charset="-128"/>
          <a:cs typeface="ＭＳ Ｐゴシック" pitchFamily="-112" charset="-128"/>
        </a:defRPr>
      </a:lvl1pPr>
      <a:lvl2pPr marL="571500" indent="-22860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mj-ea"/>
        </a:defRPr>
      </a:lvl2pPr>
      <a:lvl3pPr marL="908050" indent="-22225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mj-ea"/>
        </a:defRPr>
      </a:lvl3pPr>
      <a:lvl4pPr marL="1371600" indent="-22860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mj-ea"/>
        </a:defRPr>
      </a:lvl4pPr>
      <a:lvl5pPr marL="1485900" indent="349250" algn="l" rtl="0" eaLnBrk="0" fontAlgn="base" hangingPunct="0">
        <a:spcBef>
          <a:spcPct val="50000"/>
        </a:spcBef>
        <a:spcAft>
          <a:spcPct val="0"/>
        </a:spcAft>
        <a:buClr>
          <a:schemeClr val="tx1"/>
        </a:buClr>
        <a:buFont typeface="Arial" pitchFamily="34" charset="0"/>
        <a:buChar char="•"/>
        <a:defRPr sz="2200">
          <a:solidFill>
            <a:schemeClr val="tx1"/>
          </a:solidFill>
          <a:latin typeface="+mn-lt"/>
          <a:ea typeface="+mj-ea"/>
        </a:defRPr>
      </a:lvl5pPr>
      <a:lvl6pPr marL="1943100" indent="349250" algn="l" rtl="0" fontAlgn="base">
        <a:spcBef>
          <a:spcPct val="50000"/>
        </a:spcBef>
        <a:spcAft>
          <a:spcPct val="0"/>
        </a:spcAft>
        <a:buClr>
          <a:schemeClr val="tx1"/>
        </a:buClr>
        <a:buFont typeface="Wingdings" pitchFamily="-112" charset="2"/>
        <a:buChar char="§"/>
        <a:defRPr sz="2200">
          <a:solidFill>
            <a:schemeClr val="tx1"/>
          </a:solidFill>
          <a:latin typeface="+mn-lt"/>
          <a:ea typeface="+mj-ea"/>
        </a:defRPr>
      </a:lvl6pPr>
      <a:lvl7pPr marL="2400300" indent="349250" algn="l" rtl="0" fontAlgn="base">
        <a:spcBef>
          <a:spcPct val="50000"/>
        </a:spcBef>
        <a:spcAft>
          <a:spcPct val="0"/>
        </a:spcAft>
        <a:buClr>
          <a:schemeClr val="tx1"/>
        </a:buClr>
        <a:buFont typeface="Wingdings" pitchFamily="-112" charset="2"/>
        <a:buChar char="§"/>
        <a:defRPr sz="2200">
          <a:solidFill>
            <a:schemeClr val="tx1"/>
          </a:solidFill>
          <a:latin typeface="+mn-lt"/>
          <a:ea typeface="+mj-ea"/>
        </a:defRPr>
      </a:lvl7pPr>
      <a:lvl8pPr marL="2857500" indent="349250" algn="l" rtl="0" fontAlgn="base">
        <a:spcBef>
          <a:spcPct val="50000"/>
        </a:spcBef>
        <a:spcAft>
          <a:spcPct val="0"/>
        </a:spcAft>
        <a:buClr>
          <a:schemeClr val="tx1"/>
        </a:buClr>
        <a:buFont typeface="Wingdings" pitchFamily="-112" charset="2"/>
        <a:buChar char="§"/>
        <a:defRPr sz="2200">
          <a:solidFill>
            <a:schemeClr val="tx1"/>
          </a:solidFill>
          <a:latin typeface="+mn-lt"/>
          <a:ea typeface="+mj-ea"/>
        </a:defRPr>
      </a:lvl8pPr>
      <a:lvl9pPr marL="3314700" indent="349250" algn="l" rtl="0" fontAlgn="base">
        <a:spcBef>
          <a:spcPct val="50000"/>
        </a:spcBef>
        <a:spcAft>
          <a:spcPct val="0"/>
        </a:spcAft>
        <a:buClr>
          <a:schemeClr val="tx1"/>
        </a:buClr>
        <a:buFont typeface="Wingdings" pitchFamily="-112" charset="2"/>
        <a:buChar char="§"/>
        <a:defRPr sz="2200">
          <a:solidFill>
            <a:schemeClr val="tx1"/>
          </a:solidFill>
          <a:latin typeface="+mn-lt"/>
          <a:ea typeface="+mj-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9"/>
          <p:cNvSpPr>
            <a:spLocks noGrp="1" noChangeArrowheads="1"/>
          </p:cNvSpPr>
          <p:nvPr>
            <p:ph type="ftr" sz="quarter" idx="10"/>
          </p:nvPr>
        </p:nvSpPr>
        <p:spPr>
          <a:xfrm>
            <a:off x="0" y="5486400"/>
            <a:ext cx="9133115" cy="1371600"/>
          </a:xfrm>
          <a:noFill/>
        </p:spPr>
        <p:txBody>
          <a:bodyPr/>
          <a:lstStyle/>
          <a:p>
            <a:pPr>
              <a:buFont typeface="Wingdings" pitchFamily="-110" charset="2"/>
              <a:buNone/>
            </a:pPr>
            <a:r>
              <a:rPr lang="en-US" sz="900" b="1" dirty="0">
                <a:solidFill>
                  <a:schemeClr val="tx1"/>
                </a:solidFill>
              </a:rPr>
              <a:t>OLA 1614  0513</a:t>
            </a:r>
          </a:p>
        </p:txBody>
      </p:sp>
      <p:sp>
        <p:nvSpPr>
          <p:cNvPr id="8" name="Rectangle 4"/>
          <p:cNvSpPr txBox="1">
            <a:spLocks noChangeArrowheads="1"/>
          </p:cNvSpPr>
          <p:nvPr/>
        </p:nvSpPr>
        <p:spPr>
          <a:xfrm>
            <a:off x="-1" y="1004836"/>
            <a:ext cx="9133115" cy="3601010"/>
          </a:xfrm>
          <a:prstGeom prst="rect">
            <a:avLst/>
          </a:prstGeom>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3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Special</a:t>
            </a:r>
            <a:r>
              <a:rPr lang="en-US" sz="4300" b="1" dirty="0">
                <a:latin typeface="Times New Roman" pitchFamily="18" charset="0"/>
                <a:ea typeface="+mj-ea"/>
                <a:cs typeface="Times New Roman" pitchFamily="18" charset="0"/>
              </a:rPr>
              <a:t> Needs Trust:</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3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3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Providing for the Future</a:t>
            </a:r>
          </a:p>
        </p:txBody>
      </p:sp>
      <p:pic>
        <p:nvPicPr>
          <p:cNvPr id="2" name="Picture 1"/>
          <p:cNvPicPr>
            <a:picLocks noChangeAspect="1"/>
          </p:cNvPicPr>
          <p:nvPr/>
        </p:nvPicPr>
        <p:blipFill>
          <a:blip r:embed="rId3"/>
          <a:stretch>
            <a:fillRect/>
          </a:stretch>
        </p:blipFill>
        <p:spPr>
          <a:xfrm>
            <a:off x="0" y="5707464"/>
            <a:ext cx="9133115" cy="115053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041400" y="115888"/>
            <a:ext cx="7721600" cy="1092200"/>
          </a:xfrm>
        </p:spPr>
        <p:txBody>
          <a:bodyPr/>
          <a:lstStyle/>
          <a:p>
            <a:pPr algn="ctr">
              <a:lnSpc>
                <a:spcPct val="100000"/>
              </a:lnSpc>
            </a:pPr>
            <a:r>
              <a:rPr lang="en-US" dirty="0">
                <a:solidFill>
                  <a:srgbClr val="000000"/>
                </a:solidFill>
              </a:rPr>
              <a:t>Lifetime </a:t>
            </a:r>
            <a:r>
              <a:rPr lang="en-US" dirty="0"/>
              <a:t>Care Planning for a </a:t>
            </a:r>
            <a:br>
              <a:rPr lang="en-US" dirty="0"/>
            </a:br>
            <a:r>
              <a:rPr lang="en-US" dirty="0"/>
              <a:t>Child with a Disability</a:t>
            </a:r>
          </a:p>
        </p:txBody>
      </p:sp>
      <p:sp>
        <p:nvSpPr>
          <p:cNvPr id="43011" name="Content Placeholder 2"/>
          <p:cNvSpPr>
            <a:spLocks noGrp="1"/>
          </p:cNvSpPr>
          <p:nvPr>
            <p:ph idx="1"/>
          </p:nvPr>
        </p:nvSpPr>
        <p:spPr>
          <a:xfrm>
            <a:off x="1041400" y="1430338"/>
            <a:ext cx="7721600" cy="3836987"/>
          </a:xfrm>
        </p:spPr>
        <p:txBody>
          <a:bodyPr/>
          <a:lstStyle/>
          <a:p>
            <a:pPr marL="0" indent="0" eaLnBrk="1" hangingPunct="1">
              <a:spcBef>
                <a:spcPts val="0"/>
              </a:spcBef>
              <a:buFont typeface="Wingdings" pitchFamily="-110" charset="2"/>
              <a:buNone/>
              <a:tabLst>
                <a:tab pos="2286000" algn="l"/>
              </a:tabLst>
            </a:pPr>
            <a:endParaRPr lang="en-US" sz="2000" dirty="0">
              <a:solidFill>
                <a:srgbClr val="000000"/>
              </a:solidFill>
              <a:ea typeface="ＭＳ Ｐゴシック" pitchFamily="-110" charset="-128"/>
            </a:endParaRPr>
          </a:p>
          <a:p>
            <a:pPr marL="0" indent="0" eaLnBrk="1" hangingPunct="1">
              <a:spcBef>
                <a:spcPts val="0"/>
              </a:spcBef>
              <a:buFont typeface="Wingdings" pitchFamily="-110" charset="2"/>
              <a:buNone/>
              <a:tabLst>
                <a:tab pos="2286000" algn="l"/>
              </a:tabLst>
            </a:pPr>
            <a:r>
              <a:rPr lang="en-US" sz="2000" dirty="0">
                <a:solidFill>
                  <a:srgbClr val="000000"/>
                </a:solidFill>
                <a:ea typeface="ＭＳ Ｐゴシック" pitchFamily="-110" charset="-128"/>
              </a:rPr>
              <a:t>Comprehensive planning will assemble a team consisting of a special needs planning attorney, financial advisor, and professional care giver to develop a plan for lifetime care</a:t>
            </a:r>
          </a:p>
          <a:p>
            <a:pPr lvl="1" eaLnBrk="1" hangingPunct="1">
              <a:lnSpc>
                <a:spcPct val="90000"/>
              </a:lnSpc>
              <a:buFont typeface="Arial" pitchFamily="34" charset="0"/>
              <a:buChar char="•"/>
              <a:tabLst>
                <a:tab pos="2286000" algn="l"/>
              </a:tabLst>
            </a:pPr>
            <a:r>
              <a:rPr lang="en-US" sz="2000" dirty="0"/>
              <a:t>Understand costs associated with specific disability</a:t>
            </a:r>
          </a:p>
          <a:p>
            <a:pPr lvl="1" eaLnBrk="1" hangingPunct="1">
              <a:lnSpc>
                <a:spcPct val="90000"/>
              </a:lnSpc>
              <a:buFont typeface="Arial" pitchFamily="34" charset="0"/>
              <a:buChar char="•"/>
              <a:tabLst>
                <a:tab pos="2286000" algn="l"/>
              </a:tabLst>
            </a:pPr>
            <a:r>
              <a:rPr lang="en-US" sz="2000" dirty="0"/>
              <a:t>Understand availability of public benefits</a:t>
            </a:r>
          </a:p>
          <a:p>
            <a:pPr lvl="1" eaLnBrk="1" hangingPunct="1">
              <a:lnSpc>
                <a:spcPct val="90000"/>
              </a:lnSpc>
              <a:buFont typeface="Arial" pitchFamily="34" charset="0"/>
              <a:buChar char="•"/>
              <a:tabLst>
                <a:tab pos="2286000" algn="l"/>
              </a:tabLst>
            </a:pPr>
            <a:r>
              <a:rPr lang="en-US" sz="2000" dirty="0"/>
              <a:t>Develop plan for funding the lifetime care</a:t>
            </a:r>
          </a:p>
        </p:txBody>
      </p:sp>
      <p:sp>
        <p:nvSpPr>
          <p:cNvPr id="43012" name="Slide Number Placeholder 3"/>
          <p:cNvSpPr>
            <a:spLocks noGrp="1"/>
          </p:cNvSpPr>
          <p:nvPr>
            <p:ph type="sldNum" sz="quarter" idx="10"/>
          </p:nvPr>
        </p:nvSpPr>
        <p:spPr>
          <a:noFill/>
        </p:spPr>
        <p:txBody>
          <a:bodyPr/>
          <a:lstStyle/>
          <a:p>
            <a:fld id="{BDE41FC8-63F2-4401-98BE-F7984DAEA7A8}" type="slidenum">
              <a:rPr lang="en-US"/>
              <a:pPr/>
              <a:t>10</a:t>
            </a:fld>
            <a:endParaRPr lang="en-US"/>
          </a:p>
        </p:txBody>
      </p:sp>
      <p:pic>
        <p:nvPicPr>
          <p:cNvPr id="5" name="Picture 4"/>
          <p:cNvPicPr>
            <a:picLocks noChangeAspect="1"/>
          </p:cNvPicPr>
          <p:nvPr/>
        </p:nvPicPr>
        <p:blipFill rotWithShape="1">
          <a:blip r:embed="rId3"/>
          <a:srcRect r="77253"/>
          <a:stretch/>
        </p:blipFill>
        <p:spPr>
          <a:xfrm>
            <a:off x="0" y="5707464"/>
            <a:ext cx="2080009" cy="115053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041400" y="220663"/>
            <a:ext cx="8102600" cy="1092200"/>
          </a:xfrm>
        </p:spPr>
        <p:txBody>
          <a:bodyPr/>
          <a:lstStyle/>
          <a:p>
            <a:pPr algn="ctr"/>
            <a:r>
              <a:rPr lang="en-US" dirty="0"/>
              <a:t>What Parents Should Do</a:t>
            </a:r>
          </a:p>
        </p:txBody>
      </p:sp>
      <p:sp>
        <p:nvSpPr>
          <p:cNvPr id="45059" name="Slide Number Placeholder 3"/>
          <p:cNvSpPr>
            <a:spLocks noGrp="1"/>
          </p:cNvSpPr>
          <p:nvPr>
            <p:ph type="sldNum" sz="quarter" idx="10"/>
          </p:nvPr>
        </p:nvSpPr>
        <p:spPr>
          <a:noFill/>
        </p:spPr>
        <p:txBody>
          <a:bodyPr/>
          <a:lstStyle/>
          <a:p>
            <a:fld id="{1FAF86E8-363E-4014-AD01-CC9DFB59863C}" type="slidenum">
              <a:rPr lang="en-US"/>
              <a:pPr/>
              <a:t>11</a:t>
            </a:fld>
            <a:endParaRPr lang="en-US"/>
          </a:p>
        </p:txBody>
      </p:sp>
      <p:sp>
        <p:nvSpPr>
          <p:cNvPr id="45060" name="Content Placeholder 2"/>
          <p:cNvSpPr>
            <a:spLocks/>
          </p:cNvSpPr>
          <p:nvPr/>
        </p:nvSpPr>
        <p:spPr bwMode="auto">
          <a:xfrm>
            <a:off x="1041400" y="1055078"/>
            <a:ext cx="7721600" cy="3818374"/>
          </a:xfrm>
          <a:prstGeom prst="rect">
            <a:avLst/>
          </a:prstGeom>
          <a:noFill/>
          <a:ln w="9525">
            <a:noFill/>
            <a:miter lim="800000"/>
            <a:headEnd/>
            <a:tailEnd/>
          </a:ln>
        </p:spPr>
        <p:txBody>
          <a:bodyPr lIns="0" rIns="0"/>
          <a:lstStyle/>
          <a:p>
            <a:pPr marL="228600" indent="-228600">
              <a:buFont typeface="Arial" pitchFamily="34" charset="0"/>
              <a:buChar char="•"/>
            </a:pPr>
            <a:endParaRPr lang="en-US" sz="2000" dirty="0"/>
          </a:p>
          <a:p>
            <a:pPr marL="228600" indent="-228600">
              <a:buFont typeface="Arial" pitchFamily="34" charset="0"/>
              <a:buChar char="•"/>
            </a:pPr>
            <a:r>
              <a:rPr lang="en-US" sz="2000" dirty="0"/>
              <a:t>Create Letter of Intent</a:t>
            </a:r>
          </a:p>
          <a:p>
            <a:pPr marL="228600" indent="-228600">
              <a:buFont typeface="Arial" pitchFamily="34" charset="0"/>
              <a:buChar char="•"/>
            </a:pPr>
            <a:r>
              <a:rPr lang="en-US" sz="2000" dirty="0"/>
              <a:t>Calculate future financial need</a:t>
            </a:r>
          </a:p>
          <a:p>
            <a:pPr marL="228600" indent="-228600">
              <a:buFont typeface="Arial" pitchFamily="34" charset="0"/>
              <a:buChar char="•"/>
            </a:pPr>
            <a:r>
              <a:rPr lang="en-US" sz="2000" dirty="0"/>
              <a:t>Complete their own Estate Plan</a:t>
            </a:r>
          </a:p>
          <a:p>
            <a:pPr marL="228600" indent="-228600">
              <a:buFont typeface="Arial" pitchFamily="34" charset="0"/>
              <a:buChar char="•"/>
            </a:pPr>
            <a:r>
              <a:rPr lang="en-US" sz="2000" dirty="0">
                <a:solidFill>
                  <a:srgbClr val="000000"/>
                </a:solidFill>
              </a:rPr>
              <a:t>Establish a Special Needs Trust (</a:t>
            </a:r>
            <a:r>
              <a:rPr lang="en-US" sz="2000" dirty="0"/>
              <a:t>SNT) through a will</a:t>
            </a:r>
            <a:br>
              <a:rPr lang="en-US" sz="2000" dirty="0"/>
            </a:br>
            <a:r>
              <a:rPr lang="en-US" sz="2000" dirty="0"/>
              <a:t>or living trust</a:t>
            </a:r>
          </a:p>
          <a:p>
            <a:pPr marL="228600" indent="-228600">
              <a:buFont typeface="Arial" pitchFamily="34" charset="0"/>
              <a:buChar char="•"/>
            </a:pPr>
            <a:r>
              <a:rPr lang="en-US" sz="2000" dirty="0"/>
              <a:t>Fund SNT with life insurance and other assets</a:t>
            </a:r>
          </a:p>
          <a:p>
            <a:pPr marL="228600" indent="-228600">
              <a:buFont typeface="Arial" pitchFamily="34" charset="0"/>
              <a:buChar char="•"/>
            </a:pPr>
            <a:r>
              <a:rPr lang="en-US" sz="2000" dirty="0"/>
              <a:t>Name SNT as beneficiary of accounts, plans, etc.</a:t>
            </a:r>
          </a:p>
          <a:p>
            <a:pPr marL="228600" indent="-228600">
              <a:buFont typeface="Arial" pitchFamily="34" charset="0"/>
              <a:buChar char="•"/>
            </a:pPr>
            <a:r>
              <a:rPr lang="en-US" sz="2000" dirty="0"/>
              <a:t>Reduce taxable estate</a:t>
            </a:r>
          </a:p>
          <a:p>
            <a:pPr marL="228600" indent="-228600"/>
            <a:endParaRPr lang="en-US" sz="2000" dirty="0"/>
          </a:p>
        </p:txBody>
      </p:sp>
      <p:pic>
        <p:nvPicPr>
          <p:cNvPr id="5" name="Picture 4"/>
          <p:cNvPicPr>
            <a:picLocks noChangeAspect="1"/>
          </p:cNvPicPr>
          <p:nvPr/>
        </p:nvPicPr>
        <p:blipFill rotWithShape="1">
          <a:blip r:embed="rId3"/>
          <a:srcRect r="77363"/>
          <a:stretch/>
        </p:blipFill>
        <p:spPr>
          <a:xfrm>
            <a:off x="0" y="5707464"/>
            <a:ext cx="2069960" cy="115053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0" y="220663"/>
            <a:ext cx="9144000" cy="1092200"/>
          </a:xfrm>
        </p:spPr>
        <p:txBody>
          <a:bodyPr/>
          <a:lstStyle/>
          <a:p>
            <a:pPr algn="ctr"/>
            <a:r>
              <a:rPr lang="en-US" dirty="0"/>
              <a:t>Create a Letter of Intent</a:t>
            </a:r>
          </a:p>
        </p:txBody>
      </p:sp>
      <p:sp>
        <p:nvSpPr>
          <p:cNvPr id="47107" name="Content Placeholder 2"/>
          <p:cNvSpPr>
            <a:spLocks noGrp="1"/>
          </p:cNvSpPr>
          <p:nvPr>
            <p:ph idx="1"/>
          </p:nvPr>
        </p:nvSpPr>
        <p:spPr>
          <a:xfrm>
            <a:off x="1041400" y="1430338"/>
            <a:ext cx="7721600" cy="3111517"/>
          </a:xfrm>
        </p:spPr>
        <p:txBody>
          <a:bodyPr/>
          <a:lstStyle/>
          <a:p>
            <a:pPr eaLnBrk="1" hangingPunct="1">
              <a:buFont typeface="Arial" pitchFamily="34" charset="0"/>
              <a:buChar char="•"/>
            </a:pPr>
            <a:r>
              <a:rPr lang="en-US" sz="2000" dirty="0">
                <a:ea typeface="ＭＳ Ｐゴシック" pitchFamily="-110" charset="-128"/>
              </a:rPr>
              <a:t>Every part of their daily life</a:t>
            </a:r>
          </a:p>
          <a:p>
            <a:pPr lvl="1" eaLnBrk="1" hangingPunct="1"/>
            <a:r>
              <a:rPr lang="en-US" sz="2000" dirty="0">
                <a:ea typeface="ＭＳ Ｐゴシック" pitchFamily="-110" charset="-128"/>
              </a:rPr>
              <a:t>Routines, programs, therapies, events, </a:t>
            </a:r>
          </a:p>
          <a:p>
            <a:pPr lvl="1" eaLnBrk="1" hangingPunct="1"/>
            <a:r>
              <a:rPr lang="en-US" sz="2000" dirty="0">
                <a:ea typeface="ＭＳ Ｐゴシック" pitchFamily="-110" charset="-128"/>
              </a:rPr>
              <a:t>Medical procedures/treatments both now and in the future</a:t>
            </a:r>
          </a:p>
          <a:p>
            <a:pPr eaLnBrk="1" hangingPunct="1">
              <a:buFont typeface="Arial" pitchFamily="34" charset="0"/>
              <a:buChar char="•"/>
            </a:pPr>
            <a:r>
              <a:rPr lang="en-US" sz="2000" dirty="0">
                <a:ea typeface="ＭＳ Ｐゴシック" pitchFamily="-110" charset="-128"/>
              </a:rPr>
              <a:t>Friends and family involvement </a:t>
            </a:r>
          </a:p>
          <a:p>
            <a:pPr eaLnBrk="1" hangingPunct="1">
              <a:buFont typeface="Arial" pitchFamily="34" charset="0"/>
              <a:buChar char="•"/>
            </a:pPr>
            <a:r>
              <a:rPr lang="en-US" sz="2000" dirty="0">
                <a:ea typeface="ＭＳ Ｐゴシック" pitchFamily="-110" charset="-128"/>
              </a:rPr>
              <a:t>Hopes, dreams and aspirations</a:t>
            </a:r>
          </a:p>
          <a:p>
            <a:pPr eaLnBrk="1" hangingPunct="1">
              <a:buFont typeface="Arial" pitchFamily="34" charset="0"/>
              <a:buChar char="•"/>
            </a:pPr>
            <a:r>
              <a:rPr lang="en-US" sz="2000" dirty="0">
                <a:ea typeface="ＭＳ Ｐゴシック" pitchFamily="-110" charset="-128"/>
              </a:rPr>
              <a:t>Preferred living arrangement and supports</a:t>
            </a:r>
          </a:p>
          <a:p>
            <a:pPr eaLnBrk="1" hangingPunct="1">
              <a:buFont typeface="Arial" pitchFamily="34" charset="0"/>
              <a:buChar char="•"/>
            </a:pPr>
            <a:r>
              <a:rPr lang="en-US" sz="2000" dirty="0">
                <a:ea typeface="ＭＳ Ｐゴシック" pitchFamily="-110" charset="-128"/>
              </a:rPr>
              <a:t>End of life planning</a:t>
            </a:r>
          </a:p>
          <a:p>
            <a:pPr lvl="1" eaLnBrk="1" hangingPunct="1"/>
            <a:endParaRPr lang="en-US" sz="2000" dirty="0">
              <a:ea typeface="ＭＳ Ｐゴシック" pitchFamily="-110" charset="-128"/>
            </a:endParaRPr>
          </a:p>
          <a:p>
            <a:pPr marL="342900" lvl="1" indent="0" eaLnBrk="1" hangingPunct="1">
              <a:buNone/>
            </a:pPr>
            <a:endParaRPr lang="en-US" sz="2000" dirty="0">
              <a:ea typeface="ＭＳ Ｐゴシック" pitchFamily="-110" charset="-128"/>
            </a:endParaRPr>
          </a:p>
          <a:p>
            <a:pPr lvl="1" eaLnBrk="1" hangingPunct="1"/>
            <a:endParaRPr lang="en-US" sz="2000" dirty="0">
              <a:ea typeface="ＭＳ Ｐゴシック" pitchFamily="-110" charset="-128"/>
            </a:endParaRPr>
          </a:p>
        </p:txBody>
      </p:sp>
      <p:sp>
        <p:nvSpPr>
          <p:cNvPr id="47108" name="Slide Number Placeholder 3"/>
          <p:cNvSpPr>
            <a:spLocks noGrp="1"/>
          </p:cNvSpPr>
          <p:nvPr>
            <p:ph type="sldNum" sz="quarter" idx="10"/>
          </p:nvPr>
        </p:nvSpPr>
        <p:spPr>
          <a:noFill/>
        </p:spPr>
        <p:txBody>
          <a:bodyPr/>
          <a:lstStyle/>
          <a:p>
            <a:fld id="{791497F2-1834-4935-A6C2-4FF83F155999}" type="slidenum">
              <a:rPr lang="en-US"/>
              <a:pPr/>
              <a:t>12</a:t>
            </a:fld>
            <a:endParaRPr lang="en-US"/>
          </a:p>
        </p:txBody>
      </p:sp>
      <p:pic>
        <p:nvPicPr>
          <p:cNvPr id="5" name="Picture 4"/>
          <p:cNvPicPr>
            <a:picLocks noChangeAspect="1"/>
          </p:cNvPicPr>
          <p:nvPr/>
        </p:nvPicPr>
        <p:blipFill rotWithShape="1">
          <a:blip r:embed="rId3"/>
          <a:srcRect r="77253"/>
          <a:stretch/>
        </p:blipFill>
        <p:spPr>
          <a:xfrm>
            <a:off x="0" y="5707464"/>
            <a:ext cx="2080009" cy="115053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0" y="220663"/>
            <a:ext cx="9144000" cy="1092200"/>
          </a:xfrm>
        </p:spPr>
        <p:txBody>
          <a:bodyPr/>
          <a:lstStyle/>
          <a:p>
            <a:pPr algn="ctr"/>
            <a:r>
              <a:rPr lang="en-US" dirty="0"/>
              <a:t>Estimate Income and Expenses</a:t>
            </a:r>
          </a:p>
        </p:txBody>
      </p:sp>
      <p:sp>
        <p:nvSpPr>
          <p:cNvPr id="47107" name="Content Placeholder 2"/>
          <p:cNvSpPr>
            <a:spLocks noGrp="1"/>
          </p:cNvSpPr>
          <p:nvPr>
            <p:ph idx="1"/>
          </p:nvPr>
        </p:nvSpPr>
        <p:spPr>
          <a:xfrm>
            <a:off x="1041400" y="1430338"/>
            <a:ext cx="7721600" cy="3111517"/>
          </a:xfrm>
        </p:spPr>
        <p:txBody>
          <a:bodyPr/>
          <a:lstStyle/>
          <a:p>
            <a:pPr eaLnBrk="1" hangingPunct="1">
              <a:buFont typeface="Arial" pitchFamily="34" charset="0"/>
              <a:buChar char="•"/>
            </a:pPr>
            <a:r>
              <a:rPr lang="en-US" sz="2000" dirty="0">
                <a:ea typeface="ＭＳ Ｐゴシック" pitchFamily="-110" charset="-128"/>
              </a:rPr>
              <a:t>Monthly income</a:t>
            </a:r>
          </a:p>
          <a:p>
            <a:pPr lvl="1" eaLnBrk="1" hangingPunct="1">
              <a:buFont typeface="Arial" pitchFamily="34" charset="0"/>
              <a:buChar char="•"/>
            </a:pPr>
            <a:r>
              <a:rPr lang="en-US" sz="2000" dirty="0"/>
              <a:t>SSI, SSDI, Social Security, earned/unearned income</a:t>
            </a:r>
          </a:p>
          <a:p>
            <a:pPr eaLnBrk="1" hangingPunct="1">
              <a:buFont typeface="Arial" pitchFamily="34" charset="0"/>
              <a:buChar char="•"/>
            </a:pPr>
            <a:r>
              <a:rPr lang="en-US" sz="2000" dirty="0">
                <a:ea typeface="ＭＳ Ｐゴシック" pitchFamily="-110" charset="-128"/>
              </a:rPr>
              <a:t>Monthly living expenses</a:t>
            </a:r>
          </a:p>
          <a:p>
            <a:pPr lvl="1" eaLnBrk="1" hangingPunct="1">
              <a:buFont typeface="Arial" pitchFamily="34" charset="0"/>
              <a:buChar char="•"/>
            </a:pPr>
            <a:r>
              <a:rPr lang="en-US" sz="2000" dirty="0"/>
              <a:t>Housing, food, transportation, medical, recreation, etc.</a:t>
            </a:r>
          </a:p>
          <a:p>
            <a:pPr lvl="1" eaLnBrk="1" hangingPunct="1">
              <a:buFont typeface="Arial" pitchFamily="34" charset="0"/>
              <a:buChar char="•"/>
            </a:pPr>
            <a:r>
              <a:rPr lang="en-US" sz="2000" dirty="0"/>
              <a:t>Consider how any shortfall will be met</a:t>
            </a:r>
          </a:p>
          <a:p>
            <a:pPr eaLnBrk="1" hangingPunct="1">
              <a:buFont typeface="Arial" pitchFamily="34" charset="0"/>
              <a:buChar char="•"/>
            </a:pPr>
            <a:r>
              <a:rPr lang="en-US" sz="2000" dirty="0">
                <a:ea typeface="ＭＳ Ｐゴシック" pitchFamily="-110" charset="-128"/>
              </a:rPr>
              <a:t>Income – Expenses = Shortfall</a:t>
            </a:r>
          </a:p>
        </p:txBody>
      </p:sp>
      <p:sp>
        <p:nvSpPr>
          <p:cNvPr id="47108" name="Slide Number Placeholder 3"/>
          <p:cNvSpPr>
            <a:spLocks noGrp="1"/>
          </p:cNvSpPr>
          <p:nvPr>
            <p:ph type="sldNum" sz="quarter" idx="10"/>
          </p:nvPr>
        </p:nvSpPr>
        <p:spPr>
          <a:noFill/>
        </p:spPr>
        <p:txBody>
          <a:bodyPr/>
          <a:lstStyle/>
          <a:p>
            <a:fld id="{791497F2-1834-4935-A6C2-4FF83F155999}" type="slidenum">
              <a:rPr lang="en-US"/>
              <a:pPr/>
              <a:t>13</a:t>
            </a:fld>
            <a:endParaRPr lang="en-US"/>
          </a:p>
        </p:txBody>
      </p:sp>
      <p:pic>
        <p:nvPicPr>
          <p:cNvPr id="5" name="Picture 4"/>
          <p:cNvPicPr>
            <a:picLocks noChangeAspect="1"/>
          </p:cNvPicPr>
          <p:nvPr/>
        </p:nvPicPr>
        <p:blipFill rotWithShape="1">
          <a:blip r:embed="rId3"/>
          <a:srcRect r="77253"/>
          <a:stretch/>
        </p:blipFill>
        <p:spPr>
          <a:xfrm>
            <a:off x="0" y="5707464"/>
            <a:ext cx="2080009" cy="1150536"/>
          </a:xfrm>
          <a:prstGeom prst="rect">
            <a:avLst/>
          </a:prstGeom>
        </p:spPr>
      </p:pic>
    </p:spTree>
    <p:extLst>
      <p:ext uri="{BB962C8B-B14F-4D97-AF65-F5344CB8AC3E}">
        <p14:creationId xmlns:p14="http://schemas.microsoft.com/office/powerpoint/2010/main" val="4265197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B43A-D5E9-4AE9-BFC9-3F4DEB02F346}"/>
              </a:ext>
            </a:extLst>
          </p:cNvPr>
          <p:cNvSpPr>
            <a:spLocks noGrp="1"/>
          </p:cNvSpPr>
          <p:nvPr>
            <p:ph type="title"/>
          </p:nvPr>
        </p:nvSpPr>
        <p:spPr/>
        <p:txBody>
          <a:bodyPr/>
          <a:lstStyle/>
          <a:p>
            <a:r>
              <a:rPr lang="en-US" dirty="0"/>
              <a:t>Basic Estate Planning 	</a:t>
            </a:r>
          </a:p>
        </p:txBody>
      </p:sp>
      <p:sp>
        <p:nvSpPr>
          <p:cNvPr id="3" name="Content Placeholder 2">
            <a:extLst>
              <a:ext uri="{FF2B5EF4-FFF2-40B4-BE49-F238E27FC236}">
                <a16:creationId xmlns:a16="http://schemas.microsoft.com/office/drawing/2014/main" id="{6305D795-4655-42F0-854C-992DC7621E01}"/>
              </a:ext>
            </a:extLst>
          </p:cNvPr>
          <p:cNvSpPr>
            <a:spLocks noGrp="1"/>
          </p:cNvSpPr>
          <p:nvPr>
            <p:ph sz="half" idx="1"/>
          </p:nvPr>
        </p:nvSpPr>
        <p:spPr>
          <a:xfrm>
            <a:off x="1041400" y="1488527"/>
            <a:ext cx="3784600" cy="4438447"/>
          </a:xfrm>
        </p:spPr>
        <p:txBody>
          <a:bodyPr/>
          <a:lstStyle/>
          <a:p>
            <a:r>
              <a:rPr lang="en-US" sz="2000" dirty="0"/>
              <a:t>What are Health Care Powers of Attorney? 	</a:t>
            </a:r>
          </a:p>
          <a:p>
            <a:pPr lvl="1"/>
            <a:r>
              <a:rPr lang="en-US" sz="1600" dirty="0"/>
              <a:t>State BAR.ORG Assoc.</a:t>
            </a:r>
          </a:p>
          <a:p>
            <a:r>
              <a:rPr lang="en-US" sz="2000" dirty="0"/>
              <a:t>What are Financial Powers of Attorney?</a:t>
            </a:r>
          </a:p>
          <a:p>
            <a:r>
              <a:rPr lang="en-US" sz="2000" dirty="0"/>
              <a:t>What is a will?</a:t>
            </a:r>
          </a:p>
          <a:p>
            <a:pPr lvl="1"/>
            <a:r>
              <a:rPr lang="en-US" sz="1600" dirty="0"/>
              <a:t>Executor or personal representative</a:t>
            </a:r>
          </a:p>
          <a:p>
            <a:pPr lvl="1"/>
            <a:r>
              <a:rPr lang="en-US" sz="1600" dirty="0"/>
              <a:t>Public record</a:t>
            </a:r>
          </a:p>
          <a:p>
            <a:pPr lvl="1"/>
            <a:r>
              <a:rPr lang="en-US" sz="1600" dirty="0"/>
              <a:t>3-5% probate cost</a:t>
            </a:r>
          </a:p>
          <a:p>
            <a:pPr lvl="1"/>
            <a:r>
              <a:rPr lang="en-US" sz="1600" dirty="0"/>
              <a:t>6 month freeze of assets</a:t>
            </a:r>
          </a:p>
          <a:p>
            <a:pPr lvl="1"/>
            <a:r>
              <a:rPr lang="en-US" sz="1600" dirty="0"/>
              <a:t>Naming Guardians</a:t>
            </a:r>
          </a:p>
        </p:txBody>
      </p:sp>
      <p:sp>
        <p:nvSpPr>
          <p:cNvPr id="5" name="Slide Number Placeholder 4">
            <a:extLst>
              <a:ext uri="{FF2B5EF4-FFF2-40B4-BE49-F238E27FC236}">
                <a16:creationId xmlns:a16="http://schemas.microsoft.com/office/drawing/2014/main" id="{879D6456-1857-41DD-9519-CA315D4EA268}"/>
              </a:ext>
            </a:extLst>
          </p:cNvPr>
          <p:cNvSpPr>
            <a:spLocks noGrp="1"/>
          </p:cNvSpPr>
          <p:nvPr>
            <p:ph type="sldNum" sz="quarter" idx="10"/>
          </p:nvPr>
        </p:nvSpPr>
        <p:spPr/>
        <p:txBody>
          <a:bodyPr/>
          <a:lstStyle/>
          <a:p>
            <a:fld id="{3EDE5A8F-C7D0-4D06-B443-D95BBFDDB6D3}" type="slidenum">
              <a:rPr lang="en-US" smtClean="0"/>
              <a:pPr/>
              <a:t>14</a:t>
            </a:fld>
            <a:endParaRPr lang="en-US"/>
          </a:p>
        </p:txBody>
      </p:sp>
    </p:spTree>
    <p:extLst>
      <p:ext uri="{BB962C8B-B14F-4D97-AF65-F5344CB8AC3E}">
        <p14:creationId xmlns:p14="http://schemas.microsoft.com/office/powerpoint/2010/main" val="3249216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B43A-D5E9-4AE9-BFC9-3F4DEB02F346}"/>
              </a:ext>
            </a:extLst>
          </p:cNvPr>
          <p:cNvSpPr>
            <a:spLocks noGrp="1"/>
          </p:cNvSpPr>
          <p:nvPr>
            <p:ph type="title"/>
          </p:nvPr>
        </p:nvSpPr>
        <p:spPr/>
        <p:txBody>
          <a:bodyPr/>
          <a:lstStyle/>
          <a:p>
            <a:r>
              <a:rPr lang="en-US" dirty="0"/>
              <a:t>Basic Estate Planning 	</a:t>
            </a:r>
          </a:p>
        </p:txBody>
      </p:sp>
      <p:sp>
        <p:nvSpPr>
          <p:cNvPr id="3" name="Content Placeholder 2">
            <a:extLst>
              <a:ext uri="{FF2B5EF4-FFF2-40B4-BE49-F238E27FC236}">
                <a16:creationId xmlns:a16="http://schemas.microsoft.com/office/drawing/2014/main" id="{6305D795-4655-42F0-854C-992DC7621E01}"/>
              </a:ext>
            </a:extLst>
          </p:cNvPr>
          <p:cNvSpPr>
            <a:spLocks noGrp="1"/>
          </p:cNvSpPr>
          <p:nvPr>
            <p:ph sz="half" idx="1"/>
          </p:nvPr>
        </p:nvSpPr>
        <p:spPr>
          <a:xfrm>
            <a:off x="1041400" y="1488528"/>
            <a:ext cx="3784600" cy="4164128"/>
          </a:xfrm>
        </p:spPr>
        <p:txBody>
          <a:bodyPr/>
          <a:lstStyle/>
          <a:p>
            <a:r>
              <a:rPr lang="en-US" sz="2000" dirty="0"/>
              <a:t>What is a Trust?</a:t>
            </a:r>
          </a:p>
          <a:p>
            <a:pPr lvl="1"/>
            <a:r>
              <a:rPr lang="en-US" sz="1600" dirty="0"/>
              <a:t>Private</a:t>
            </a:r>
          </a:p>
          <a:p>
            <a:pPr lvl="1"/>
            <a:r>
              <a:rPr lang="en-US" sz="1600" dirty="0"/>
              <a:t>No probate</a:t>
            </a:r>
          </a:p>
          <a:p>
            <a:pPr lvl="1"/>
            <a:r>
              <a:rPr lang="en-US" sz="1600" dirty="0"/>
              <a:t>Customized to your wishes</a:t>
            </a:r>
          </a:p>
          <a:p>
            <a:r>
              <a:rPr lang="en-US" sz="2000" dirty="0"/>
              <a:t>What is a trustee?</a:t>
            </a:r>
          </a:p>
          <a:p>
            <a:pPr lvl="1"/>
            <a:r>
              <a:rPr lang="en-US" sz="1600" dirty="0"/>
              <a:t>Individual </a:t>
            </a:r>
          </a:p>
          <a:p>
            <a:pPr lvl="1"/>
            <a:r>
              <a:rPr lang="en-US" sz="1600" dirty="0"/>
              <a:t>Corporate/Bank</a:t>
            </a:r>
          </a:p>
          <a:p>
            <a:pPr lvl="1"/>
            <a:r>
              <a:rPr lang="en-US" sz="1600" dirty="0"/>
              <a:t>Pooled</a:t>
            </a:r>
          </a:p>
          <a:p>
            <a:pPr lvl="1"/>
            <a:r>
              <a:rPr lang="en-US" sz="1600" dirty="0"/>
              <a:t>Trust Protector</a:t>
            </a:r>
          </a:p>
          <a:p>
            <a:pPr lvl="1"/>
            <a:r>
              <a:rPr lang="en-US" sz="1600" dirty="0"/>
              <a:t>Qualities of a good trustee</a:t>
            </a:r>
          </a:p>
          <a:p>
            <a:pPr marL="0" indent="0">
              <a:buNone/>
            </a:pPr>
            <a:r>
              <a:rPr lang="en-US" sz="2000" dirty="0"/>
              <a:t>	</a:t>
            </a:r>
          </a:p>
        </p:txBody>
      </p:sp>
      <p:sp>
        <p:nvSpPr>
          <p:cNvPr id="5" name="Slide Number Placeholder 4">
            <a:extLst>
              <a:ext uri="{FF2B5EF4-FFF2-40B4-BE49-F238E27FC236}">
                <a16:creationId xmlns:a16="http://schemas.microsoft.com/office/drawing/2014/main" id="{879D6456-1857-41DD-9519-CA315D4EA268}"/>
              </a:ext>
            </a:extLst>
          </p:cNvPr>
          <p:cNvSpPr>
            <a:spLocks noGrp="1"/>
          </p:cNvSpPr>
          <p:nvPr>
            <p:ph type="sldNum" sz="quarter" idx="10"/>
          </p:nvPr>
        </p:nvSpPr>
        <p:spPr/>
        <p:txBody>
          <a:bodyPr/>
          <a:lstStyle/>
          <a:p>
            <a:fld id="{3EDE5A8F-C7D0-4D06-B443-D95BBFDDB6D3}" type="slidenum">
              <a:rPr lang="en-US" smtClean="0"/>
              <a:pPr/>
              <a:t>15</a:t>
            </a:fld>
            <a:endParaRPr lang="en-US"/>
          </a:p>
        </p:txBody>
      </p:sp>
    </p:spTree>
    <p:extLst>
      <p:ext uri="{BB962C8B-B14F-4D97-AF65-F5344CB8AC3E}">
        <p14:creationId xmlns:p14="http://schemas.microsoft.com/office/powerpoint/2010/main" val="2939329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algn="ctr"/>
            <a:r>
              <a:rPr lang="en-US" dirty="0">
                <a:solidFill>
                  <a:srgbClr val="000000"/>
                </a:solidFill>
              </a:rPr>
              <a:t>Establish a Special Needs Trust</a:t>
            </a:r>
          </a:p>
        </p:txBody>
      </p:sp>
      <p:sp>
        <p:nvSpPr>
          <p:cNvPr id="49155" name="Slide Number Placeholder 3"/>
          <p:cNvSpPr>
            <a:spLocks noGrp="1"/>
          </p:cNvSpPr>
          <p:nvPr>
            <p:ph type="sldNum" sz="quarter" idx="10"/>
          </p:nvPr>
        </p:nvSpPr>
        <p:spPr>
          <a:noFill/>
        </p:spPr>
        <p:txBody>
          <a:bodyPr/>
          <a:lstStyle/>
          <a:p>
            <a:fld id="{416C18AE-866F-4686-A294-925192B524A0}" type="slidenum">
              <a:rPr lang="en-US"/>
              <a:pPr/>
              <a:t>16</a:t>
            </a:fld>
            <a:endParaRPr lang="en-US"/>
          </a:p>
        </p:txBody>
      </p:sp>
      <p:sp>
        <p:nvSpPr>
          <p:cNvPr id="49156" name="Content Placeholder 2"/>
          <p:cNvSpPr>
            <a:spLocks/>
          </p:cNvSpPr>
          <p:nvPr/>
        </p:nvSpPr>
        <p:spPr bwMode="auto">
          <a:xfrm>
            <a:off x="1041400" y="1097281"/>
            <a:ext cx="7721600" cy="4164676"/>
          </a:xfrm>
          <a:prstGeom prst="rect">
            <a:avLst/>
          </a:prstGeom>
          <a:noFill/>
          <a:ln w="9525">
            <a:noFill/>
            <a:miter lim="800000"/>
            <a:headEnd/>
            <a:tailEnd/>
          </a:ln>
        </p:spPr>
        <p:txBody>
          <a:bodyPr lIns="0" rIns="0"/>
          <a:lstStyle/>
          <a:p>
            <a:pPr marL="228600" indent="-228600">
              <a:buFont typeface="Arial" pitchFamily="34" charset="0"/>
              <a:buChar char="•"/>
            </a:pPr>
            <a:r>
              <a:rPr lang="en-US" sz="2000" dirty="0">
                <a:solidFill>
                  <a:srgbClr val="000000"/>
                </a:solidFill>
              </a:rPr>
              <a:t>SNTs allows a person with a disability to have assets available for their future care without interfering with public benefits eligibility</a:t>
            </a:r>
          </a:p>
          <a:p>
            <a:pPr marL="228600" indent="-228600">
              <a:buFont typeface="Arial" pitchFamily="34" charset="0"/>
              <a:buChar char="•"/>
            </a:pPr>
            <a:r>
              <a:rPr lang="en-US" sz="2000" dirty="0">
                <a:solidFill>
                  <a:srgbClr val="000000"/>
                </a:solidFill>
              </a:rPr>
              <a:t>Assets inside a special needs trust DO NOT COUNT for eligibility purposes for most all state and federal means tested benefits</a:t>
            </a:r>
          </a:p>
          <a:p>
            <a:pPr marL="228600" indent="-228600">
              <a:buFont typeface="Arial" pitchFamily="34" charset="0"/>
              <a:buChar char="•"/>
            </a:pPr>
            <a:r>
              <a:rPr lang="en-US" sz="2000" dirty="0">
                <a:solidFill>
                  <a:srgbClr val="000000"/>
                </a:solidFill>
              </a:rPr>
              <a:t>Important to work with experienced special needs planning attorney 	</a:t>
            </a:r>
          </a:p>
          <a:p>
            <a:pPr marL="685800" lvl="1" indent="-228600">
              <a:buFont typeface="Arial" pitchFamily="34" charset="0"/>
              <a:buChar char="•"/>
            </a:pPr>
            <a:r>
              <a:rPr lang="en-US" sz="2000" dirty="0">
                <a:solidFill>
                  <a:srgbClr val="000000"/>
                </a:solidFill>
              </a:rPr>
              <a:t>Complex Federal Laws govern trusts and rules may vary from state to state</a:t>
            </a:r>
          </a:p>
          <a:p>
            <a:pPr lvl="1" eaLnBrk="1" hangingPunct="1">
              <a:buFont typeface="Arial" pitchFamily="34" charset="0"/>
              <a:buChar char="•"/>
            </a:pPr>
            <a:r>
              <a:rPr lang="en-US" sz="2000" dirty="0">
                <a:solidFill>
                  <a:srgbClr val="000000"/>
                </a:solidFill>
              </a:rPr>
              <a:t> Trust </a:t>
            </a:r>
            <a:r>
              <a:rPr lang="en-US" sz="1800" dirty="0">
                <a:solidFill>
                  <a:srgbClr val="000000"/>
                </a:solidFill>
              </a:rPr>
              <a:t>provisions</a:t>
            </a:r>
            <a:r>
              <a:rPr lang="en-US" sz="2000" dirty="0">
                <a:solidFill>
                  <a:srgbClr val="000000"/>
                </a:solidFill>
              </a:rPr>
              <a:t> need to preserve the eligibility </a:t>
            </a:r>
            <a:br>
              <a:rPr lang="en-US" sz="2000" dirty="0">
                <a:solidFill>
                  <a:srgbClr val="000000"/>
                </a:solidFill>
              </a:rPr>
            </a:br>
            <a:r>
              <a:rPr lang="en-US" sz="2000" dirty="0">
                <a:solidFill>
                  <a:srgbClr val="000000"/>
                </a:solidFill>
              </a:rPr>
              <a:t>   of the beneficiary for public benefits (SSI, Medicaid, </a:t>
            </a:r>
            <a:r>
              <a:rPr lang="en-US" sz="2000" dirty="0" err="1">
                <a:solidFill>
                  <a:srgbClr val="000000"/>
                </a:solidFill>
              </a:rPr>
              <a:t>etc</a:t>
            </a:r>
            <a:r>
              <a:rPr lang="en-US" sz="2000" dirty="0">
                <a:solidFill>
                  <a:srgbClr val="000000"/>
                </a:solidFill>
              </a:rPr>
              <a:t>)</a:t>
            </a:r>
          </a:p>
        </p:txBody>
      </p:sp>
      <p:pic>
        <p:nvPicPr>
          <p:cNvPr id="5" name="Picture 4"/>
          <p:cNvPicPr>
            <a:picLocks noChangeAspect="1"/>
          </p:cNvPicPr>
          <p:nvPr/>
        </p:nvPicPr>
        <p:blipFill rotWithShape="1">
          <a:blip r:embed="rId3"/>
          <a:srcRect r="76923"/>
          <a:stretch/>
        </p:blipFill>
        <p:spPr>
          <a:xfrm>
            <a:off x="0" y="5707464"/>
            <a:ext cx="2110154" cy="115053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dirty="0">
                <a:solidFill>
                  <a:srgbClr val="000000"/>
                </a:solidFill>
              </a:rPr>
              <a:t>How to Establish an SNT</a:t>
            </a:r>
          </a:p>
        </p:txBody>
      </p:sp>
      <p:sp>
        <p:nvSpPr>
          <p:cNvPr id="51203" name="Content Placeholder 2"/>
          <p:cNvSpPr>
            <a:spLocks noGrp="1"/>
          </p:cNvSpPr>
          <p:nvPr>
            <p:ph idx="1"/>
          </p:nvPr>
        </p:nvSpPr>
        <p:spPr>
          <a:xfrm>
            <a:off x="1041400" y="1430339"/>
            <a:ext cx="7721600" cy="4006186"/>
          </a:xfrm>
        </p:spPr>
        <p:txBody>
          <a:bodyPr/>
          <a:lstStyle/>
          <a:p>
            <a:r>
              <a:rPr lang="en-US" sz="2000" dirty="0">
                <a:solidFill>
                  <a:srgbClr val="000000"/>
                </a:solidFill>
              </a:rPr>
              <a:t>May be established:</a:t>
            </a:r>
          </a:p>
          <a:p>
            <a:pPr lvl="1"/>
            <a:r>
              <a:rPr lang="en-US" sz="2000" dirty="0">
                <a:solidFill>
                  <a:srgbClr val="000000"/>
                </a:solidFill>
              </a:rPr>
              <a:t>Through Will</a:t>
            </a:r>
          </a:p>
          <a:p>
            <a:pPr lvl="1"/>
            <a:r>
              <a:rPr lang="en-US" sz="2000" dirty="0">
                <a:solidFill>
                  <a:srgbClr val="000000"/>
                </a:solidFill>
              </a:rPr>
              <a:t>Through Living Trust</a:t>
            </a:r>
          </a:p>
          <a:p>
            <a:pPr lvl="1"/>
            <a:r>
              <a:rPr lang="en-US" sz="2000" dirty="0">
                <a:solidFill>
                  <a:srgbClr val="000000"/>
                </a:solidFill>
              </a:rPr>
              <a:t>Or outright as a Standalone Trust (existing now)</a:t>
            </a:r>
          </a:p>
          <a:p>
            <a:pPr marL="342900" lvl="1" indent="0" eaLnBrk="1" hangingPunct="1">
              <a:buNone/>
            </a:pPr>
            <a:endParaRPr lang="en-US" sz="2000" dirty="0">
              <a:solidFill>
                <a:srgbClr val="000000"/>
              </a:solidFill>
            </a:endParaRPr>
          </a:p>
        </p:txBody>
      </p:sp>
      <p:sp>
        <p:nvSpPr>
          <p:cNvPr id="51204" name="Slide Number Placeholder 3"/>
          <p:cNvSpPr>
            <a:spLocks noGrp="1"/>
          </p:cNvSpPr>
          <p:nvPr>
            <p:ph type="sldNum" sz="quarter" idx="10"/>
          </p:nvPr>
        </p:nvSpPr>
        <p:spPr>
          <a:noFill/>
        </p:spPr>
        <p:txBody>
          <a:bodyPr/>
          <a:lstStyle/>
          <a:p>
            <a:fld id="{9A475280-E41B-4284-BC3F-219977017BBC}" type="slidenum">
              <a:rPr lang="en-US"/>
              <a:pPr/>
              <a:t>17</a:t>
            </a:fld>
            <a:endParaRPr lang="en-US"/>
          </a:p>
        </p:txBody>
      </p:sp>
      <p:pic>
        <p:nvPicPr>
          <p:cNvPr id="5" name="Picture 4"/>
          <p:cNvPicPr>
            <a:picLocks noChangeAspect="1"/>
          </p:cNvPicPr>
          <p:nvPr/>
        </p:nvPicPr>
        <p:blipFill rotWithShape="1">
          <a:blip r:embed="rId3"/>
          <a:srcRect r="76374"/>
          <a:stretch/>
        </p:blipFill>
        <p:spPr>
          <a:xfrm>
            <a:off x="0" y="5707464"/>
            <a:ext cx="2160396" cy="115053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Slide Number Placeholder 3"/>
          <p:cNvSpPr txBox="1">
            <a:spLocks noGrp="1"/>
          </p:cNvSpPr>
          <p:nvPr/>
        </p:nvSpPr>
        <p:spPr bwMode="auto">
          <a:xfrm>
            <a:off x="0" y="6470650"/>
            <a:ext cx="812800" cy="387350"/>
          </a:xfrm>
          <a:prstGeom prst="rect">
            <a:avLst/>
          </a:prstGeom>
          <a:noFill/>
          <a:ln w="9525">
            <a:noFill/>
            <a:miter lim="800000"/>
            <a:headEnd/>
            <a:tailEnd/>
          </a:ln>
        </p:spPr>
        <p:txBody>
          <a:bodyPr/>
          <a:lstStyle/>
          <a:p>
            <a:pPr algn="ctr">
              <a:spcBef>
                <a:spcPct val="0"/>
              </a:spcBef>
              <a:buClrTx/>
              <a:buFontTx/>
              <a:buNone/>
            </a:pPr>
            <a:fld id="{DB48E5D9-0D53-4E3A-85EF-C83774D7EC5C}" type="slidenum">
              <a:rPr lang="en-US" sz="900"/>
              <a:pPr algn="ctr">
                <a:spcBef>
                  <a:spcPct val="0"/>
                </a:spcBef>
                <a:buClrTx/>
                <a:buFontTx/>
                <a:buNone/>
              </a:pPr>
              <a:t>18</a:t>
            </a:fld>
            <a:endParaRPr lang="en-US" sz="900"/>
          </a:p>
        </p:txBody>
      </p:sp>
      <p:sp>
        <p:nvSpPr>
          <p:cNvPr id="53252" name="Text Box 5"/>
          <p:cNvSpPr txBox="1">
            <a:spLocks noChangeArrowheads="1"/>
          </p:cNvSpPr>
          <p:nvPr/>
        </p:nvSpPr>
        <p:spPr bwMode="auto">
          <a:xfrm>
            <a:off x="1100138" y="1516063"/>
            <a:ext cx="7431087" cy="4093428"/>
          </a:xfrm>
          <a:prstGeom prst="rect">
            <a:avLst/>
          </a:prstGeom>
          <a:noFill/>
          <a:ln w="9525">
            <a:noFill/>
            <a:miter lim="800000"/>
            <a:headEnd/>
            <a:tailEnd/>
          </a:ln>
        </p:spPr>
        <p:txBody>
          <a:bodyPr lIns="0" rIns="0">
            <a:spAutoFit/>
          </a:bodyPr>
          <a:lstStyle/>
          <a:p>
            <a:pPr>
              <a:buFont typeface="Wingdings" pitchFamily="-110" charset="2"/>
              <a:buNone/>
            </a:pPr>
            <a:r>
              <a:rPr lang="en-US" sz="2000" dirty="0">
                <a:solidFill>
                  <a:srgbClr val="000000"/>
                </a:solidFill>
              </a:rPr>
              <a:t>There are two primary types of SNTs –</a:t>
            </a:r>
          </a:p>
          <a:p>
            <a:pPr>
              <a:buNone/>
            </a:pPr>
            <a:endParaRPr lang="en-US" sz="2000" dirty="0">
              <a:solidFill>
                <a:srgbClr val="000000"/>
              </a:solidFill>
            </a:endParaRPr>
          </a:p>
          <a:p>
            <a:pPr>
              <a:buNone/>
            </a:pPr>
            <a:r>
              <a:rPr lang="en-US" sz="2000" dirty="0">
                <a:solidFill>
                  <a:srgbClr val="000000"/>
                </a:solidFill>
              </a:rPr>
              <a:t>1</a:t>
            </a:r>
            <a:r>
              <a:rPr lang="en-US" sz="2000" baseline="30000" dirty="0">
                <a:solidFill>
                  <a:srgbClr val="000000"/>
                </a:solidFill>
              </a:rPr>
              <a:t>st</a:t>
            </a:r>
            <a:r>
              <a:rPr lang="en-US" sz="2000" dirty="0">
                <a:solidFill>
                  <a:srgbClr val="000000"/>
                </a:solidFill>
              </a:rPr>
              <a:t> Party- Person with a disability has ownership of the money that is being used to fund the trust</a:t>
            </a:r>
          </a:p>
          <a:p>
            <a:pPr>
              <a:buFont typeface="Wingdings" pitchFamily="-110" charset="2"/>
              <a:buNone/>
            </a:pPr>
            <a:endParaRPr lang="en-US" sz="2000" dirty="0">
              <a:solidFill>
                <a:srgbClr val="000000"/>
              </a:solidFill>
            </a:endParaRPr>
          </a:p>
          <a:p>
            <a:pPr>
              <a:buFont typeface="Wingdings" pitchFamily="-110" charset="2"/>
              <a:buNone/>
            </a:pPr>
            <a:r>
              <a:rPr lang="en-US" sz="2000" dirty="0">
                <a:solidFill>
                  <a:srgbClr val="000000"/>
                </a:solidFill>
              </a:rPr>
              <a:t>3</a:t>
            </a:r>
            <a:r>
              <a:rPr lang="en-US" sz="2000" baseline="30000" dirty="0">
                <a:solidFill>
                  <a:srgbClr val="000000"/>
                </a:solidFill>
              </a:rPr>
              <a:t>rd</a:t>
            </a:r>
            <a:r>
              <a:rPr lang="en-US" sz="2000" dirty="0">
                <a:solidFill>
                  <a:srgbClr val="000000"/>
                </a:solidFill>
              </a:rPr>
              <a:t> Party- The money funding the trust was never owned by the person with a disability</a:t>
            </a:r>
          </a:p>
          <a:p>
            <a:pPr>
              <a:buFont typeface="Wingdings" pitchFamily="-110" charset="2"/>
              <a:buNone/>
            </a:pPr>
            <a:br>
              <a:rPr lang="en-US" sz="2000" dirty="0">
                <a:solidFill>
                  <a:srgbClr val="000000"/>
                </a:solidFill>
              </a:rPr>
            </a:br>
            <a:endParaRPr lang="en-US" sz="2000" dirty="0">
              <a:solidFill>
                <a:srgbClr val="000000"/>
              </a:solidFill>
            </a:endParaRPr>
          </a:p>
          <a:p>
            <a:pPr>
              <a:buFont typeface="Wingdings" pitchFamily="-110" charset="2"/>
              <a:buNone/>
            </a:pPr>
            <a:endParaRPr lang="en-US" sz="2000" dirty="0">
              <a:solidFill>
                <a:srgbClr val="000000"/>
              </a:solidFill>
            </a:endParaRPr>
          </a:p>
        </p:txBody>
      </p:sp>
      <p:sp>
        <p:nvSpPr>
          <p:cNvPr id="2" name="Title 1"/>
          <p:cNvSpPr>
            <a:spLocks noGrp="1"/>
          </p:cNvSpPr>
          <p:nvPr>
            <p:ph type="title"/>
          </p:nvPr>
        </p:nvSpPr>
        <p:spPr/>
        <p:txBody>
          <a:bodyPr/>
          <a:lstStyle/>
          <a:p>
            <a:r>
              <a:rPr lang="en-US" dirty="0">
                <a:solidFill>
                  <a:srgbClr val="000000"/>
                </a:solidFill>
              </a:rPr>
              <a:t>Types of Special Needs Trusts</a:t>
            </a:r>
            <a:endParaRPr lang="en-US" dirty="0"/>
          </a:p>
        </p:txBody>
      </p:sp>
      <p:pic>
        <p:nvPicPr>
          <p:cNvPr id="5" name="Picture 4"/>
          <p:cNvPicPr>
            <a:picLocks noChangeAspect="1"/>
          </p:cNvPicPr>
          <p:nvPr/>
        </p:nvPicPr>
        <p:blipFill rotWithShape="1">
          <a:blip r:embed="rId3"/>
          <a:srcRect r="76374"/>
          <a:stretch/>
        </p:blipFill>
        <p:spPr>
          <a:xfrm>
            <a:off x="0" y="5707464"/>
            <a:ext cx="2160396" cy="115053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E0B5D-5657-4CCD-8ADA-3820FB2E8474}"/>
              </a:ext>
            </a:extLst>
          </p:cNvPr>
          <p:cNvSpPr>
            <a:spLocks noGrp="1"/>
          </p:cNvSpPr>
          <p:nvPr>
            <p:ph type="title"/>
          </p:nvPr>
        </p:nvSpPr>
        <p:spPr/>
        <p:txBody>
          <a:bodyPr/>
          <a:lstStyle/>
          <a:p>
            <a:r>
              <a:rPr lang="en-US" dirty="0"/>
              <a:t>First-Party Special Needs Trusts</a:t>
            </a:r>
          </a:p>
        </p:txBody>
      </p:sp>
      <p:sp>
        <p:nvSpPr>
          <p:cNvPr id="3" name="Content Placeholder 2">
            <a:extLst>
              <a:ext uri="{FF2B5EF4-FFF2-40B4-BE49-F238E27FC236}">
                <a16:creationId xmlns:a16="http://schemas.microsoft.com/office/drawing/2014/main" id="{3DFF4555-3819-4F2D-A77C-E371E23F5348}"/>
              </a:ext>
            </a:extLst>
          </p:cNvPr>
          <p:cNvSpPr>
            <a:spLocks noGrp="1"/>
          </p:cNvSpPr>
          <p:nvPr>
            <p:ph sz="half" idx="1"/>
          </p:nvPr>
        </p:nvSpPr>
        <p:spPr>
          <a:xfrm>
            <a:off x="1041399" y="1312863"/>
            <a:ext cx="7721599" cy="4811712"/>
          </a:xfrm>
        </p:spPr>
        <p:txBody>
          <a:bodyPr/>
          <a:lstStyle/>
          <a:p>
            <a:endParaRPr lang="en-US" sz="2000" dirty="0"/>
          </a:p>
          <a:p>
            <a:r>
              <a:rPr lang="en-US" sz="2000" dirty="0"/>
              <a:t>Can be created by the person with a disability, their Guardian, their Parent, or the Probate Court. </a:t>
            </a:r>
          </a:p>
          <a:p>
            <a:r>
              <a:rPr lang="en-US" sz="2000" dirty="0"/>
              <a:t>Must be created prior to the age of 65</a:t>
            </a:r>
          </a:p>
          <a:p>
            <a:r>
              <a:rPr lang="en-US" sz="2000" dirty="0"/>
              <a:t>Medicaid Pay Back on any remaining assets</a:t>
            </a:r>
          </a:p>
          <a:p>
            <a:r>
              <a:rPr lang="en-US" sz="2000" dirty="0"/>
              <a:t>Typically used in Medical malpractice scenarios</a:t>
            </a:r>
          </a:p>
          <a:p>
            <a:r>
              <a:rPr lang="en-US" sz="2000" dirty="0"/>
              <a:t>Not Ideal planning tool for proactive planning</a:t>
            </a:r>
          </a:p>
          <a:p>
            <a:r>
              <a:rPr lang="en-US" sz="2000" dirty="0"/>
              <a:t>Trustee can be pooled, or corporate, but rarely an individual </a:t>
            </a:r>
          </a:p>
        </p:txBody>
      </p:sp>
      <p:sp>
        <p:nvSpPr>
          <p:cNvPr id="5" name="Slide Number Placeholder 4">
            <a:extLst>
              <a:ext uri="{FF2B5EF4-FFF2-40B4-BE49-F238E27FC236}">
                <a16:creationId xmlns:a16="http://schemas.microsoft.com/office/drawing/2014/main" id="{9AC0B424-8425-42A5-98B3-648CC039A307}"/>
              </a:ext>
            </a:extLst>
          </p:cNvPr>
          <p:cNvSpPr>
            <a:spLocks noGrp="1"/>
          </p:cNvSpPr>
          <p:nvPr>
            <p:ph type="sldNum" sz="quarter" idx="10"/>
          </p:nvPr>
        </p:nvSpPr>
        <p:spPr/>
        <p:txBody>
          <a:bodyPr/>
          <a:lstStyle/>
          <a:p>
            <a:fld id="{3EDE5A8F-C7D0-4D06-B443-D95BBFDDB6D3}" type="slidenum">
              <a:rPr lang="en-US" smtClean="0"/>
              <a:pPr/>
              <a:t>19</a:t>
            </a:fld>
            <a:endParaRPr lang="en-US"/>
          </a:p>
        </p:txBody>
      </p:sp>
      <p:pic>
        <p:nvPicPr>
          <p:cNvPr id="7" name="Picture 6">
            <a:extLst>
              <a:ext uri="{FF2B5EF4-FFF2-40B4-BE49-F238E27FC236}">
                <a16:creationId xmlns:a16="http://schemas.microsoft.com/office/drawing/2014/main" id="{991F0ABC-4147-4849-9DBA-E753548A4A04}"/>
              </a:ext>
            </a:extLst>
          </p:cNvPr>
          <p:cNvPicPr>
            <a:picLocks noChangeAspect="1"/>
          </p:cNvPicPr>
          <p:nvPr/>
        </p:nvPicPr>
        <p:blipFill rotWithShape="1">
          <a:blip r:embed="rId2"/>
          <a:srcRect r="76374"/>
          <a:stretch/>
        </p:blipFill>
        <p:spPr>
          <a:xfrm>
            <a:off x="0" y="5707464"/>
            <a:ext cx="2160396" cy="1150536"/>
          </a:xfrm>
          <a:prstGeom prst="rect">
            <a:avLst/>
          </a:prstGeom>
        </p:spPr>
      </p:pic>
    </p:spTree>
    <p:extLst>
      <p:ext uri="{BB962C8B-B14F-4D97-AF65-F5344CB8AC3E}">
        <p14:creationId xmlns:p14="http://schemas.microsoft.com/office/powerpoint/2010/main" val="751314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xfrm>
            <a:off x="0" y="6470650"/>
            <a:ext cx="812800" cy="387350"/>
          </a:xfrm>
          <a:noFill/>
        </p:spPr>
        <p:txBody>
          <a:bodyPr/>
          <a:lstStyle/>
          <a:p>
            <a:fld id="{7404B3F8-BB35-4A91-A198-4724F1E025C2}" type="slidenum">
              <a:rPr lang="en-US"/>
              <a:pPr/>
              <a:t>2</a:t>
            </a:fld>
            <a:endParaRPr lang="en-US"/>
          </a:p>
        </p:txBody>
      </p:sp>
      <p:sp>
        <p:nvSpPr>
          <p:cNvPr id="30723" name="Rectangle 2"/>
          <p:cNvSpPr>
            <a:spLocks noGrp="1" noChangeArrowheads="1"/>
          </p:cNvSpPr>
          <p:nvPr>
            <p:ph type="title"/>
          </p:nvPr>
        </p:nvSpPr>
        <p:spPr/>
        <p:txBody>
          <a:bodyPr/>
          <a:lstStyle/>
          <a:p>
            <a:r>
              <a:rPr lang="en-US"/>
              <a:t> </a:t>
            </a:r>
          </a:p>
        </p:txBody>
      </p:sp>
      <p:sp>
        <p:nvSpPr>
          <p:cNvPr id="30724" name="Rectangle 3"/>
          <p:cNvSpPr>
            <a:spLocks noGrp="1" noChangeArrowheads="1"/>
          </p:cNvSpPr>
          <p:nvPr>
            <p:ph type="body" idx="1"/>
          </p:nvPr>
        </p:nvSpPr>
        <p:spPr>
          <a:xfrm>
            <a:off x="1028700" y="1519238"/>
            <a:ext cx="7835900" cy="2725737"/>
          </a:xfrm>
        </p:spPr>
        <p:txBody>
          <a:bodyPr/>
          <a:lstStyle/>
          <a:p>
            <a:pPr marL="60325" indent="0" eaLnBrk="1" hangingPunct="1">
              <a:buFont typeface="Wingdings" pitchFamily="-110" charset="2"/>
              <a:buNone/>
            </a:pPr>
            <a:r>
              <a:rPr lang="en-US" b="1" dirty="0">
                <a:latin typeface="Arial Bold" pitchFamily="96" charset="0"/>
                <a:ea typeface="ＭＳ Ｐゴシック" pitchFamily="-110" charset="-128"/>
              </a:rPr>
              <a:t>This material was not intended or written to be used, and cannot be used, to avoid penalties imposed under the Internal Revenue Code. This material was written to support the promotion or marketing of the products, services, and/or concepts addressed in this material. Clients and other interested parties to whom this material is promoted, marketed, or recommended should consult with and rely solely on their own independent advisors regarding their particular situation and the concepts presented here.</a:t>
            </a:r>
          </a:p>
        </p:txBody>
      </p:sp>
      <p:pic>
        <p:nvPicPr>
          <p:cNvPr id="6" name="Picture 5"/>
          <p:cNvPicPr>
            <a:picLocks noChangeAspect="1"/>
          </p:cNvPicPr>
          <p:nvPr/>
        </p:nvPicPr>
        <p:blipFill rotWithShape="1">
          <a:blip r:embed="rId3"/>
          <a:srcRect r="76923"/>
          <a:stretch/>
        </p:blipFill>
        <p:spPr>
          <a:xfrm>
            <a:off x="0" y="5707464"/>
            <a:ext cx="2110154" cy="115053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E0B5D-5657-4CCD-8ADA-3820FB2E8474}"/>
              </a:ext>
            </a:extLst>
          </p:cNvPr>
          <p:cNvSpPr>
            <a:spLocks noGrp="1"/>
          </p:cNvSpPr>
          <p:nvPr>
            <p:ph type="title"/>
          </p:nvPr>
        </p:nvSpPr>
        <p:spPr/>
        <p:txBody>
          <a:bodyPr/>
          <a:lstStyle/>
          <a:p>
            <a:r>
              <a:rPr lang="en-US" dirty="0"/>
              <a:t>3rd-Party Special Needs Trusts</a:t>
            </a:r>
          </a:p>
        </p:txBody>
      </p:sp>
      <p:sp>
        <p:nvSpPr>
          <p:cNvPr id="3" name="Content Placeholder 2">
            <a:extLst>
              <a:ext uri="{FF2B5EF4-FFF2-40B4-BE49-F238E27FC236}">
                <a16:creationId xmlns:a16="http://schemas.microsoft.com/office/drawing/2014/main" id="{3DFF4555-3819-4F2D-A77C-E371E23F5348}"/>
              </a:ext>
            </a:extLst>
          </p:cNvPr>
          <p:cNvSpPr>
            <a:spLocks noGrp="1"/>
          </p:cNvSpPr>
          <p:nvPr>
            <p:ph sz="half" idx="1"/>
          </p:nvPr>
        </p:nvSpPr>
        <p:spPr>
          <a:xfrm>
            <a:off x="1041399" y="1312863"/>
            <a:ext cx="7721599" cy="4811712"/>
          </a:xfrm>
        </p:spPr>
        <p:txBody>
          <a:bodyPr/>
          <a:lstStyle/>
          <a:p>
            <a:endParaRPr lang="en-US" sz="2000" dirty="0"/>
          </a:p>
          <a:p>
            <a:r>
              <a:rPr lang="en-US" sz="2000" dirty="0"/>
              <a:t>Can be created by anyone for the benefit of the person wit ha disability </a:t>
            </a:r>
          </a:p>
          <a:p>
            <a:r>
              <a:rPr lang="en-US" sz="2000" dirty="0"/>
              <a:t>No limit on the number of trusts for the person with a disability</a:t>
            </a:r>
          </a:p>
          <a:p>
            <a:pPr lvl="1"/>
            <a:r>
              <a:rPr lang="en-US" sz="1600" dirty="0"/>
              <a:t>Parents/Grandparents, Friends may create their own</a:t>
            </a:r>
          </a:p>
          <a:p>
            <a:r>
              <a:rPr lang="en-US" sz="2000" dirty="0"/>
              <a:t>NO Medicaid Pay Back on remaining assets</a:t>
            </a:r>
            <a:endParaRPr lang="en-US" sz="800" dirty="0"/>
          </a:p>
          <a:p>
            <a:r>
              <a:rPr lang="en-US" sz="2000" dirty="0"/>
              <a:t>The Ideal planning tool for families </a:t>
            </a:r>
          </a:p>
          <a:p>
            <a:r>
              <a:rPr lang="en-US" sz="2000" dirty="0"/>
              <a:t>Trustee can be pooled, or corporate, but often is an individual family member with a corporate/pooled trustee.</a:t>
            </a:r>
          </a:p>
        </p:txBody>
      </p:sp>
      <p:sp>
        <p:nvSpPr>
          <p:cNvPr id="5" name="Slide Number Placeholder 4">
            <a:extLst>
              <a:ext uri="{FF2B5EF4-FFF2-40B4-BE49-F238E27FC236}">
                <a16:creationId xmlns:a16="http://schemas.microsoft.com/office/drawing/2014/main" id="{9AC0B424-8425-42A5-98B3-648CC039A307}"/>
              </a:ext>
            </a:extLst>
          </p:cNvPr>
          <p:cNvSpPr>
            <a:spLocks noGrp="1"/>
          </p:cNvSpPr>
          <p:nvPr>
            <p:ph type="sldNum" sz="quarter" idx="10"/>
          </p:nvPr>
        </p:nvSpPr>
        <p:spPr/>
        <p:txBody>
          <a:bodyPr/>
          <a:lstStyle/>
          <a:p>
            <a:fld id="{3EDE5A8F-C7D0-4D06-B443-D95BBFDDB6D3}" type="slidenum">
              <a:rPr lang="en-US" smtClean="0"/>
              <a:pPr/>
              <a:t>20</a:t>
            </a:fld>
            <a:endParaRPr lang="en-US"/>
          </a:p>
        </p:txBody>
      </p:sp>
      <p:pic>
        <p:nvPicPr>
          <p:cNvPr id="7" name="Picture 6">
            <a:extLst>
              <a:ext uri="{FF2B5EF4-FFF2-40B4-BE49-F238E27FC236}">
                <a16:creationId xmlns:a16="http://schemas.microsoft.com/office/drawing/2014/main" id="{991F0ABC-4147-4849-9DBA-E753548A4A04}"/>
              </a:ext>
            </a:extLst>
          </p:cNvPr>
          <p:cNvPicPr>
            <a:picLocks noChangeAspect="1"/>
          </p:cNvPicPr>
          <p:nvPr/>
        </p:nvPicPr>
        <p:blipFill rotWithShape="1">
          <a:blip r:embed="rId2"/>
          <a:srcRect r="76374"/>
          <a:stretch/>
        </p:blipFill>
        <p:spPr>
          <a:xfrm>
            <a:off x="0" y="5707464"/>
            <a:ext cx="2160396" cy="1150536"/>
          </a:xfrm>
          <a:prstGeom prst="rect">
            <a:avLst/>
          </a:prstGeom>
        </p:spPr>
      </p:pic>
    </p:spTree>
    <p:extLst>
      <p:ext uri="{BB962C8B-B14F-4D97-AF65-F5344CB8AC3E}">
        <p14:creationId xmlns:p14="http://schemas.microsoft.com/office/powerpoint/2010/main" val="3519007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a:xfrm>
            <a:off x="1041400" y="1312864"/>
            <a:ext cx="7721600" cy="3949092"/>
          </a:xfrm>
        </p:spPr>
        <p:txBody>
          <a:bodyPr/>
          <a:lstStyle/>
          <a:p>
            <a:pPr eaLnBrk="1" hangingPunct="1">
              <a:buFont typeface="Arial" pitchFamily="34" charset="0"/>
              <a:buChar char="•"/>
            </a:pPr>
            <a:r>
              <a:rPr lang="en-US" dirty="0">
                <a:ea typeface="ＭＳ Ｐゴシック" pitchFamily="-110" charset="-128"/>
              </a:rPr>
              <a:t>Cash</a:t>
            </a:r>
          </a:p>
          <a:p>
            <a:pPr eaLnBrk="1" hangingPunct="1">
              <a:buFont typeface="Arial" pitchFamily="34" charset="0"/>
              <a:buChar char="•"/>
            </a:pPr>
            <a:r>
              <a:rPr lang="en-US" dirty="0">
                <a:ea typeface="ＭＳ Ｐゴシック" pitchFamily="-110" charset="-128"/>
              </a:rPr>
              <a:t>CD’s</a:t>
            </a:r>
          </a:p>
          <a:p>
            <a:pPr eaLnBrk="1" hangingPunct="1">
              <a:buFont typeface="Arial" pitchFamily="34" charset="0"/>
              <a:buChar char="•"/>
            </a:pPr>
            <a:r>
              <a:rPr lang="en-US" dirty="0">
                <a:ea typeface="ＭＳ Ｐゴシック" pitchFamily="-110" charset="-128"/>
              </a:rPr>
              <a:t>Stock/Bonds</a:t>
            </a:r>
          </a:p>
          <a:p>
            <a:pPr eaLnBrk="1" hangingPunct="1">
              <a:buFont typeface="Arial" pitchFamily="34" charset="0"/>
              <a:buChar char="•"/>
            </a:pPr>
            <a:r>
              <a:rPr lang="en-US" dirty="0">
                <a:ea typeface="ＭＳ Ｐゴシック" pitchFamily="-110" charset="-128"/>
              </a:rPr>
              <a:t>Personal property </a:t>
            </a:r>
          </a:p>
          <a:p>
            <a:pPr eaLnBrk="1" hangingPunct="1">
              <a:buFont typeface="Arial" pitchFamily="34" charset="0"/>
              <a:buChar char="•"/>
            </a:pPr>
            <a:r>
              <a:rPr lang="en-US" dirty="0">
                <a:ea typeface="ＭＳ Ｐゴシック" pitchFamily="-110" charset="-128"/>
              </a:rPr>
              <a:t>Real estate</a:t>
            </a:r>
          </a:p>
          <a:p>
            <a:pPr eaLnBrk="1" hangingPunct="1">
              <a:buFont typeface="Arial" pitchFamily="34" charset="0"/>
              <a:buChar char="•"/>
            </a:pPr>
            <a:r>
              <a:rPr lang="en-US" dirty="0">
                <a:ea typeface="ＭＳ Ｐゴシック" pitchFamily="-110" charset="-128"/>
              </a:rPr>
              <a:t>Life insurance </a:t>
            </a:r>
          </a:p>
          <a:p>
            <a:pPr eaLnBrk="1" hangingPunct="1">
              <a:buFont typeface="Arial" pitchFamily="34" charset="0"/>
              <a:buChar char="•"/>
            </a:pPr>
            <a:r>
              <a:rPr lang="en-US" dirty="0">
                <a:ea typeface="ＭＳ Ｐゴシック" pitchFamily="-110" charset="-128"/>
              </a:rPr>
              <a:t>Business interests</a:t>
            </a:r>
          </a:p>
        </p:txBody>
      </p:sp>
      <p:sp>
        <p:nvSpPr>
          <p:cNvPr id="55300" name="Slide Number Placeholder 3"/>
          <p:cNvSpPr>
            <a:spLocks noGrp="1"/>
          </p:cNvSpPr>
          <p:nvPr>
            <p:ph type="sldNum" sz="quarter" idx="10"/>
          </p:nvPr>
        </p:nvSpPr>
        <p:spPr>
          <a:noFill/>
        </p:spPr>
        <p:txBody>
          <a:bodyPr/>
          <a:lstStyle/>
          <a:p>
            <a:fld id="{9D669F13-B17E-474C-8316-D57D4150E379}" type="slidenum">
              <a:rPr lang="en-US"/>
              <a:pPr/>
              <a:t>21</a:t>
            </a:fld>
            <a:endParaRPr lang="en-US"/>
          </a:p>
        </p:txBody>
      </p:sp>
      <p:sp>
        <p:nvSpPr>
          <p:cNvPr id="2" name="Title 1"/>
          <p:cNvSpPr>
            <a:spLocks noGrp="1"/>
          </p:cNvSpPr>
          <p:nvPr>
            <p:ph type="title"/>
          </p:nvPr>
        </p:nvSpPr>
        <p:spPr/>
        <p:txBody>
          <a:bodyPr/>
          <a:lstStyle/>
          <a:p>
            <a:r>
              <a:rPr lang="en-US" dirty="0">
                <a:solidFill>
                  <a:srgbClr val="000000"/>
                </a:solidFill>
              </a:rPr>
              <a:t>Funding an SNT</a:t>
            </a:r>
            <a:endParaRPr lang="en-US" dirty="0"/>
          </a:p>
        </p:txBody>
      </p:sp>
      <p:pic>
        <p:nvPicPr>
          <p:cNvPr id="5" name="Picture 4"/>
          <p:cNvPicPr>
            <a:picLocks noChangeAspect="1"/>
          </p:cNvPicPr>
          <p:nvPr/>
        </p:nvPicPr>
        <p:blipFill rotWithShape="1">
          <a:blip r:embed="rId3"/>
          <a:srcRect r="76374"/>
          <a:stretch/>
        </p:blipFill>
        <p:spPr>
          <a:xfrm>
            <a:off x="0" y="5707464"/>
            <a:ext cx="2160396" cy="1150536"/>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dirty="0"/>
              <a:t>Life Insurance</a:t>
            </a:r>
          </a:p>
        </p:txBody>
      </p:sp>
      <p:sp>
        <p:nvSpPr>
          <p:cNvPr id="57347" name="Slide Number Placeholder 3"/>
          <p:cNvSpPr>
            <a:spLocks noGrp="1"/>
          </p:cNvSpPr>
          <p:nvPr>
            <p:ph type="sldNum" sz="quarter" idx="10"/>
          </p:nvPr>
        </p:nvSpPr>
        <p:spPr>
          <a:noFill/>
        </p:spPr>
        <p:txBody>
          <a:bodyPr/>
          <a:lstStyle/>
          <a:p>
            <a:fld id="{C795FBB9-4176-4295-A86F-70EF10303D02}" type="slidenum">
              <a:rPr lang="en-US"/>
              <a:pPr/>
              <a:t>22</a:t>
            </a:fld>
            <a:endParaRPr lang="en-US"/>
          </a:p>
        </p:txBody>
      </p:sp>
      <p:sp>
        <p:nvSpPr>
          <p:cNvPr id="57348" name="Content Placeholder 2"/>
          <p:cNvSpPr>
            <a:spLocks/>
          </p:cNvSpPr>
          <p:nvPr/>
        </p:nvSpPr>
        <p:spPr bwMode="auto">
          <a:xfrm>
            <a:off x="1041400" y="1430338"/>
            <a:ext cx="7297057" cy="3573741"/>
          </a:xfrm>
          <a:prstGeom prst="rect">
            <a:avLst/>
          </a:prstGeom>
          <a:noFill/>
          <a:ln w="9525">
            <a:noFill/>
            <a:miter lim="800000"/>
            <a:headEnd/>
            <a:tailEnd/>
          </a:ln>
        </p:spPr>
        <p:txBody>
          <a:bodyPr lIns="0" rIns="0"/>
          <a:lstStyle/>
          <a:p>
            <a:pPr>
              <a:buFont typeface="Wingdings" pitchFamily="-110" charset="2"/>
              <a:buNone/>
            </a:pPr>
            <a:r>
              <a:rPr lang="en-US" dirty="0">
                <a:solidFill>
                  <a:srgbClr val="000000"/>
                </a:solidFill>
              </a:rPr>
              <a:t>Ideal way to provide for special needs child or dependent adult because death benefit is:</a:t>
            </a:r>
          </a:p>
          <a:p>
            <a:pPr marL="571500" lvl="1" indent="-228600">
              <a:buFont typeface="Arial" pitchFamily="34" charset="0"/>
              <a:buChar char="•"/>
            </a:pPr>
            <a:r>
              <a:rPr lang="en-US" dirty="0">
                <a:solidFill>
                  <a:srgbClr val="000000"/>
                </a:solidFill>
              </a:rPr>
              <a:t>Federal income tax–free</a:t>
            </a:r>
          </a:p>
          <a:p>
            <a:pPr marL="571500" lvl="1" indent="-228600">
              <a:buFont typeface="Arial" pitchFamily="34" charset="0"/>
              <a:buChar char="•"/>
            </a:pPr>
            <a:r>
              <a:rPr lang="en-US" dirty="0">
                <a:solidFill>
                  <a:srgbClr val="000000"/>
                </a:solidFill>
              </a:rPr>
              <a:t>Immediately available</a:t>
            </a:r>
          </a:p>
          <a:p>
            <a:pPr marL="571500" lvl="1" indent="-228600">
              <a:buFont typeface="Arial" pitchFamily="34" charset="0"/>
              <a:buChar char="•"/>
            </a:pPr>
            <a:r>
              <a:rPr lang="en-US" dirty="0">
                <a:solidFill>
                  <a:srgbClr val="000000"/>
                </a:solidFill>
              </a:rPr>
              <a:t>Usually received outside of the probate process</a:t>
            </a:r>
          </a:p>
          <a:p>
            <a:pPr marL="571500" lvl="1" indent="-228600">
              <a:buFont typeface="Arial" pitchFamily="34" charset="0"/>
              <a:buChar char="•"/>
            </a:pPr>
            <a:r>
              <a:rPr lang="en-US" dirty="0">
                <a:solidFill>
                  <a:srgbClr val="000000"/>
                </a:solidFill>
              </a:rPr>
              <a:t>Joint survivorship policy can be very cost-effective funding tool</a:t>
            </a:r>
          </a:p>
        </p:txBody>
      </p:sp>
      <p:pic>
        <p:nvPicPr>
          <p:cNvPr id="5" name="Picture 4"/>
          <p:cNvPicPr>
            <a:picLocks noChangeAspect="1"/>
          </p:cNvPicPr>
          <p:nvPr/>
        </p:nvPicPr>
        <p:blipFill rotWithShape="1">
          <a:blip r:embed="rId3"/>
          <a:srcRect r="77143"/>
          <a:stretch/>
        </p:blipFill>
        <p:spPr>
          <a:xfrm>
            <a:off x="0" y="5707464"/>
            <a:ext cx="2090057" cy="115053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idx="4294967295"/>
          </p:nvPr>
        </p:nvSpPr>
        <p:spPr>
          <a:xfrm>
            <a:off x="1041400" y="220663"/>
            <a:ext cx="7721600" cy="723882"/>
          </a:xfrm>
        </p:spPr>
        <p:txBody>
          <a:bodyPr/>
          <a:lstStyle/>
          <a:p>
            <a:r>
              <a:rPr lang="en-US" dirty="0"/>
              <a:t>Avoiding Common Mistakes</a:t>
            </a:r>
          </a:p>
        </p:txBody>
      </p:sp>
      <p:sp>
        <p:nvSpPr>
          <p:cNvPr id="59395" name="Slide Number Placeholder 3"/>
          <p:cNvSpPr txBox="1">
            <a:spLocks noGrp="1"/>
          </p:cNvSpPr>
          <p:nvPr/>
        </p:nvSpPr>
        <p:spPr bwMode="auto">
          <a:xfrm>
            <a:off x="0" y="6470650"/>
            <a:ext cx="812800" cy="387350"/>
          </a:xfrm>
          <a:prstGeom prst="rect">
            <a:avLst/>
          </a:prstGeom>
          <a:noFill/>
          <a:ln w="9525">
            <a:noFill/>
            <a:miter lim="800000"/>
            <a:headEnd/>
            <a:tailEnd/>
          </a:ln>
        </p:spPr>
        <p:txBody>
          <a:bodyPr/>
          <a:lstStyle/>
          <a:p>
            <a:pPr algn="ctr">
              <a:spcBef>
                <a:spcPct val="0"/>
              </a:spcBef>
              <a:buClrTx/>
              <a:buFontTx/>
              <a:buNone/>
            </a:pPr>
            <a:fld id="{334144FA-BBC6-46DD-BD48-3B82FAC989AD}" type="slidenum">
              <a:rPr lang="en-US" sz="900"/>
              <a:pPr algn="ctr">
                <a:spcBef>
                  <a:spcPct val="0"/>
                </a:spcBef>
                <a:buClrTx/>
                <a:buFontTx/>
                <a:buNone/>
              </a:pPr>
              <a:t>23</a:t>
            </a:fld>
            <a:endParaRPr lang="en-US" sz="900"/>
          </a:p>
        </p:txBody>
      </p:sp>
      <p:sp>
        <p:nvSpPr>
          <p:cNvPr id="59396" name="Text Box 5"/>
          <p:cNvSpPr txBox="1">
            <a:spLocks noChangeArrowheads="1"/>
          </p:cNvSpPr>
          <p:nvPr/>
        </p:nvSpPr>
        <p:spPr bwMode="auto">
          <a:xfrm>
            <a:off x="812800" y="1244757"/>
            <a:ext cx="7789862" cy="4283075"/>
          </a:xfrm>
          <a:prstGeom prst="rect">
            <a:avLst/>
          </a:prstGeom>
          <a:noFill/>
          <a:ln w="9525">
            <a:noFill/>
            <a:miter lim="800000"/>
            <a:headEnd/>
            <a:tailEnd/>
          </a:ln>
        </p:spPr>
        <p:txBody>
          <a:bodyPr lIns="0" rIns="0">
            <a:spAutoFit/>
          </a:bodyPr>
          <a:lstStyle/>
          <a:p>
            <a:pPr>
              <a:buFont typeface="Wingdings" pitchFamily="-110" charset="2"/>
              <a:buNone/>
            </a:pPr>
            <a:r>
              <a:rPr lang="en-US" dirty="0">
                <a:solidFill>
                  <a:srgbClr val="000000"/>
                </a:solidFill>
              </a:rPr>
              <a:t>Common mistakes families make when planning for a person with a disability</a:t>
            </a:r>
          </a:p>
          <a:p>
            <a:pPr marL="800100" lvl="1" indent="-233363">
              <a:buFont typeface="Arial" pitchFamily="34" charset="0"/>
              <a:buChar char="•"/>
            </a:pPr>
            <a:r>
              <a:rPr lang="en-US" dirty="0"/>
              <a:t>Failing to plan at all</a:t>
            </a:r>
          </a:p>
          <a:p>
            <a:pPr marL="800100" lvl="1" indent="-233363">
              <a:buFont typeface="Arial" pitchFamily="34" charset="0"/>
              <a:buChar char="•"/>
            </a:pPr>
            <a:r>
              <a:rPr lang="en-US" dirty="0"/>
              <a:t>Creating a trust for person with a disability that fails to </a:t>
            </a:r>
            <a:br>
              <a:rPr lang="en-US" dirty="0"/>
            </a:br>
            <a:r>
              <a:rPr lang="en-US" dirty="0"/>
              <a:t>qualify as a special needs trust</a:t>
            </a:r>
          </a:p>
          <a:p>
            <a:pPr marL="800100" lvl="1" indent="-233363">
              <a:buFont typeface="Arial" pitchFamily="34" charset="0"/>
              <a:buChar char="•"/>
            </a:pPr>
            <a:r>
              <a:rPr lang="en-US" dirty="0"/>
              <a:t>Placing money in Uniform Transfer to Minors Account </a:t>
            </a:r>
            <a:br>
              <a:rPr lang="en-US" dirty="0"/>
            </a:br>
            <a:r>
              <a:rPr lang="en-US" dirty="0"/>
              <a:t>(UTMA)</a:t>
            </a:r>
          </a:p>
          <a:p>
            <a:pPr marL="800100" lvl="1" indent="-233363">
              <a:buFont typeface="Arial" pitchFamily="34" charset="0"/>
              <a:buChar char="•"/>
            </a:pPr>
            <a:r>
              <a:rPr lang="en-US" dirty="0"/>
              <a:t>Assuming other family members will take care of person </a:t>
            </a:r>
            <a:br>
              <a:rPr lang="en-US" dirty="0"/>
            </a:br>
            <a:r>
              <a:rPr lang="en-US" dirty="0"/>
              <a:t>with disability</a:t>
            </a:r>
          </a:p>
          <a:p>
            <a:pPr marL="800100" lvl="1" indent="-233363">
              <a:buFont typeface="Arial" pitchFamily="34" charset="0"/>
              <a:buChar char="•"/>
            </a:pPr>
            <a:r>
              <a:rPr lang="en-US" dirty="0"/>
              <a:t>Picking an inexperienced trustee</a:t>
            </a:r>
          </a:p>
        </p:txBody>
      </p:sp>
      <p:pic>
        <p:nvPicPr>
          <p:cNvPr id="5" name="Picture 4"/>
          <p:cNvPicPr>
            <a:picLocks noChangeAspect="1"/>
          </p:cNvPicPr>
          <p:nvPr/>
        </p:nvPicPr>
        <p:blipFill rotWithShape="1">
          <a:blip r:embed="rId3"/>
          <a:srcRect r="76593"/>
          <a:stretch/>
        </p:blipFill>
        <p:spPr>
          <a:xfrm>
            <a:off x="0" y="5707464"/>
            <a:ext cx="2140299" cy="1150536"/>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dirty="0"/>
              <a:t>Addressing  Important Goals</a:t>
            </a:r>
          </a:p>
        </p:txBody>
      </p:sp>
      <p:sp>
        <p:nvSpPr>
          <p:cNvPr id="71683" name="Content Placeholder 2"/>
          <p:cNvSpPr>
            <a:spLocks noGrp="1"/>
          </p:cNvSpPr>
          <p:nvPr>
            <p:ph idx="1"/>
          </p:nvPr>
        </p:nvSpPr>
        <p:spPr/>
        <p:txBody>
          <a:bodyPr/>
          <a:lstStyle/>
          <a:p>
            <a:pPr eaLnBrk="1" hangingPunct="1">
              <a:buFont typeface="Arial" pitchFamily="34" charset="0"/>
              <a:buChar char="•"/>
            </a:pPr>
            <a:r>
              <a:rPr lang="en-US" dirty="0">
                <a:solidFill>
                  <a:srgbClr val="000000"/>
                </a:solidFill>
                <a:ea typeface="ＭＳ Ｐゴシック" pitchFamily="-110" charset="-128"/>
              </a:rPr>
              <a:t>An SNT can help you address vital estate planning and financial goals for your disabled loved one</a:t>
            </a:r>
          </a:p>
          <a:p>
            <a:pPr eaLnBrk="1" hangingPunct="1">
              <a:buFont typeface="Arial" pitchFamily="34" charset="0"/>
              <a:buChar char="•"/>
            </a:pPr>
            <a:r>
              <a:rPr lang="en-US" dirty="0">
                <a:solidFill>
                  <a:srgbClr val="000000"/>
                </a:solidFill>
                <a:ea typeface="ＭＳ Ｐゴシック" pitchFamily="-110" charset="-128"/>
              </a:rPr>
              <a:t>Proper planning allows disabled person to maintain and enjoy a comfortable lifestyle while preserving governmental program eligibility</a:t>
            </a:r>
          </a:p>
        </p:txBody>
      </p:sp>
      <p:sp>
        <p:nvSpPr>
          <p:cNvPr id="71684" name="Slide Number Placeholder 3"/>
          <p:cNvSpPr>
            <a:spLocks noGrp="1"/>
          </p:cNvSpPr>
          <p:nvPr>
            <p:ph type="sldNum" sz="quarter" idx="10"/>
          </p:nvPr>
        </p:nvSpPr>
        <p:spPr>
          <a:noFill/>
        </p:spPr>
        <p:txBody>
          <a:bodyPr/>
          <a:lstStyle/>
          <a:p>
            <a:fld id="{D80DD23C-1C9B-416B-9689-FF7B219A619D}" type="slidenum">
              <a:rPr lang="en-US"/>
              <a:pPr/>
              <a:t>24</a:t>
            </a:fld>
            <a:endParaRPr lang="en-US"/>
          </a:p>
        </p:txBody>
      </p:sp>
      <p:pic>
        <p:nvPicPr>
          <p:cNvPr id="5" name="Picture 4"/>
          <p:cNvPicPr>
            <a:picLocks noChangeAspect="1"/>
          </p:cNvPicPr>
          <p:nvPr/>
        </p:nvPicPr>
        <p:blipFill rotWithShape="1">
          <a:blip r:embed="rId3"/>
          <a:srcRect r="77253"/>
          <a:stretch/>
        </p:blipFill>
        <p:spPr>
          <a:xfrm>
            <a:off x="0" y="5707464"/>
            <a:ext cx="2080009" cy="1150536"/>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dirty="0"/>
              <a:t>Where to begin</a:t>
            </a:r>
          </a:p>
        </p:txBody>
      </p:sp>
      <p:sp>
        <p:nvSpPr>
          <p:cNvPr id="71683" name="Content Placeholder 2"/>
          <p:cNvSpPr>
            <a:spLocks noGrp="1"/>
          </p:cNvSpPr>
          <p:nvPr>
            <p:ph idx="1"/>
          </p:nvPr>
        </p:nvSpPr>
        <p:spPr/>
        <p:txBody>
          <a:bodyPr/>
          <a:lstStyle/>
          <a:p>
            <a:pPr eaLnBrk="1" hangingPunct="1"/>
            <a:r>
              <a:rPr lang="en-US" dirty="0">
                <a:solidFill>
                  <a:srgbClr val="000000"/>
                </a:solidFill>
                <a:ea typeface="ＭＳ Ｐゴシック" pitchFamily="-110" charset="-128"/>
              </a:rPr>
              <a:t>Begin creating your Letter of Intent</a:t>
            </a:r>
          </a:p>
          <a:p>
            <a:pPr eaLnBrk="1" hangingPunct="1">
              <a:buFont typeface="Arial" pitchFamily="34" charset="0"/>
              <a:buChar char="•"/>
            </a:pPr>
            <a:r>
              <a:rPr lang="en-US" dirty="0">
                <a:solidFill>
                  <a:srgbClr val="000000"/>
                </a:solidFill>
                <a:ea typeface="ＭＳ Ｐゴシック" pitchFamily="-110" charset="-128"/>
              </a:rPr>
              <a:t>Start thinking of the people you will trust to watch over the money left to support a loved one with special needs</a:t>
            </a:r>
          </a:p>
          <a:p>
            <a:pPr eaLnBrk="1" hangingPunct="1">
              <a:buFont typeface="Arial" pitchFamily="34" charset="0"/>
              <a:buChar char="•"/>
            </a:pPr>
            <a:r>
              <a:rPr lang="en-US" dirty="0">
                <a:solidFill>
                  <a:srgbClr val="000000"/>
                </a:solidFill>
                <a:ea typeface="ＭＳ Ｐゴシック" pitchFamily="-110" charset="-128"/>
              </a:rPr>
              <a:t>Start thinking of the people that will provide/oversee personal support/caregiving duties</a:t>
            </a:r>
          </a:p>
          <a:p>
            <a:pPr eaLnBrk="1" hangingPunct="1">
              <a:buFont typeface="Arial" pitchFamily="34" charset="0"/>
              <a:buChar char="•"/>
            </a:pPr>
            <a:r>
              <a:rPr lang="en-US" dirty="0">
                <a:solidFill>
                  <a:srgbClr val="000000"/>
                </a:solidFill>
                <a:ea typeface="ＭＳ Ｐゴシック" pitchFamily="-110" charset="-128"/>
              </a:rPr>
              <a:t>Work with a qualified special needs planning attorney</a:t>
            </a:r>
          </a:p>
          <a:p>
            <a:pPr eaLnBrk="1" hangingPunct="1">
              <a:buFont typeface="Arial" pitchFamily="34" charset="0"/>
              <a:buChar char="•"/>
            </a:pPr>
            <a:r>
              <a:rPr lang="en-US" dirty="0">
                <a:solidFill>
                  <a:srgbClr val="000000"/>
                </a:solidFill>
                <a:ea typeface="ＭＳ Ｐゴシック" pitchFamily="-110" charset="-128"/>
              </a:rPr>
              <a:t>Work with financial professionals with experience in social service benefits and complex estate planning matters.</a:t>
            </a:r>
          </a:p>
        </p:txBody>
      </p:sp>
      <p:sp>
        <p:nvSpPr>
          <p:cNvPr id="71684" name="Slide Number Placeholder 3"/>
          <p:cNvSpPr>
            <a:spLocks noGrp="1"/>
          </p:cNvSpPr>
          <p:nvPr>
            <p:ph type="sldNum" sz="quarter" idx="10"/>
          </p:nvPr>
        </p:nvSpPr>
        <p:spPr>
          <a:noFill/>
        </p:spPr>
        <p:txBody>
          <a:bodyPr/>
          <a:lstStyle/>
          <a:p>
            <a:fld id="{D80DD23C-1C9B-416B-9689-FF7B219A619D}" type="slidenum">
              <a:rPr lang="en-US"/>
              <a:pPr/>
              <a:t>25</a:t>
            </a:fld>
            <a:endParaRPr lang="en-US"/>
          </a:p>
        </p:txBody>
      </p:sp>
      <p:pic>
        <p:nvPicPr>
          <p:cNvPr id="5" name="Picture 4"/>
          <p:cNvPicPr>
            <a:picLocks noChangeAspect="1"/>
          </p:cNvPicPr>
          <p:nvPr/>
        </p:nvPicPr>
        <p:blipFill rotWithShape="1">
          <a:blip r:embed="rId3"/>
          <a:srcRect r="77253"/>
          <a:stretch/>
        </p:blipFill>
        <p:spPr>
          <a:xfrm>
            <a:off x="0" y="5707464"/>
            <a:ext cx="2080009" cy="1150536"/>
          </a:xfrm>
          <a:prstGeom prst="rect">
            <a:avLst/>
          </a:prstGeom>
        </p:spPr>
      </p:pic>
    </p:spTree>
    <p:extLst>
      <p:ext uri="{BB962C8B-B14F-4D97-AF65-F5344CB8AC3E}">
        <p14:creationId xmlns:p14="http://schemas.microsoft.com/office/powerpoint/2010/main" val="198341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2"/>
          <p:cNvSpPr>
            <a:spLocks noGrp="1"/>
          </p:cNvSpPr>
          <p:nvPr>
            <p:ph idx="1"/>
          </p:nvPr>
        </p:nvSpPr>
        <p:spPr>
          <a:xfrm>
            <a:off x="0" y="0"/>
            <a:ext cx="9144000" cy="5576835"/>
          </a:xfrm>
        </p:spPr>
        <p:txBody>
          <a:bodyPr/>
          <a:lstStyle/>
          <a:p>
            <a:pPr marL="0" indent="0" algn="ctr" eaLnBrk="1" hangingPunct="1">
              <a:spcBef>
                <a:spcPct val="45000"/>
              </a:spcBef>
              <a:buNone/>
            </a:pPr>
            <a:r>
              <a:rPr lang="en-US" sz="3200" b="1" dirty="0">
                <a:ea typeface="ＭＳ Ｐゴシック" pitchFamily="-110" charset="-128"/>
              </a:rPr>
              <a:t>Our Contact Information</a:t>
            </a:r>
          </a:p>
          <a:p>
            <a:pPr marL="0" indent="0" algn="ctr" eaLnBrk="1" hangingPunct="1">
              <a:spcBef>
                <a:spcPct val="45000"/>
              </a:spcBef>
              <a:buNone/>
            </a:pPr>
            <a:endParaRPr lang="en-US" sz="1600" b="1" dirty="0">
              <a:ea typeface="ＭＳ Ｐゴシック" pitchFamily="-110" charset="-128"/>
            </a:endParaRPr>
          </a:p>
          <a:p>
            <a:pPr marL="0" indent="0" algn="ctr" eaLnBrk="1" hangingPunct="1">
              <a:spcBef>
                <a:spcPct val="45000"/>
              </a:spcBef>
              <a:buNone/>
            </a:pPr>
            <a:endParaRPr lang="en-US" sz="2000" b="1" dirty="0">
              <a:ea typeface="ＭＳ Ｐゴシック" pitchFamily="-110" charset="-128"/>
            </a:endParaRPr>
          </a:p>
          <a:p>
            <a:pPr marL="0" indent="0" algn="ctr" eaLnBrk="1" hangingPunct="1">
              <a:spcBef>
                <a:spcPct val="45000"/>
              </a:spcBef>
              <a:buNone/>
            </a:pPr>
            <a:r>
              <a:rPr lang="en-US" sz="2000" b="1" dirty="0">
                <a:ea typeface="ＭＳ Ｐゴシック" pitchFamily="-110" charset="-128"/>
              </a:rPr>
              <a:t>Chiodini Financial Group LLC</a:t>
            </a:r>
          </a:p>
          <a:p>
            <a:pPr marL="0" indent="0" algn="ctr" eaLnBrk="1" hangingPunct="1">
              <a:spcBef>
                <a:spcPct val="45000"/>
              </a:spcBef>
              <a:buNone/>
            </a:pPr>
            <a:r>
              <a:rPr lang="en-US" sz="2000" b="1" dirty="0">
                <a:ea typeface="ＭＳ Ｐゴシック" pitchFamily="-110" charset="-128"/>
              </a:rPr>
              <a:t>Michael E. Chiodini</a:t>
            </a:r>
          </a:p>
          <a:p>
            <a:pPr marL="0" indent="0" algn="ctr" eaLnBrk="1" hangingPunct="1">
              <a:spcBef>
                <a:spcPct val="45000"/>
              </a:spcBef>
              <a:buNone/>
            </a:pPr>
            <a:r>
              <a:rPr lang="en-US" sz="2000" b="1" dirty="0">
                <a:ea typeface="ＭＳ Ｐゴシック" pitchFamily="-110" charset="-128"/>
              </a:rPr>
              <a:t>Phone (314) 686-4620 </a:t>
            </a:r>
          </a:p>
          <a:p>
            <a:pPr marL="0" indent="0" algn="ctr" eaLnBrk="1" hangingPunct="1">
              <a:spcBef>
                <a:spcPct val="45000"/>
              </a:spcBef>
              <a:buNone/>
            </a:pPr>
            <a:r>
              <a:rPr lang="en-US" sz="2000" b="1" dirty="0">
                <a:ea typeface="ＭＳ Ｐゴシック" pitchFamily="-110" charset="-128"/>
              </a:rPr>
              <a:t>Email: mchiodini@chiodinifinancialgroup.com</a:t>
            </a:r>
          </a:p>
          <a:p>
            <a:pPr marL="0" indent="0" eaLnBrk="1" hangingPunct="1">
              <a:spcBef>
                <a:spcPct val="45000"/>
              </a:spcBef>
              <a:buNone/>
            </a:pPr>
            <a:endParaRPr lang="en-US" sz="2000" dirty="0"/>
          </a:p>
          <a:p>
            <a:pPr marL="0" indent="0" eaLnBrk="1" hangingPunct="1">
              <a:spcBef>
                <a:spcPct val="45000"/>
              </a:spcBef>
              <a:buFont typeface="Wingdings" pitchFamily="-110" charset="2"/>
              <a:buNone/>
            </a:pPr>
            <a:endParaRPr lang="en-US" sz="1400" b="1" dirty="0">
              <a:ea typeface="ＭＳ Ｐゴシック" pitchFamily="-110" charset="-128"/>
            </a:endParaRPr>
          </a:p>
          <a:p>
            <a:pPr marL="0" indent="0" eaLnBrk="1" hangingPunct="1">
              <a:spcBef>
                <a:spcPct val="45000"/>
              </a:spcBef>
              <a:buFont typeface="Wingdings" pitchFamily="-110" charset="2"/>
              <a:buNone/>
            </a:pPr>
            <a:endParaRPr lang="en-US" sz="1400" b="1" dirty="0">
              <a:ea typeface="ＭＳ Ｐゴシック" pitchFamily="-110" charset="-128"/>
            </a:endParaRPr>
          </a:p>
        </p:txBody>
      </p:sp>
      <p:sp>
        <p:nvSpPr>
          <p:cNvPr id="73731" name="Slide Number Placeholder 3"/>
          <p:cNvSpPr>
            <a:spLocks noGrp="1"/>
          </p:cNvSpPr>
          <p:nvPr>
            <p:ph type="sldNum" sz="quarter" idx="10"/>
          </p:nvPr>
        </p:nvSpPr>
        <p:spPr>
          <a:noFill/>
        </p:spPr>
        <p:txBody>
          <a:bodyPr/>
          <a:lstStyle/>
          <a:p>
            <a:fld id="{5F9615EA-DD7D-4653-B05F-D6D02AC441ED}" type="slidenum">
              <a:rPr lang="en-US"/>
              <a:pPr/>
              <a:t>26</a:t>
            </a:fld>
            <a:endParaRPr lang="en-US"/>
          </a:p>
        </p:txBody>
      </p:sp>
      <p:pic>
        <p:nvPicPr>
          <p:cNvPr id="4" name="Picture 3"/>
          <p:cNvPicPr>
            <a:picLocks noChangeAspect="1"/>
          </p:cNvPicPr>
          <p:nvPr/>
        </p:nvPicPr>
        <p:blipFill rotWithShape="1">
          <a:blip r:embed="rId3"/>
          <a:srcRect r="77143"/>
          <a:stretch/>
        </p:blipFill>
        <p:spPr>
          <a:xfrm>
            <a:off x="0" y="5707464"/>
            <a:ext cx="2090057" cy="1150536"/>
          </a:xfrm>
          <a:prstGeom prst="rect">
            <a:avLst/>
          </a:prstGeom>
        </p:spPr>
      </p:pic>
    </p:spTree>
    <p:extLst>
      <p:ext uri="{BB962C8B-B14F-4D97-AF65-F5344CB8AC3E}">
        <p14:creationId xmlns:p14="http://schemas.microsoft.com/office/powerpoint/2010/main" val="2732454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2"/>
          <p:cNvSpPr>
            <a:spLocks noGrp="1"/>
          </p:cNvSpPr>
          <p:nvPr>
            <p:ph idx="1"/>
          </p:nvPr>
        </p:nvSpPr>
        <p:spPr>
          <a:xfrm>
            <a:off x="271305" y="592853"/>
            <a:ext cx="8623314" cy="4803112"/>
          </a:xfrm>
        </p:spPr>
        <p:txBody>
          <a:bodyPr/>
          <a:lstStyle/>
          <a:p>
            <a:pPr marL="0" indent="0">
              <a:spcBef>
                <a:spcPts val="0"/>
              </a:spcBef>
              <a:buNone/>
            </a:pPr>
            <a:r>
              <a:rPr lang="en-US" sz="1400" b="1" i="1" dirty="0"/>
              <a:t>Securities and advisory services offered through LPL </a:t>
            </a:r>
            <a:r>
              <a:rPr lang="en-US" sz="1400" b="1" dirty="0"/>
              <a:t>Financial a registered investment advisor and member FINRA/SIPC </a:t>
            </a:r>
            <a:r>
              <a:rPr lang="en-US" sz="1400" b="1" i="1" dirty="0"/>
              <a:t>Chiodini Financial Group, LLC and LPL Financial does not provide tax or legal advice.</a:t>
            </a:r>
          </a:p>
          <a:p>
            <a:pPr marL="0" indent="0">
              <a:spcBef>
                <a:spcPts val="0"/>
              </a:spcBef>
              <a:buNone/>
            </a:pPr>
            <a:endParaRPr lang="en-US" sz="1400" b="1" dirty="0"/>
          </a:p>
          <a:p>
            <a:pPr marL="0" indent="0" eaLnBrk="1" hangingPunct="1">
              <a:spcBef>
                <a:spcPct val="45000"/>
              </a:spcBef>
              <a:buFont typeface="Wingdings" pitchFamily="-110" charset="2"/>
              <a:buNone/>
            </a:pPr>
            <a:r>
              <a:rPr lang="en-US" sz="1400" b="1" dirty="0">
                <a:ea typeface="ＭＳ Ｐゴシック" pitchFamily="-110" charset="-128"/>
              </a:rPr>
              <a:t>This material is provided for informational purposes only and should not be construed as tax or legal advice. Clients and other interested parties must  consult with and rely solely upon their own independent advisors regarding their particular situation and the concepts presented here.</a:t>
            </a:r>
          </a:p>
          <a:p>
            <a:pPr marL="0" indent="0" eaLnBrk="1" hangingPunct="1">
              <a:spcBef>
                <a:spcPct val="45000"/>
              </a:spcBef>
              <a:buFont typeface="Wingdings" pitchFamily="-110" charset="2"/>
              <a:buNone/>
            </a:pPr>
            <a:r>
              <a:rPr lang="en-US" sz="1400" b="1" dirty="0"/>
              <a:t>LPL Financial Representatives offer access to Trust Services through The Private Trust Company N.A., an affiliate of LPL Financial. </a:t>
            </a:r>
            <a:endParaRPr lang="en-US" sz="1400" b="1" dirty="0">
              <a:ea typeface="ＭＳ Ｐゴシック" pitchFamily="-110" charset="-128"/>
            </a:endParaRPr>
          </a:p>
          <a:p>
            <a:pPr marL="0" indent="0" eaLnBrk="1" hangingPunct="1">
              <a:spcBef>
                <a:spcPct val="45000"/>
              </a:spcBef>
              <a:buFont typeface="Wingdings" pitchFamily="-110" charset="2"/>
              <a:buNone/>
            </a:pPr>
            <a:r>
              <a:rPr lang="en-US" sz="1400" b="1" dirty="0">
                <a:ea typeface="ＭＳ Ｐゴシック" pitchFamily="-110" charset="-128"/>
              </a:rPr>
              <a:t>Discussions of the various planning strategies and issues are based on our understanding </a:t>
            </a:r>
            <a:br>
              <a:rPr lang="en-US" sz="1400" b="1" dirty="0">
                <a:ea typeface="ＭＳ Ｐゴシック" pitchFamily="-110" charset="-128"/>
              </a:rPr>
            </a:br>
            <a:r>
              <a:rPr lang="en-US" sz="1400" b="1" dirty="0">
                <a:ea typeface="ＭＳ Ｐゴシック" pitchFamily="-110" charset="-128"/>
              </a:rPr>
              <a:t>of the applicable federal laws in effect at the time of publication. However, these laws are subject to interpretation and change, and there is no guarantee that the relevant authorities will accept Transamerica’s interpretations. Additionally, this material does not consider the impact of applicable state laws upon clients and prospects.</a:t>
            </a:r>
          </a:p>
          <a:p>
            <a:pPr marL="0" indent="0" eaLnBrk="1" hangingPunct="1">
              <a:spcBef>
                <a:spcPct val="45000"/>
              </a:spcBef>
              <a:buFont typeface="Wingdings" pitchFamily="-110" charset="2"/>
              <a:buNone/>
            </a:pPr>
            <a:endParaRPr lang="en-US" sz="1400" b="1" dirty="0">
              <a:ea typeface="ＭＳ Ｐゴシック" pitchFamily="-110" charset="-128"/>
            </a:endParaRPr>
          </a:p>
          <a:p>
            <a:pPr marL="0" indent="0" eaLnBrk="1" hangingPunct="1">
              <a:spcBef>
                <a:spcPct val="45000"/>
              </a:spcBef>
              <a:buNone/>
            </a:pPr>
            <a:r>
              <a:rPr lang="en-US" sz="1400" b="1" dirty="0">
                <a:ea typeface="ＭＳ Ｐゴシック" pitchFamily="-110" charset="-128"/>
              </a:rPr>
              <a:t>Although care is taken in preparing this material and presenting it accurately, LPL Financial and Chiodini Financial Group, LLC disclaim any express or implied warranty as to the accuracy of any material contained herein and any liability with respect to it. </a:t>
            </a:r>
          </a:p>
          <a:p>
            <a:pPr marL="0" indent="0" eaLnBrk="1" hangingPunct="1">
              <a:spcBef>
                <a:spcPct val="45000"/>
              </a:spcBef>
              <a:buNone/>
            </a:pPr>
            <a:endParaRPr lang="en-US" sz="1400" b="1" dirty="0">
              <a:ea typeface="ＭＳ Ｐゴシック" pitchFamily="-110" charset="-128"/>
            </a:endParaRPr>
          </a:p>
          <a:p>
            <a:pPr marL="0" indent="0" eaLnBrk="1" hangingPunct="1">
              <a:spcBef>
                <a:spcPct val="45000"/>
              </a:spcBef>
              <a:buNone/>
            </a:pPr>
            <a:r>
              <a:rPr lang="en-US" sz="1400" b="1" dirty="0"/>
              <a:t>Transamerica, Chiodini Financial Group and LPL Financial are separate entities and not affiliated.</a:t>
            </a:r>
          </a:p>
          <a:p>
            <a:pPr marL="0" indent="0">
              <a:buNone/>
            </a:pPr>
            <a:endParaRPr lang="en-US" sz="1400" dirty="0"/>
          </a:p>
          <a:p>
            <a:pPr marL="0" indent="0">
              <a:buNone/>
            </a:pPr>
            <a:endParaRPr lang="en-US" sz="1400" dirty="0"/>
          </a:p>
          <a:p>
            <a:pPr marL="0" indent="0" eaLnBrk="1" hangingPunct="1">
              <a:spcBef>
                <a:spcPct val="45000"/>
              </a:spcBef>
              <a:buNone/>
            </a:pPr>
            <a:endParaRPr lang="en-US" sz="1400" b="1" dirty="0">
              <a:ea typeface="ＭＳ Ｐゴシック" pitchFamily="-110" charset="-128"/>
            </a:endParaRPr>
          </a:p>
          <a:p>
            <a:pPr marL="0" indent="0" eaLnBrk="1" hangingPunct="1">
              <a:spcBef>
                <a:spcPct val="45000"/>
              </a:spcBef>
              <a:buNone/>
            </a:pPr>
            <a:endParaRPr lang="en-US" sz="1400" b="1" dirty="0">
              <a:ea typeface="ＭＳ Ｐゴシック" pitchFamily="-110" charset="-128"/>
            </a:endParaRPr>
          </a:p>
          <a:p>
            <a:pPr marL="0" indent="0" eaLnBrk="1" hangingPunct="1">
              <a:spcBef>
                <a:spcPct val="45000"/>
              </a:spcBef>
              <a:buNone/>
            </a:pPr>
            <a:endParaRPr lang="en-US" sz="1400" dirty="0"/>
          </a:p>
          <a:p>
            <a:pPr marL="0" indent="0" eaLnBrk="1" hangingPunct="1">
              <a:spcBef>
                <a:spcPct val="45000"/>
              </a:spcBef>
              <a:buFont typeface="Wingdings" pitchFamily="-110" charset="2"/>
              <a:buNone/>
            </a:pPr>
            <a:endParaRPr lang="en-US" sz="1400" b="1" dirty="0">
              <a:ea typeface="ＭＳ Ｐゴシック" pitchFamily="-110" charset="-128"/>
            </a:endParaRPr>
          </a:p>
          <a:p>
            <a:pPr marL="0" indent="0" eaLnBrk="1" hangingPunct="1">
              <a:spcBef>
                <a:spcPct val="45000"/>
              </a:spcBef>
              <a:buFont typeface="Wingdings" pitchFamily="-110" charset="2"/>
              <a:buNone/>
            </a:pPr>
            <a:endParaRPr lang="en-US" sz="1400" b="1" dirty="0">
              <a:ea typeface="ＭＳ Ｐゴシック" pitchFamily="-110" charset="-128"/>
            </a:endParaRPr>
          </a:p>
        </p:txBody>
      </p:sp>
      <p:sp>
        <p:nvSpPr>
          <p:cNvPr id="73731" name="Slide Number Placeholder 3"/>
          <p:cNvSpPr>
            <a:spLocks noGrp="1"/>
          </p:cNvSpPr>
          <p:nvPr>
            <p:ph type="sldNum" sz="quarter" idx="10"/>
          </p:nvPr>
        </p:nvSpPr>
        <p:spPr>
          <a:noFill/>
        </p:spPr>
        <p:txBody>
          <a:bodyPr/>
          <a:lstStyle/>
          <a:p>
            <a:fld id="{5F9615EA-DD7D-4653-B05F-D6D02AC441ED}" type="slidenum">
              <a:rPr lang="en-US"/>
              <a:pPr/>
              <a:t>27</a:t>
            </a:fld>
            <a:endParaRPr lang="en-US"/>
          </a:p>
        </p:txBody>
      </p:sp>
      <p:pic>
        <p:nvPicPr>
          <p:cNvPr id="4" name="Picture 3"/>
          <p:cNvPicPr>
            <a:picLocks noChangeAspect="1"/>
          </p:cNvPicPr>
          <p:nvPr/>
        </p:nvPicPr>
        <p:blipFill rotWithShape="1">
          <a:blip r:embed="rId3"/>
          <a:srcRect r="77143"/>
          <a:stretch/>
        </p:blipFill>
        <p:spPr>
          <a:xfrm>
            <a:off x="0" y="5707464"/>
            <a:ext cx="2090057" cy="115053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041400" y="125413"/>
            <a:ext cx="7721600" cy="1092200"/>
          </a:xfrm>
        </p:spPr>
        <p:txBody>
          <a:bodyPr/>
          <a:lstStyle/>
          <a:p>
            <a:pPr>
              <a:lnSpc>
                <a:spcPct val="100000"/>
              </a:lnSpc>
            </a:pPr>
            <a:r>
              <a:rPr lang="en-US" dirty="0"/>
              <a:t>Why Families Should Plan for a Loved One with a Disability</a:t>
            </a:r>
          </a:p>
        </p:txBody>
      </p:sp>
      <p:sp>
        <p:nvSpPr>
          <p:cNvPr id="32771" name="Content Placeholder 2"/>
          <p:cNvSpPr>
            <a:spLocks noGrp="1"/>
          </p:cNvSpPr>
          <p:nvPr>
            <p:ph idx="1"/>
          </p:nvPr>
        </p:nvSpPr>
        <p:spPr>
          <a:xfrm>
            <a:off x="1041400" y="1430338"/>
            <a:ext cx="7721600" cy="4246981"/>
          </a:xfrm>
        </p:spPr>
        <p:txBody>
          <a:bodyPr/>
          <a:lstStyle/>
          <a:p>
            <a:pPr eaLnBrk="1" hangingPunct="1">
              <a:buFont typeface="Arial" pitchFamily="34" charset="0"/>
              <a:buChar char="•"/>
            </a:pPr>
            <a:r>
              <a:rPr lang="en-US" dirty="0">
                <a:ea typeface="ＭＳ Ｐゴシック" pitchFamily="-110" charset="-128"/>
              </a:rPr>
              <a:t>Persons with disabilities are living longer and public </a:t>
            </a:r>
            <a:br>
              <a:rPr lang="en-US" dirty="0">
                <a:ea typeface="ＭＳ Ｐゴシック" pitchFamily="-110" charset="-128"/>
              </a:rPr>
            </a:br>
            <a:r>
              <a:rPr lang="en-US" dirty="0">
                <a:ea typeface="ＭＳ Ｐゴシック" pitchFamily="-110" charset="-128"/>
              </a:rPr>
              <a:t>benefits are often necessary to cover lifetime personal </a:t>
            </a:r>
            <a:br>
              <a:rPr lang="en-US" dirty="0">
                <a:ea typeface="ＭＳ Ｐゴシック" pitchFamily="-110" charset="-128"/>
              </a:rPr>
            </a:br>
            <a:r>
              <a:rPr lang="en-US" dirty="0">
                <a:ea typeface="ＭＳ Ｐゴシック" pitchFamily="-110" charset="-128"/>
              </a:rPr>
              <a:t>and medical care needs</a:t>
            </a:r>
          </a:p>
          <a:p>
            <a:pPr eaLnBrk="1" hangingPunct="1">
              <a:buFont typeface="Arial" pitchFamily="34" charset="0"/>
              <a:buChar char="•"/>
            </a:pPr>
            <a:r>
              <a:rPr lang="en-US" dirty="0">
                <a:ea typeface="ＭＳ Ｐゴシック" pitchFamily="-110" charset="-128"/>
              </a:rPr>
              <a:t>Health care costs are increasing each year and paying for such care can quickly zero out even a sizable inheritance</a:t>
            </a:r>
          </a:p>
          <a:p>
            <a:pPr eaLnBrk="1" hangingPunct="1">
              <a:buFont typeface="Arial" pitchFamily="34" charset="0"/>
              <a:buChar char="•"/>
            </a:pPr>
            <a:r>
              <a:rPr lang="en-US" dirty="0">
                <a:ea typeface="ＭＳ Ｐゴシック" pitchFamily="-110" charset="-128"/>
              </a:rPr>
              <a:t>Public benefits provide ONLY a subsistence level of care. To provide for “extras” such as transportation, accessibility modifications, furniture, entertainment for a person with a disability requires special planning.  </a:t>
            </a:r>
          </a:p>
          <a:p>
            <a:pPr eaLnBrk="1" hangingPunct="1">
              <a:buFont typeface="Arial" pitchFamily="34" charset="0"/>
              <a:buChar char="•"/>
            </a:pPr>
            <a:r>
              <a:rPr lang="en-US" dirty="0">
                <a:ea typeface="ＭＳ Ｐゴシック" pitchFamily="-110" charset="-128"/>
              </a:rPr>
              <a:t>Parents or guardians should appoint an Advocate for their loved ones when they are no longer there</a:t>
            </a:r>
          </a:p>
          <a:p>
            <a:pPr eaLnBrk="1" hangingPunct="1">
              <a:buNone/>
            </a:pPr>
            <a:endParaRPr lang="en-US" dirty="0">
              <a:ea typeface="ＭＳ Ｐゴシック" pitchFamily="-110" charset="-128"/>
            </a:endParaRPr>
          </a:p>
          <a:p>
            <a:pPr eaLnBrk="1" hangingPunct="1">
              <a:buNone/>
            </a:pPr>
            <a:endParaRPr lang="en-US" dirty="0">
              <a:ea typeface="ＭＳ Ｐゴシック" pitchFamily="-110" charset="-128"/>
            </a:endParaRPr>
          </a:p>
          <a:p>
            <a:pPr eaLnBrk="1" hangingPunct="1"/>
            <a:endParaRPr lang="en-US" sz="2000" dirty="0">
              <a:ea typeface="ＭＳ Ｐゴシック" pitchFamily="-110" charset="-128"/>
            </a:endParaRPr>
          </a:p>
        </p:txBody>
      </p:sp>
      <p:sp>
        <p:nvSpPr>
          <p:cNvPr id="32772" name="Slide Number Placeholder 3"/>
          <p:cNvSpPr>
            <a:spLocks noGrp="1"/>
          </p:cNvSpPr>
          <p:nvPr>
            <p:ph type="sldNum" sz="quarter" idx="10"/>
          </p:nvPr>
        </p:nvSpPr>
        <p:spPr>
          <a:noFill/>
        </p:spPr>
        <p:txBody>
          <a:bodyPr/>
          <a:lstStyle/>
          <a:p>
            <a:fld id="{9458874D-C63C-440B-B5F7-02AC582C062A}" type="slidenum">
              <a:rPr lang="en-US"/>
              <a:pPr/>
              <a:t>3</a:t>
            </a:fld>
            <a:endParaRPr lang="en-US"/>
          </a:p>
        </p:txBody>
      </p:sp>
      <p:pic>
        <p:nvPicPr>
          <p:cNvPr id="6" name="Picture 5"/>
          <p:cNvPicPr>
            <a:picLocks noChangeAspect="1"/>
          </p:cNvPicPr>
          <p:nvPr/>
        </p:nvPicPr>
        <p:blipFill rotWithShape="1">
          <a:blip r:embed="rId3"/>
          <a:srcRect t="-2620" r="77253"/>
          <a:stretch/>
        </p:blipFill>
        <p:spPr>
          <a:xfrm>
            <a:off x="0" y="5677319"/>
            <a:ext cx="2080009" cy="118068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a:t>Planning for a Loved One </a:t>
            </a:r>
            <a:br>
              <a:rPr lang="en-US" dirty="0"/>
            </a:br>
            <a:r>
              <a:rPr lang="en-US" dirty="0"/>
              <a:t>with a Disability</a:t>
            </a:r>
          </a:p>
        </p:txBody>
      </p:sp>
      <p:sp>
        <p:nvSpPr>
          <p:cNvPr id="34819" name="Content Placeholder 2"/>
          <p:cNvSpPr>
            <a:spLocks noGrp="1"/>
          </p:cNvSpPr>
          <p:nvPr>
            <p:ph idx="1"/>
          </p:nvPr>
        </p:nvSpPr>
        <p:spPr/>
        <p:txBody>
          <a:bodyPr/>
          <a:lstStyle/>
          <a:p>
            <a:pPr eaLnBrk="1" hangingPunct="1">
              <a:buFont typeface="Arial" pitchFamily="34" charset="0"/>
              <a:buChar char="•"/>
            </a:pPr>
            <a:r>
              <a:rPr lang="en-US" dirty="0">
                <a:ea typeface="ＭＳ Ｐゴシック" pitchFamily="-110" charset="-128"/>
              </a:rPr>
              <a:t>Preserving financial Independence and quality of life</a:t>
            </a:r>
          </a:p>
          <a:p>
            <a:pPr eaLnBrk="1" hangingPunct="1">
              <a:buFont typeface="Arial" pitchFamily="34" charset="0"/>
              <a:buChar char="•"/>
            </a:pPr>
            <a:r>
              <a:rPr lang="en-US" dirty="0">
                <a:ea typeface="ＭＳ Ｐゴシック" pitchFamily="-110" charset="-128"/>
              </a:rPr>
              <a:t>Addressing key issues:</a:t>
            </a:r>
          </a:p>
          <a:p>
            <a:pPr lvl="1" eaLnBrk="1" hangingPunct="1">
              <a:buFont typeface="Arial" pitchFamily="34" charset="0"/>
              <a:buChar char="•"/>
            </a:pPr>
            <a:r>
              <a:rPr lang="en-US" dirty="0"/>
              <a:t>Understanding the role of public benefits</a:t>
            </a:r>
          </a:p>
          <a:p>
            <a:pPr lvl="1" eaLnBrk="1" hangingPunct="1">
              <a:buFont typeface="Arial" pitchFamily="34" charset="0"/>
              <a:buChar char="•"/>
            </a:pPr>
            <a:r>
              <a:rPr lang="en-US" dirty="0"/>
              <a:t>Making decisions about the future</a:t>
            </a:r>
          </a:p>
          <a:p>
            <a:pPr lvl="1" eaLnBrk="1" hangingPunct="1">
              <a:buFont typeface="Arial" pitchFamily="34" charset="0"/>
              <a:buChar char="•"/>
            </a:pPr>
            <a:r>
              <a:rPr lang="en-US" dirty="0"/>
              <a:t>Using Federal Law to protect assets</a:t>
            </a:r>
          </a:p>
          <a:p>
            <a:pPr eaLnBrk="1" hangingPunct="1">
              <a:buNone/>
            </a:pPr>
            <a:r>
              <a:rPr lang="en-US" dirty="0"/>
              <a:t>		</a:t>
            </a:r>
          </a:p>
        </p:txBody>
      </p:sp>
      <p:sp>
        <p:nvSpPr>
          <p:cNvPr id="34820" name="Slide Number Placeholder 3"/>
          <p:cNvSpPr>
            <a:spLocks noGrp="1"/>
          </p:cNvSpPr>
          <p:nvPr>
            <p:ph type="sldNum" sz="quarter" idx="10"/>
          </p:nvPr>
        </p:nvSpPr>
        <p:spPr>
          <a:noFill/>
        </p:spPr>
        <p:txBody>
          <a:bodyPr/>
          <a:lstStyle/>
          <a:p>
            <a:fld id="{3622F3AF-D4FD-4E2E-AA0B-5A7998359441}" type="slidenum">
              <a:rPr lang="en-US"/>
              <a:pPr/>
              <a:t>4</a:t>
            </a:fld>
            <a:endParaRPr lang="en-US"/>
          </a:p>
        </p:txBody>
      </p:sp>
      <p:pic>
        <p:nvPicPr>
          <p:cNvPr id="5" name="Picture 4"/>
          <p:cNvPicPr>
            <a:picLocks noChangeAspect="1"/>
          </p:cNvPicPr>
          <p:nvPr/>
        </p:nvPicPr>
        <p:blipFill rotWithShape="1">
          <a:blip r:embed="rId3"/>
          <a:srcRect r="77033"/>
          <a:stretch/>
        </p:blipFill>
        <p:spPr>
          <a:xfrm>
            <a:off x="0" y="5707464"/>
            <a:ext cx="2100105" cy="115053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041400" y="-271305"/>
            <a:ext cx="7721600" cy="1584168"/>
          </a:xfrm>
        </p:spPr>
        <p:txBody>
          <a:bodyPr/>
          <a:lstStyle/>
          <a:p>
            <a:pPr algn="ctr"/>
            <a:r>
              <a:rPr lang="en-US" dirty="0"/>
              <a:t>Public Benefits at a Glance</a:t>
            </a:r>
          </a:p>
        </p:txBody>
      </p:sp>
      <p:sp>
        <p:nvSpPr>
          <p:cNvPr id="8" name="Content Placeholder 7"/>
          <p:cNvSpPr>
            <a:spLocks noGrp="1"/>
          </p:cNvSpPr>
          <p:nvPr>
            <p:ph idx="1"/>
          </p:nvPr>
        </p:nvSpPr>
        <p:spPr>
          <a:xfrm>
            <a:off x="1041400" y="753626"/>
            <a:ext cx="7721600" cy="4741087"/>
          </a:xfrm>
        </p:spPr>
        <p:txBody>
          <a:bodyPr/>
          <a:lstStyle/>
          <a:p>
            <a:endParaRPr lang="en-US" sz="2000" dirty="0"/>
          </a:p>
          <a:p>
            <a:r>
              <a:rPr lang="en-US" sz="2000" dirty="0"/>
              <a:t>Supplemental Security Income (SSI) and Medicaid are </a:t>
            </a:r>
            <a:br>
              <a:rPr lang="en-US" sz="2000" dirty="0"/>
            </a:br>
            <a:r>
              <a:rPr lang="en-US" sz="2000" dirty="0"/>
              <a:t>the two most common public benefit programs for persons </a:t>
            </a:r>
            <a:br>
              <a:rPr lang="en-US" sz="2000" dirty="0"/>
            </a:br>
            <a:r>
              <a:rPr lang="en-US" sz="2000" dirty="0"/>
              <a:t>with disabilities</a:t>
            </a:r>
          </a:p>
          <a:p>
            <a:r>
              <a:rPr lang="en-US" sz="2000" dirty="0"/>
              <a:t>SSI and Medicaid are means tested public benefits:</a:t>
            </a:r>
          </a:p>
          <a:p>
            <a:pPr lvl="1"/>
            <a:r>
              <a:rPr lang="en-US" sz="2000" dirty="0"/>
              <a:t>Assets over $2,000 held in the beneficiary’s name can</a:t>
            </a:r>
            <a:br>
              <a:rPr lang="en-US" sz="2000" dirty="0"/>
            </a:br>
            <a:r>
              <a:rPr lang="en-US" sz="2000" dirty="0"/>
              <a:t>disqualify him or her from SSI and Medicaid ($5,301.83 in Missouri)</a:t>
            </a:r>
          </a:p>
          <a:p>
            <a:pPr lvl="1"/>
            <a:r>
              <a:rPr lang="en-US" sz="2000" dirty="0"/>
              <a:t>Income over a modest amount (generally $1,000/month)</a:t>
            </a:r>
            <a:br>
              <a:rPr lang="en-US" sz="2000" dirty="0"/>
            </a:br>
            <a:r>
              <a:rPr lang="en-US" sz="2000" dirty="0"/>
              <a:t>will reduce SSI and Medicaid benefits</a:t>
            </a:r>
          </a:p>
          <a:p>
            <a:r>
              <a:rPr lang="en-US" sz="2000" dirty="0"/>
              <a:t>Laws and services vary from state to state</a:t>
            </a:r>
          </a:p>
          <a:p>
            <a:pPr marL="0" indent="0">
              <a:buNone/>
            </a:pPr>
            <a:endParaRPr lang="en-US" sz="2000" dirty="0"/>
          </a:p>
        </p:txBody>
      </p:sp>
      <p:sp>
        <p:nvSpPr>
          <p:cNvPr id="5" name="Slide Number Placeholder 4"/>
          <p:cNvSpPr>
            <a:spLocks noGrp="1"/>
          </p:cNvSpPr>
          <p:nvPr>
            <p:ph type="sldNum" sz="quarter" idx="10"/>
          </p:nvPr>
        </p:nvSpPr>
        <p:spPr/>
        <p:txBody>
          <a:bodyPr/>
          <a:lstStyle/>
          <a:p>
            <a:fld id="{3EDE5A8F-C7D0-4D06-B443-D95BBFDDB6D3}" type="slidenum">
              <a:rPr lang="en-US" smtClean="0"/>
              <a:pPr/>
              <a:t>5</a:t>
            </a:fld>
            <a:endParaRPr lang="en-US"/>
          </a:p>
        </p:txBody>
      </p:sp>
      <p:pic>
        <p:nvPicPr>
          <p:cNvPr id="6" name="Picture 5"/>
          <p:cNvPicPr>
            <a:picLocks noChangeAspect="1"/>
          </p:cNvPicPr>
          <p:nvPr/>
        </p:nvPicPr>
        <p:blipFill rotWithShape="1">
          <a:blip r:embed="rId2"/>
          <a:srcRect t="-3493" r="76374" b="1"/>
          <a:stretch/>
        </p:blipFill>
        <p:spPr>
          <a:xfrm>
            <a:off x="0" y="5667271"/>
            <a:ext cx="2160396" cy="119072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Traditionally Non-countable resources	</a:t>
            </a:r>
          </a:p>
        </p:txBody>
      </p:sp>
      <p:sp>
        <p:nvSpPr>
          <p:cNvPr id="3" name="Content Placeholder 2"/>
          <p:cNvSpPr>
            <a:spLocks noGrp="1"/>
          </p:cNvSpPr>
          <p:nvPr>
            <p:ph sz="half" idx="1"/>
          </p:nvPr>
        </p:nvSpPr>
        <p:spPr>
          <a:xfrm>
            <a:off x="1041400" y="1430339"/>
            <a:ext cx="3784600" cy="4166594"/>
          </a:xfrm>
        </p:spPr>
        <p:txBody>
          <a:bodyPr/>
          <a:lstStyle/>
          <a:p>
            <a:r>
              <a:rPr lang="en-US" sz="2200" dirty="0"/>
              <a:t>Irrevocable prepaid burial plans</a:t>
            </a:r>
          </a:p>
          <a:p>
            <a:r>
              <a:rPr lang="en-US" sz="2200" dirty="0"/>
              <a:t>Primary residence</a:t>
            </a:r>
          </a:p>
          <a:p>
            <a:r>
              <a:rPr lang="en-US" sz="2200" dirty="0"/>
              <a:t>Car valued no more than $5,000</a:t>
            </a:r>
          </a:p>
          <a:p>
            <a:r>
              <a:rPr lang="en-US" sz="2200" dirty="0"/>
              <a:t>Cash value of life insurance not to exceed $1,500</a:t>
            </a:r>
          </a:p>
        </p:txBody>
      </p:sp>
      <p:sp>
        <p:nvSpPr>
          <p:cNvPr id="4" name="Content Placeholder 3"/>
          <p:cNvSpPr>
            <a:spLocks noGrp="1"/>
          </p:cNvSpPr>
          <p:nvPr>
            <p:ph sz="half" idx="2"/>
          </p:nvPr>
        </p:nvSpPr>
        <p:spPr>
          <a:xfrm>
            <a:off x="4978400" y="1430339"/>
            <a:ext cx="3784600" cy="2958782"/>
          </a:xfrm>
        </p:spPr>
        <p:txBody>
          <a:bodyPr/>
          <a:lstStyle/>
          <a:p>
            <a:r>
              <a:rPr lang="en-US" sz="2200" dirty="0"/>
              <a:t>Personal Household effects</a:t>
            </a:r>
          </a:p>
          <a:p>
            <a:r>
              <a:rPr lang="en-US" sz="2200" dirty="0"/>
              <a:t>ABLE </a:t>
            </a:r>
            <a:r>
              <a:rPr lang="en-US" sz="2200"/>
              <a:t>Act Accounts</a:t>
            </a:r>
          </a:p>
          <a:p>
            <a:endParaRPr lang="en-US" sz="2200" dirty="0"/>
          </a:p>
        </p:txBody>
      </p:sp>
      <p:sp>
        <p:nvSpPr>
          <p:cNvPr id="5" name="Slide Number Placeholder 4"/>
          <p:cNvSpPr>
            <a:spLocks noGrp="1"/>
          </p:cNvSpPr>
          <p:nvPr>
            <p:ph type="sldNum" sz="quarter" idx="10"/>
          </p:nvPr>
        </p:nvSpPr>
        <p:spPr/>
        <p:txBody>
          <a:bodyPr/>
          <a:lstStyle/>
          <a:p>
            <a:fld id="{3EDE5A8F-C7D0-4D06-B443-D95BBFDDB6D3}" type="slidenum">
              <a:rPr lang="en-US" smtClean="0"/>
              <a:pPr/>
              <a:t>6</a:t>
            </a:fld>
            <a:endParaRPr lang="en-US"/>
          </a:p>
        </p:txBody>
      </p:sp>
      <p:pic>
        <p:nvPicPr>
          <p:cNvPr id="7" name="Picture 6">
            <a:extLst>
              <a:ext uri="{FF2B5EF4-FFF2-40B4-BE49-F238E27FC236}">
                <a16:creationId xmlns:a16="http://schemas.microsoft.com/office/drawing/2014/main" id="{ECBE6721-7A27-41DA-B592-797E355260ED}"/>
              </a:ext>
            </a:extLst>
          </p:cNvPr>
          <p:cNvPicPr>
            <a:picLocks noChangeAspect="1"/>
          </p:cNvPicPr>
          <p:nvPr/>
        </p:nvPicPr>
        <p:blipFill rotWithShape="1">
          <a:blip r:embed="rId3"/>
          <a:srcRect r="76374"/>
          <a:stretch/>
        </p:blipFill>
        <p:spPr>
          <a:xfrm>
            <a:off x="0" y="5707464"/>
            <a:ext cx="2160396" cy="1150536"/>
          </a:xfrm>
          <a:prstGeom prst="rect">
            <a:avLst/>
          </a:prstGeom>
        </p:spPr>
      </p:pic>
    </p:spTree>
    <p:extLst>
      <p:ext uri="{BB962C8B-B14F-4D97-AF65-F5344CB8AC3E}">
        <p14:creationId xmlns:p14="http://schemas.microsoft.com/office/powerpoint/2010/main" val="3848964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a:t>Public Benefits at a Glance</a:t>
            </a:r>
          </a:p>
        </p:txBody>
      </p:sp>
      <p:sp>
        <p:nvSpPr>
          <p:cNvPr id="8" name="Content Placeholder 7"/>
          <p:cNvSpPr>
            <a:spLocks noGrp="1"/>
          </p:cNvSpPr>
          <p:nvPr>
            <p:ph idx="1"/>
          </p:nvPr>
        </p:nvSpPr>
        <p:spPr>
          <a:xfrm>
            <a:off x="1041400" y="1430338"/>
            <a:ext cx="7721600" cy="4186691"/>
          </a:xfrm>
        </p:spPr>
        <p:txBody>
          <a:bodyPr/>
          <a:lstStyle/>
          <a:p>
            <a:pPr marL="0" indent="0" algn="ctr">
              <a:buNone/>
            </a:pPr>
            <a:r>
              <a:rPr lang="en-US" sz="2000" b="1" dirty="0"/>
              <a:t>What SSI Provides</a:t>
            </a:r>
          </a:p>
          <a:p>
            <a:r>
              <a:rPr lang="en-US" sz="2000" dirty="0"/>
              <a:t>SSI provides a modest monthly cash grant for food and</a:t>
            </a:r>
            <a:br>
              <a:rPr lang="en-US" sz="2000" dirty="0"/>
            </a:br>
            <a:r>
              <a:rPr lang="en-US" sz="2000" dirty="0"/>
              <a:t>shelter to disabled, blind, or aged (65 or older) persons</a:t>
            </a:r>
          </a:p>
          <a:p>
            <a:pPr lvl="1"/>
            <a:r>
              <a:rPr lang="en-US" sz="2000" dirty="0"/>
              <a:t>In 2022, the SSI Federal Payment Standard is</a:t>
            </a:r>
            <a:br>
              <a:rPr lang="en-US" sz="2000" dirty="0"/>
            </a:br>
            <a:r>
              <a:rPr lang="en-US" sz="2000" dirty="0"/>
              <a:t>$841 a month for an individual</a:t>
            </a:r>
          </a:p>
          <a:p>
            <a:pPr lvl="1"/>
            <a:r>
              <a:rPr lang="en-US" sz="2000" dirty="0"/>
              <a:t>Some states supplement this amount. For example,</a:t>
            </a:r>
            <a:br>
              <a:rPr lang="en-US" sz="2000" dirty="0"/>
            </a:br>
            <a:r>
              <a:rPr lang="en-US" sz="2000" dirty="0"/>
              <a:t>California provides a supplement of $156 a month to</a:t>
            </a:r>
            <a:br>
              <a:rPr lang="en-US" sz="2000" dirty="0"/>
            </a:br>
            <a:r>
              <a:rPr lang="en-US" sz="2000" dirty="0"/>
              <a:t>the payment</a:t>
            </a:r>
          </a:p>
          <a:p>
            <a:pPr lvl="1"/>
            <a:r>
              <a:rPr lang="en-US" sz="2000" dirty="0"/>
              <a:t>Eligibility for even $1 of SSI (in most states) means</a:t>
            </a:r>
            <a:br>
              <a:rPr lang="en-US" sz="2000" dirty="0"/>
            </a:br>
            <a:r>
              <a:rPr lang="en-US" sz="2000" dirty="0"/>
              <a:t>automatic eligibility for Medicaid</a:t>
            </a:r>
          </a:p>
          <a:p>
            <a:endParaRPr lang="en-US" sz="2000" dirty="0"/>
          </a:p>
        </p:txBody>
      </p:sp>
      <p:sp>
        <p:nvSpPr>
          <p:cNvPr id="5" name="Slide Number Placeholder 4"/>
          <p:cNvSpPr>
            <a:spLocks noGrp="1"/>
          </p:cNvSpPr>
          <p:nvPr>
            <p:ph type="sldNum" sz="quarter" idx="10"/>
          </p:nvPr>
        </p:nvSpPr>
        <p:spPr/>
        <p:txBody>
          <a:bodyPr/>
          <a:lstStyle/>
          <a:p>
            <a:fld id="{3EDE5A8F-C7D0-4D06-B443-D95BBFDDB6D3}" type="slidenum">
              <a:rPr lang="en-US" smtClean="0"/>
              <a:pPr/>
              <a:t>7</a:t>
            </a:fld>
            <a:endParaRPr lang="en-US"/>
          </a:p>
        </p:txBody>
      </p:sp>
      <p:pic>
        <p:nvPicPr>
          <p:cNvPr id="6" name="Picture 5"/>
          <p:cNvPicPr>
            <a:picLocks noChangeAspect="1"/>
          </p:cNvPicPr>
          <p:nvPr/>
        </p:nvPicPr>
        <p:blipFill rotWithShape="1">
          <a:blip r:embed="rId2"/>
          <a:srcRect t="2350" r="77143"/>
          <a:stretch/>
        </p:blipFill>
        <p:spPr>
          <a:xfrm>
            <a:off x="0" y="5617029"/>
            <a:ext cx="2090057" cy="124097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a:xfrm>
            <a:off x="940917" y="1018357"/>
            <a:ext cx="7588250" cy="3445578"/>
          </a:xfrm>
        </p:spPr>
        <p:txBody>
          <a:bodyPr/>
          <a:lstStyle/>
          <a:p>
            <a:pPr marL="0" indent="0" algn="ctr" eaLnBrk="1" hangingPunct="1">
              <a:lnSpc>
                <a:spcPct val="90000"/>
              </a:lnSpc>
              <a:buNone/>
            </a:pPr>
            <a:r>
              <a:rPr lang="en-US" sz="2000" b="1" dirty="0">
                <a:ea typeface="ＭＳ Ｐゴシック" pitchFamily="-110" charset="-128"/>
              </a:rPr>
              <a:t>What Medicaid Provides*</a:t>
            </a:r>
          </a:p>
          <a:p>
            <a:pPr eaLnBrk="1" hangingPunct="1">
              <a:lnSpc>
                <a:spcPct val="90000"/>
              </a:lnSpc>
              <a:buFont typeface="Arial" pitchFamily="34" charset="0"/>
              <a:buChar char="•"/>
            </a:pPr>
            <a:endParaRPr lang="en-US" sz="2000" dirty="0">
              <a:ea typeface="ＭＳ Ｐゴシック" pitchFamily="-110" charset="-128"/>
            </a:endParaRPr>
          </a:p>
          <a:p>
            <a:pPr eaLnBrk="1" hangingPunct="1">
              <a:lnSpc>
                <a:spcPct val="90000"/>
              </a:lnSpc>
              <a:buFont typeface="Arial" pitchFamily="34" charset="0"/>
              <a:buChar char="•"/>
            </a:pPr>
            <a:r>
              <a:rPr lang="en-US" sz="2000" dirty="0">
                <a:ea typeface="ＭＳ Ｐゴシック" pitchFamily="-110" charset="-128"/>
              </a:rPr>
              <a:t>Comprehensive health insurance</a:t>
            </a:r>
          </a:p>
          <a:p>
            <a:pPr eaLnBrk="1" hangingPunct="1">
              <a:lnSpc>
                <a:spcPct val="90000"/>
              </a:lnSpc>
              <a:buFont typeface="Arial" pitchFamily="34" charset="0"/>
              <a:buChar char="•"/>
            </a:pPr>
            <a:r>
              <a:rPr lang="en-US" sz="2000" dirty="0">
                <a:ea typeface="ＭＳ Ｐゴシック" pitchFamily="-110" charset="-128"/>
              </a:rPr>
              <a:t>Attendant services</a:t>
            </a:r>
          </a:p>
          <a:p>
            <a:pPr eaLnBrk="1" hangingPunct="1">
              <a:lnSpc>
                <a:spcPct val="90000"/>
              </a:lnSpc>
              <a:buFont typeface="Arial" pitchFamily="34" charset="0"/>
              <a:buChar char="•"/>
            </a:pPr>
            <a:r>
              <a:rPr lang="en-US" sz="2000" dirty="0">
                <a:ea typeface="ＭＳ Ｐゴシック" pitchFamily="-110" charset="-128"/>
              </a:rPr>
              <a:t>Dental coverage</a:t>
            </a:r>
          </a:p>
          <a:p>
            <a:pPr eaLnBrk="1" hangingPunct="1">
              <a:lnSpc>
                <a:spcPct val="90000"/>
              </a:lnSpc>
              <a:buFont typeface="Arial" pitchFamily="34" charset="0"/>
              <a:buChar char="•"/>
            </a:pPr>
            <a:r>
              <a:rPr lang="en-US" sz="2000" dirty="0">
                <a:ea typeface="ＭＳ Ｐゴシック" pitchFamily="-110" charset="-128"/>
              </a:rPr>
              <a:t>Day rehabilitation programs </a:t>
            </a:r>
          </a:p>
          <a:p>
            <a:pPr eaLnBrk="1" hangingPunct="1">
              <a:lnSpc>
                <a:spcPct val="90000"/>
              </a:lnSpc>
              <a:buFont typeface="Arial" pitchFamily="34" charset="0"/>
              <a:buChar char="•"/>
            </a:pPr>
            <a:r>
              <a:rPr lang="en-US" sz="2000" dirty="0">
                <a:ea typeface="ＭＳ Ｐゴシック" pitchFamily="-110" charset="-128"/>
              </a:rPr>
              <a:t>Group homes</a:t>
            </a:r>
          </a:p>
          <a:p>
            <a:pPr eaLnBrk="1" hangingPunct="1">
              <a:lnSpc>
                <a:spcPct val="90000"/>
              </a:lnSpc>
              <a:buFont typeface="Wingdings" pitchFamily="-110" charset="2"/>
              <a:buNone/>
            </a:pPr>
            <a:br>
              <a:rPr lang="en-US" sz="1600" dirty="0">
                <a:ea typeface="ＭＳ Ｐゴシック" pitchFamily="-110" charset="-128"/>
              </a:rPr>
            </a:br>
            <a:r>
              <a:rPr lang="en-US" sz="1600" b="1" i="1" dirty="0">
                <a:ea typeface="ＭＳ Ｐゴシック" pitchFamily="-110" charset="-128"/>
              </a:rPr>
              <a:t>*Programs are state-specific; please see your state Medicaid agency for more details.</a:t>
            </a:r>
            <a:endParaRPr lang="en-US" sz="1600" dirty="0">
              <a:ea typeface="ＭＳ Ｐゴシック" pitchFamily="-110" charset="-128"/>
            </a:endParaRPr>
          </a:p>
        </p:txBody>
      </p:sp>
      <p:sp>
        <p:nvSpPr>
          <p:cNvPr id="40964" name="Slide Number Placeholder 3"/>
          <p:cNvSpPr>
            <a:spLocks noGrp="1"/>
          </p:cNvSpPr>
          <p:nvPr>
            <p:ph type="sldNum" sz="quarter" idx="10"/>
          </p:nvPr>
        </p:nvSpPr>
        <p:spPr>
          <a:noFill/>
        </p:spPr>
        <p:txBody>
          <a:bodyPr/>
          <a:lstStyle/>
          <a:p>
            <a:fld id="{91A9D48A-D953-4992-9172-E5471ED0CA6E}" type="slidenum">
              <a:rPr lang="en-US"/>
              <a:pPr/>
              <a:t>8</a:t>
            </a:fld>
            <a:endParaRPr lang="en-US"/>
          </a:p>
        </p:txBody>
      </p:sp>
      <p:sp>
        <p:nvSpPr>
          <p:cNvPr id="2" name="Title 1"/>
          <p:cNvSpPr>
            <a:spLocks noGrp="1"/>
          </p:cNvSpPr>
          <p:nvPr>
            <p:ph type="title"/>
          </p:nvPr>
        </p:nvSpPr>
        <p:spPr/>
        <p:txBody>
          <a:bodyPr/>
          <a:lstStyle/>
          <a:p>
            <a:pPr algn="ctr"/>
            <a:r>
              <a:rPr lang="en-US" dirty="0"/>
              <a:t>Public Benefits at a Glance</a:t>
            </a:r>
            <a:br>
              <a:rPr lang="en-US" dirty="0"/>
            </a:br>
            <a:endParaRPr lang="en-US" dirty="0"/>
          </a:p>
        </p:txBody>
      </p:sp>
      <p:pic>
        <p:nvPicPr>
          <p:cNvPr id="5" name="Picture 4"/>
          <p:cNvPicPr>
            <a:picLocks noChangeAspect="1"/>
          </p:cNvPicPr>
          <p:nvPr/>
        </p:nvPicPr>
        <p:blipFill rotWithShape="1">
          <a:blip r:embed="rId3"/>
          <a:srcRect t="-337" r="77143"/>
          <a:stretch/>
        </p:blipFill>
        <p:spPr>
          <a:xfrm>
            <a:off x="0" y="5731643"/>
            <a:ext cx="2090057" cy="115440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041400" y="-271305"/>
            <a:ext cx="7721600" cy="1584168"/>
          </a:xfrm>
        </p:spPr>
        <p:txBody>
          <a:bodyPr/>
          <a:lstStyle/>
          <a:p>
            <a:pPr algn="ctr"/>
            <a:r>
              <a:rPr lang="en-US" dirty="0"/>
              <a:t>Public Benefits at a Glance</a:t>
            </a:r>
          </a:p>
        </p:txBody>
      </p:sp>
      <p:sp>
        <p:nvSpPr>
          <p:cNvPr id="8" name="Content Placeholder 7"/>
          <p:cNvSpPr>
            <a:spLocks noGrp="1"/>
          </p:cNvSpPr>
          <p:nvPr>
            <p:ph idx="1"/>
          </p:nvPr>
        </p:nvSpPr>
        <p:spPr>
          <a:xfrm>
            <a:off x="1041400" y="753626"/>
            <a:ext cx="7721600" cy="4913645"/>
          </a:xfrm>
        </p:spPr>
        <p:txBody>
          <a:bodyPr/>
          <a:lstStyle/>
          <a:p>
            <a:pPr marL="0" indent="0" algn="ctr">
              <a:buNone/>
            </a:pPr>
            <a:endParaRPr lang="en-US" sz="2000" b="1" dirty="0"/>
          </a:p>
          <a:p>
            <a:pPr marL="0" indent="0" algn="ctr">
              <a:buNone/>
            </a:pPr>
            <a:r>
              <a:rPr lang="en-US" sz="2000" b="1" dirty="0"/>
              <a:t>Social Security Disability Insurance (SSDI) and Medicare </a:t>
            </a:r>
          </a:p>
          <a:p>
            <a:endParaRPr lang="en-US" sz="2000" dirty="0"/>
          </a:p>
          <a:p>
            <a:r>
              <a:rPr lang="en-US" sz="2000" dirty="0"/>
              <a:t>Entitlements: NOT affected by a person’s assets or income</a:t>
            </a:r>
          </a:p>
          <a:p>
            <a:r>
              <a:rPr lang="en-US" sz="2000" dirty="0"/>
              <a:t>SSDI received by anyone with enough work credits</a:t>
            </a:r>
          </a:p>
          <a:p>
            <a:r>
              <a:rPr lang="en-US" sz="2000" dirty="0"/>
              <a:t>SSI recipients whom are Disabled Adult Child status (DAC) will receive SSDI once their parents begins to draw from Social Security Administration (Retirement, Disability or Death)</a:t>
            </a:r>
          </a:p>
          <a:p>
            <a:r>
              <a:rPr lang="en-US" sz="2000" dirty="0"/>
              <a:t>Medicare begins at age 65 or 25 months after SSDI payments begin. </a:t>
            </a:r>
          </a:p>
          <a:p>
            <a:pPr lvl="4"/>
            <a:r>
              <a:rPr lang="en-US" sz="2000" dirty="0"/>
              <a:t>Part A and B </a:t>
            </a:r>
          </a:p>
          <a:p>
            <a:pPr lvl="4"/>
            <a:r>
              <a:rPr lang="en-US" sz="2000" dirty="0"/>
              <a:t>Supplements/ RX Drug plans</a:t>
            </a:r>
          </a:p>
          <a:p>
            <a:pPr lvl="4" indent="0">
              <a:buNone/>
            </a:pPr>
            <a:endParaRPr lang="en-US" sz="2000" dirty="0"/>
          </a:p>
        </p:txBody>
      </p:sp>
      <p:sp>
        <p:nvSpPr>
          <p:cNvPr id="5" name="Slide Number Placeholder 4"/>
          <p:cNvSpPr>
            <a:spLocks noGrp="1"/>
          </p:cNvSpPr>
          <p:nvPr>
            <p:ph type="sldNum" sz="quarter" idx="10"/>
          </p:nvPr>
        </p:nvSpPr>
        <p:spPr/>
        <p:txBody>
          <a:bodyPr/>
          <a:lstStyle/>
          <a:p>
            <a:fld id="{3EDE5A8F-C7D0-4D06-B443-D95BBFDDB6D3}" type="slidenum">
              <a:rPr lang="en-US" smtClean="0"/>
              <a:pPr/>
              <a:t>9</a:t>
            </a:fld>
            <a:endParaRPr lang="en-US"/>
          </a:p>
        </p:txBody>
      </p:sp>
      <p:pic>
        <p:nvPicPr>
          <p:cNvPr id="6" name="Picture 5"/>
          <p:cNvPicPr>
            <a:picLocks noChangeAspect="1"/>
          </p:cNvPicPr>
          <p:nvPr/>
        </p:nvPicPr>
        <p:blipFill rotWithShape="1">
          <a:blip r:embed="rId2"/>
          <a:srcRect t="-3493" r="76374" b="1"/>
          <a:stretch/>
        </p:blipFill>
        <p:spPr>
          <a:xfrm>
            <a:off x="0" y="5667271"/>
            <a:ext cx="2160396" cy="1190729"/>
          </a:xfrm>
          <a:prstGeom prst="rect">
            <a:avLst/>
          </a:prstGeom>
        </p:spPr>
      </p:pic>
    </p:spTree>
    <p:extLst>
      <p:ext uri="{BB962C8B-B14F-4D97-AF65-F5344CB8AC3E}">
        <p14:creationId xmlns:p14="http://schemas.microsoft.com/office/powerpoint/2010/main" val="135122590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NonCE_PPTpresentation">
  <a:themeElements>
    <a:clrScheme name="">
      <a:dk1>
        <a:srgbClr val="000000"/>
      </a:dk1>
      <a:lt1>
        <a:srgbClr val="FFFFFF"/>
      </a:lt1>
      <a:dk2>
        <a:srgbClr val="000000"/>
      </a:dk2>
      <a:lt2>
        <a:srgbClr val="808080"/>
      </a:lt2>
      <a:accent1>
        <a:srgbClr val="566423"/>
      </a:accent1>
      <a:accent2>
        <a:srgbClr val="333399"/>
      </a:accent2>
      <a:accent3>
        <a:srgbClr val="FFFFFF"/>
      </a:accent3>
      <a:accent4>
        <a:srgbClr val="000000"/>
      </a:accent4>
      <a:accent5>
        <a:srgbClr val="B4B8AC"/>
      </a:accent5>
      <a:accent6>
        <a:srgbClr val="2D2D8A"/>
      </a:accent6>
      <a:hlink>
        <a:srgbClr val="009999"/>
      </a:hlink>
      <a:folHlink>
        <a:srgbClr val="99CC00"/>
      </a:folHlink>
    </a:clrScheme>
    <a:fontScheme name="NonCE_PPTpresentation">
      <a:majorFont>
        <a:latin typeface="Times"/>
        <a:ea typeface="ＭＳ Ｐゴシック"/>
        <a:cs typeface="ＭＳ Ｐゴシック"/>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a:ln>
              <a:noFill/>
            </a:ln>
            <a:solidFill>
              <a:schemeClr val="tx1"/>
            </a:solidFill>
            <a:effectLst/>
            <a:latin typeface="Times"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a:ln>
              <a:noFill/>
            </a:ln>
            <a:solidFill>
              <a:schemeClr val="tx1"/>
            </a:solidFill>
            <a:effectLst/>
            <a:latin typeface="Times" pitchFamily="-112" charset="0"/>
          </a:defRPr>
        </a:defPPr>
      </a:lstStyle>
    </a:lnDef>
  </a:objectDefaults>
  <a:extraClrSchemeLst>
    <a:extraClrScheme>
      <a:clrScheme name="NonCE_PPT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nCE_PPT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nCE_PPT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nCE_PPT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nCE_PPT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nCE_PPT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nCE_PPT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nCE_PPT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nCE_PPT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nCE_PPT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nCE_PPT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nCE_PPT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NonCE_PPTpresentation">
  <a:themeElements>
    <a:clrScheme name="">
      <a:dk1>
        <a:srgbClr val="000000"/>
      </a:dk1>
      <a:lt1>
        <a:srgbClr val="FFFFFF"/>
      </a:lt1>
      <a:dk2>
        <a:srgbClr val="000000"/>
      </a:dk2>
      <a:lt2>
        <a:srgbClr val="808080"/>
      </a:lt2>
      <a:accent1>
        <a:srgbClr val="566423"/>
      </a:accent1>
      <a:accent2>
        <a:srgbClr val="333399"/>
      </a:accent2>
      <a:accent3>
        <a:srgbClr val="FFFFFF"/>
      </a:accent3>
      <a:accent4>
        <a:srgbClr val="000000"/>
      </a:accent4>
      <a:accent5>
        <a:srgbClr val="B4B8AC"/>
      </a:accent5>
      <a:accent6>
        <a:srgbClr val="2D2D8A"/>
      </a:accent6>
      <a:hlink>
        <a:srgbClr val="009999"/>
      </a:hlink>
      <a:folHlink>
        <a:srgbClr val="99CC00"/>
      </a:folHlink>
    </a:clrScheme>
    <a:fontScheme name="1_NonCE_PPTpresentation">
      <a:majorFont>
        <a:latin typeface="Times"/>
        <a:ea typeface="ＭＳ Ｐゴシック"/>
        <a:cs typeface="ＭＳ Ｐゴシック"/>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a:ln>
              <a:noFill/>
            </a:ln>
            <a:solidFill>
              <a:schemeClr val="tx1"/>
            </a:solidFill>
            <a:effectLst/>
            <a:latin typeface="Times"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a:ln>
              <a:noFill/>
            </a:ln>
            <a:solidFill>
              <a:schemeClr val="tx1"/>
            </a:solidFill>
            <a:effectLst/>
            <a:latin typeface="Times" pitchFamily="-112" charset="0"/>
          </a:defRPr>
        </a:defPPr>
      </a:lstStyle>
    </a:lnDef>
  </a:objectDefaults>
  <a:extraClrSchemeLst>
    <a:extraClrScheme>
      <a:clrScheme name="1_NonCE_PPT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NonCE_PPT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NonCE_PPT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NonCE_PPT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NonCE_PPT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NonCE_PPT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NonCE_PPT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NonCE_PPT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NonCE_PPT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NonCE_PPT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NonCE_PPT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NonCE_PPT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A026DA-95F4-40D7-AB35-31288FEF4103}">
  <ds:schemaRefs>
    <ds:schemaRef ds:uri="http://purl.org/dc/dcmitype/"/>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9ECAFEE8-FD7B-43C1-A145-62B87C2A5E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339C634-36F9-4FF6-913C-F28D30837B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4293</TotalTime>
  <Words>1681</Words>
  <Application>Microsoft Office PowerPoint</Application>
  <PresentationFormat>On-screen Show (4:3)</PresentationFormat>
  <Paragraphs>226</Paragraphs>
  <Slides>27</Slides>
  <Notes>20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27</vt:i4>
      </vt:variant>
    </vt:vector>
  </HeadingPairs>
  <TitlesOfParts>
    <vt:vector size="36" baseType="lpstr">
      <vt:lpstr>Arial</vt:lpstr>
      <vt:lpstr>Arial Bold</vt:lpstr>
      <vt:lpstr>Times</vt:lpstr>
      <vt:lpstr>Times New Roman</vt:lpstr>
      <vt:lpstr>Wingdings</vt:lpstr>
      <vt:lpstr>Custom Design</vt:lpstr>
      <vt:lpstr>1_Custom Design</vt:lpstr>
      <vt:lpstr>NonCE_PPTpresentation</vt:lpstr>
      <vt:lpstr>1_NonCE_PPTpresentation</vt:lpstr>
      <vt:lpstr>PowerPoint Presentation</vt:lpstr>
      <vt:lpstr> </vt:lpstr>
      <vt:lpstr>Why Families Should Plan for a Loved One with a Disability</vt:lpstr>
      <vt:lpstr>Planning for a Loved One  with a Disability</vt:lpstr>
      <vt:lpstr>Public Benefits at a Glance</vt:lpstr>
      <vt:lpstr>Traditionally Non-countable resources </vt:lpstr>
      <vt:lpstr>Public Benefits at a Glance</vt:lpstr>
      <vt:lpstr>Public Benefits at a Glance </vt:lpstr>
      <vt:lpstr>Public Benefits at a Glance</vt:lpstr>
      <vt:lpstr>Lifetime Care Planning for a  Child with a Disability</vt:lpstr>
      <vt:lpstr>What Parents Should Do</vt:lpstr>
      <vt:lpstr>Create a Letter of Intent</vt:lpstr>
      <vt:lpstr>Estimate Income and Expenses</vt:lpstr>
      <vt:lpstr>Basic Estate Planning  </vt:lpstr>
      <vt:lpstr>Basic Estate Planning  </vt:lpstr>
      <vt:lpstr>Establish a Special Needs Trust</vt:lpstr>
      <vt:lpstr>How to Establish an SNT</vt:lpstr>
      <vt:lpstr>Types of Special Needs Trusts</vt:lpstr>
      <vt:lpstr>First-Party Special Needs Trusts</vt:lpstr>
      <vt:lpstr>3rd-Party Special Needs Trusts</vt:lpstr>
      <vt:lpstr>Funding an SNT</vt:lpstr>
      <vt:lpstr>Life Insurance</vt:lpstr>
      <vt:lpstr>Avoiding Common Mistakes</vt:lpstr>
      <vt:lpstr>Addressing  Important Goals</vt:lpstr>
      <vt:lpstr>Where to begin</vt:lpstr>
      <vt:lpstr>PowerPoint Presentation</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Needs Trust Consumer Presentation</dc:title>
  <dc:creator>GFX</dc:creator>
  <cp:lastModifiedBy>Mike and Debbie Chiodini</cp:lastModifiedBy>
  <cp:revision>468</cp:revision>
  <cp:lastPrinted>2018-09-04T18:08:13Z</cp:lastPrinted>
  <dcterms:created xsi:type="dcterms:W3CDTF">2009-01-12T18:35:36Z</dcterms:created>
  <dcterms:modified xsi:type="dcterms:W3CDTF">2022-09-20T16:47:46Z</dcterms:modified>
</cp:coreProperties>
</file>