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Tahoma"/>
      <p:regular r:id="rId17"/>
      <p:bold r:id="rId18"/>
    </p:embeddedFon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Black-regular.fntdata"/><Relationship Id="rId6" Type="http://schemas.openxmlformats.org/officeDocument/2006/relationships/slide" Target="slides/slide1.xml"/><Relationship Id="rId18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recreationcouncil.org/" TargetMode="External"/><Relationship Id="rId4" Type="http://schemas.openxmlformats.org/officeDocument/2006/relationships/hyperlink" Target="mailto:info@recreationcouncil.org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99"/>
              </a:buClr>
              <a:buSzPts val="4400"/>
              <a:buFont typeface="Arial Rounded"/>
              <a:buNone/>
            </a:pPr>
            <a:r>
              <a:rPr b="1" i="0" lang="en-US" sz="4400" u="none">
                <a:solidFill>
                  <a:srgbClr val="262699"/>
                </a:solidFill>
                <a:latin typeface="Arial Rounded"/>
                <a:ea typeface="Arial Rounded"/>
                <a:cs typeface="Arial Rounded"/>
                <a:sym typeface="Arial Rounded"/>
              </a:rPr>
              <a:t>What is Inclusion                   in Recreation?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600450"/>
            <a:ext cx="6400800" cy="280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Rounded"/>
              <a:buNone/>
            </a:pPr>
            <a:r>
              <a:rPr b="1" i="0" lang="en-US" sz="3200" u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Presented by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Rounded"/>
              <a:buNone/>
            </a:pPr>
            <a:r>
              <a:rPr b="1" i="0" lang="en-US" sz="3200" u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 Recreation Council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 Rounded"/>
              <a:buNone/>
            </a:pPr>
            <a:r>
              <a:rPr b="1" i="0" lang="en-US" sz="3200" u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of Greater St. Louis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 Rounded"/>
              <a:buNone/>
            </a:pPr>
            <a:r>
              <a:rPr b="1" i="1" lang="en-US" sz="1600" u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Funded in Part by</a:t>
            </a:r>
            <a:endParaRPr/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1" i="1" sz="1600" u="none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304800"/>
            <a:ext cx="2370137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646737" y="1447800"/>
            <a:ext cx="23542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1800"/>
              <a:buFont typeface="Times New Roman"/>
              <a:buNone/>
            </a:pPr>
            <a:r>
              <a:rPr b="0" i="1" lang="en-US" sz="1800" u="none" cap="none" strike="noStrike">
                <a:solidFill>
                  <a:srgbClr val="99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Leisure without Limits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" y="5715000"/>
            <a:ext cx="3138487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6625" y="5718175"/>
            <a:ext cx="2428875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5562600"/>
            <a:ext cx="2684462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381000"/>
            <a:ext cx="7391400" cy="579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685800" y="1676400"/>
            <a:ext cx="76962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Rounded"/>
              <a:buNone/>
            </a:pPr>
            <a:r>
              <a:rPr b="1" i="0" lang="en-US" sz="3600" u="none">
                <a:solidFill>
                  <a:srgbClr val="22228B"/>
                </a:solidFill>
                <a:latin typeface="Arial Rounded"/>
                <a:ea typeface="Arial Rounded"/>
                <a:cs typeface="Arial Rounded"/>
                <a:sym typeface="Arial Rounded"/>
              </a:rPr>
              <a:t>For More Information about Inclusion in Recreation,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Rounded"/>
              <a:buNone/>
            </a:pPr>
            <a:r>
              <a:rPr b="1" i="0" lang="en-US" sz="3600" u="none">
                <a:solidFill>
                  <a:srgbClr val="22228B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Contact the Recreation Council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Rounded"/>
              <a:buNone/>
            </a:pPr>
            <a:r>
              <a:rPr b="1" i="0" lang="en-US" sz="3600" u="none">
                <a:solidFill>
                  <a:srgbClr val="22228B"/>
                </a:solidFill>
                <a:latin typeface="Arial Rounded"/>
                <a:ea typeface="Arial Rounded"/>
                <a:cs typeface="Arial Rounded"/>
                <a:sym typeface="Arial Rounded"/>
              </a:rPr>
              <a:t>of Greater St. Louis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t/>
            </a:r>
            <a:endParaRPr b="1" i="0" sz="3600" u="none">
              <a:solidFill>
                <a:srgbClr val="008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Times New Roman"/>
              <a:buNone/>
            </a:pPr>
            <a:r>
              <a:rPr b="0" i="0"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www.recreationcouncil.org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Times New Roman"/>
              <a:buNone/>
            </a:pPr>
            <a:r>
              <a:rPr b="0" i="0"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info@recreationcouncil.org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 Rounded"/>
              <a:buNone/>
            </a:pPr>
            <a:r>
              <a:rPr b="1" i="0" lang="en-US" sz="3600" u="none">
                <a:solidFill>
                  <a:schemeClr val="accent2"/>
                </a:solidFill>
                <a:latin typeface="Arial Rounded"/>
                <a:ea typeface="Arial Rounded"/>
                <a:cs typeface="Arial Rounded"/>
                <a:sym typeface="Arial Rounded"/>
              </a:rPr>
              <a:t>(314)726-6044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153987"/>
            <a:ext cx="2133600" cy="155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5562600" y="1066800"/>
            <a:ext cx="23542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1800"/>
              <a:buFont typeface="Times New Roman"/>
              <a:buNone/>
            </a:pPr>
            <a:r>
              <a:rPr b="0" i="1" lang="en-US" sz="1800" u="none">
                <a:solidFill>
                  <a:srgbClr val="99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Leisure without Limits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28600" y="0"/>
            <a:ext cx="8915400" cy="726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22228B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rgbClr val="22228B"/>
                </a:solidFill>
                <a:latin typeface="Arial Black"/>
                <a:ea typeface="Arial Black"/>
                <a:cs typeface="Arial Black"/>
                <a:sym typeface="Arial Black"/>
              </a:rPr>
              <a:t>Inclusion Looks                              Like </a:t>
            </a:r>
            <a:r>
              <a:rPr b="0" i="0" lang="en-US" sz="4000" u="none" cap="none" strike="noStrike">
                <a:solidFill>
                  <a:srgbClr val="22228B"/>
                </a:solidFill>
                <a:latin typeface="Arial Black"/>
                <a:ea typeface="Arial Black"/>
                <a:cs typeface="Arial Black"/>
                <a:sym typeface="Arial Black"/>
              </a:rPr>
              <a:t>. . .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Being accepted and appreciated for who you are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Being with friends who share your interest, not your disability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Having the same choices and opportunities in recreation as other people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Activities that don’t limit individuals because of social or environmental barriers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22228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IMG_0107.JP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304800"/>
            <a:ext cx="24892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94.JP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533400"/>
            <a:ext cx="19812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0" y="457200"/>
            <a:ext cx="9144000" cy="637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rgbClr val="22228B"/>
                </a:solidFill>
                <a:latin typeface="Arial Black"/>
                <a:ea typeface="Arial Black"/>
                <a:cs typeface="Arial Black"/>
                <a:sym typeface="Arial Black"/>
              </a:rPr>
              <a:t>WHAT ARE INCLUSIVE PROGRAMS AND SERVICES . .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Programs that welcome and encourage participation by everyone in the           community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Programs &amp; services that provide a variety of options to meet many different needs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Communication, coordination, and shared responsibility among individuals with disabilities, family members, educators, recreation providers, and others</a:t>
            </a:r>
            <a:endParaRPr/>
          </a:p>
        </p:txBody>
      </p:sp>
      <p:pic>
        <p:nvPicPr>
          <p:cNvPr descr="Fruend.jp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143000"/>
            <a:ext cx="1676400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0" y="838200"/>
            <a:ext cx="9144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rgbClr val="22228B"/>
                </a:solidFill>
                <a:latin typeface="Arial Black"/>
                <a:ea typeface="Arial Black"/>
                <a:cs typeface="Arial Black"/>
                <a:sym typeface="Arial Black"/>
              </a:rPr>
              <a:t>WHAT IS INCLUSION . .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Providing the necessary individual        adaptations, accommodations, and       supports so everyone can benefit equally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Facilities and areas that are accessible and easy to use by everyone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Staff &amp; volunteers that provide individual support to assist someone in having a positive experience</a:t>
            </a:r>
            <a:endParaRPr/>
          </a:p>
        </p:txBody>
      </p:sp>
      <p:pic>
        <p:nvPicPr>
          <p:cNvPr descr="Marx.jpg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52400"/>
            <a:ext cx="2190750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INCLUSIVE PROGRAMS &amp; ACTIVITIES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57200" y="1885950"/>
            <a:ext cx="83820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opportunities for individuals with disabilities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Builds strong families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Reduces alienation, loneliness, and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anti-social behaviors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Promotes diversity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quality of life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Char char="•"/>
            </a:pP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appropriate role models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rgbClr val="2222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ue Colorado 049.jpg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3733800"/>
            <a:ext cx="28194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304800" y="457200"/>
            <a:ext cx="8839200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rgbClr val="22228B"/>
                </a:solidFill>
                <a:latin typeface="Arial Black"/>
                <a:ea typeface="Arial Black"/>
                <a:cs typeface="Arial Black"/>
                <a:sym typeface="Arial Black"/>
              </a:rPr>
              <a:t>BENEFITS OF INCLUSION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Improves self-esteem &amp; positive self-image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Builds stronger communities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Increases positive attitudes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Increases social skills &amp; social                     interaction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Increases independence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Contributes to a full and meaningful life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22228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IMG_0300.JPG"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09800"/>
            <a:ext cx="28448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81000" y="6096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Examples of                              Inclusive Recreation</a:t>
            </a:r>
            <a:b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 &amp; Recreation Departments</a:t>
            </a:r>
            <a:b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Boxing Therapy</a:t>
            </a:r>
            <a:b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Trout Lodge</a:t>
            </a:r>
            <a:b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Wilderness Inquiry</a:t>
            </a:r>
            <a:b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 &amp; Honor</a:t>
            </a:r>
            <a:b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Missouri Dept. of Conservation</a:t>
            </a:r>
            <a:endParaRPr/>
          </a:p>
        </p:txBody>
      </p:sp>
      <p:pic>
        <p:nvPicPr>
          <p:cNvPr descr="IMG_0119.JPG"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19812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BARRIERS TO INCLUSION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304800" y="1676400"/>
            <a:ext cx="4114800" cy="459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Attitudinal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Inaccessible Facilities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Inaccessible Programs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Inadequately Trained Staff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5105400"/>
            <a:ext cx="3200400" cy="1582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267200" y="1143000"/>
            <a:ext cx="4572000" cy="4868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22228B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Role Confusion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    Lack of Networks and 	Resources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    Language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    Communication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22228B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22228B"/>
                </a:solidFill>
                <a:latin typeface="Tahoma"/>
                <a:ea typeface="Tahoma"/>
                <a:cs typeface="Tahoma"/>
                <a:sym typeface="Tahoma"/>
              </a:rPr>
              <a:t>   Lack of Administrative    	Support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685800" y="152400"/>
            <a:ext cx="77724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 for Successful Inclusion</a:t>
            </a:r>
            <a:br>
              <a:rPr b="1" i="1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Your Research!</a:t>
            </a: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for Programs that Provide the Support that Your Son/Daughter Needs</a:t>
            </a: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Educate the Recreation Provider</a:t>
            </a: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 the Program Prior to Attending</a:t>
            </a: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References</a:t>
            </a: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Communicate!!!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800600"/>
            <a:ext cx="2592387" cy="172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