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6858000" cx="12192000"/>
  <p:notesSz cx="6858000" cy="9144000"/>
  <p:embeddedFontLst>
    <p:embeddedFont>
      <p:font typeface="Play"/>
      <p:regular r:id="rId27"/>
      <p:bold r:id="rId28"/>
    </p:embeddedFont>
    <p:embeddedFont>
      <p:font typeface="Gabarito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g9co4BLFTZGWyKkgWMXgcOq/Gw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Play-bold.fntdata"/><Relationship Id="rId27" Type="http://schemas.openxmlformats.org/officeDocument/2006/relationships/font" Target="fonts/Play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Gabarit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customschemas.google.com/relationships/presentationmetadata" Target="metadata"/><Relationship Id="rId30" Type="http://schemas.openxmlformats.org/officeDocument/2006/relationships/font" Target="fonts/Gabarito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4" name="Google Shape;34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hyperlink" Target="https://youtu.be/yTIaHW1IyTo?si=vQ7C2hKZg4E4Z-ah&amp;t=3652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youtu.be/yTIaHW1IyTo?si=zMaFh_J1Ns13bTeG&amp;t=3014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youtu.be/yTIaHW1IyTo?si=PRax4Ey_7Mpu541m&amp;t=3872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Relationship Id="rId5" Type="http://schemas.openxmlformats.org/officeDocument/2006/relationships/image" Target="../media/image6.png"/><Relationship Id="rId6" Type="http://schemas.openxmlformats.org/officeDocument/2006/relationships/image" Target="../media/image12.png"/><Relationship Id="rId7" Type="http://schemas.openxmlformats.org/officeDocument/2006/relationships/image" Target="../media/image5.png"/><Relationship Id="rId8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Relationship Id="rId4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Relationship Id="rId4" Type="http://schemas.openxmlformats.org/officeDocument/2006/relationships/image" Target="../media/image27.png"/><Relationship Id="rId11" Type="http://schemas.openxmlformats.org/officeDocument/2006/relationships/image" Target="../media/image24.png"/><Relationship Id="rId10" Type="http://schemas.openxmlformats.org/officeDocument/2006/relationships/image" Target="../media/image25.png"/><Relationship Id="rId9" Type="http://schemas.openxmlformats.org/officeDocument/2006/relationships/image" Target="../media/image32.png"/><Relationship Id="rId5" Type="http://schemas.openxmlformats.org/officeDocument/2006/relationships/image" Target="../media/image20.png"/><Relationship Id="rId6" Type="http://schemas.openxmlformats.org/officeDocument/2006/relationships/image" Target="../media/image2.png"/><Relationship Id="rId7" Type="http://schemas.openxmlformats.org/officeDocument/2006/relationships/image" Target="../media/image22.png"/><Relationship Id="rId8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Relationship Id="rId4" Type="http://schemas.openxmlformats.org/officeDocument/2006/relationships/hyperlink" Target="https://www.facebook.com/1396879079/videos/pcb.10230099573698819/625141642292871" TargetMode="External"/><Relationship Id="rId5" Type="http://schemas.openxmlformats.org/officeDocument/2006/relationships/image" Target="../media/image18.png"/><Relationship Id="rId6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yTIaHW1IyTo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dmh.mo.gov/sites/dmh/files/media/pdf/2024/02/blastwaiverrenewalsessions2.pdf" TargetMode="External"/><Relationship Id="rId4" Type="http://schemas.openxmlformats.org/officeDocument/2006/relationships/hyperlink" Target="https://drld.org/events/drld/" TargetMode="External"/><Relationship Id="rId5" Type="http://schemas.openxmlformats.org/officeDocument/2006/relationships/hyperlink" Target="https://drive.google.com/drive/u/1/folders/1kLG4MGpHkDKU4-B1nWo6QJUni1-eJxLN" TargetMode="External"/><Relationship Id="rId6" Type="http://schemas.openxmlformats.org/officeDocument/2006/relationships/hyperlink" Target="https://us02web.zoom.us/j/4258143405?omn=86026243904" TargetMode="External"/><Relationship Id="rId7" Type="http://schemas.openxmlformats.org/officeDocument/2006/relationships/image" Target="../media/image31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youtu.be/yTIaHW1IyTo?si=y9MXyvTULoT-wYtC&amp;t=538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youtu.be/yTIaHW1IyTo?si=6R7OzAciET9McrOA&amp;t=750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rockchalkcentral.ku.edu/organization/naturalties" TargetMode="External"/><Relationship Id="rId4" Type="http://schemas.openxmlformats.org/officeDocument/2006/relationships/hyperlink" Target="https://stldd.org/funded-partners/best-buddies-mo/#:~:text=Best%20Buddies%20in%20Missouri%20offers,and%20developmental%20disabilities%20(IDD)" TargetMode="External"/><Relationship Id="rId5" Type="http://schemas.openxmlformats.org/officeDocument/2006/relationships/hyperlink" Target="https://rockchalkcentral.ku.edu/organization/naturalties" TargetMode="External"/><Relationship Id="rId6" Type="http://schemas.openxmlformats.org/officeDocument/2006/relationships/hyperlink" Target="https://youtu.be/yTIaHW1IyTo?si=B-21t_3bQ-5JFkxi&amp;t=2275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33.jpg"/><Relationship Id="rId5" Type="http://schemas.openxmlformats.org/officeDocument/2006/relationships/image" Target="../media/image17.jpg"/><Relationship Id="rId6" Type="http://schemas.openxmlformats.org/officeDocument/2006/relationships/hyperlink" Target="https://youtu.be/yTIaHW1IyTo?si=-tNeHG0jih8wlIzv&amp;t=264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2769476" y="220196"/>
            <a:ext cx="9422524" cy="6637806"/>
          </a:xfrm>
          <a:custGeom>
            <a:rect b="b" l="l" r="r" t="t"/>
            <a:pathLst>
              <a:path extrusionOk="0" h="5770597" w="8191500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 rot="-3079828">
            <a:off x="1613162" y="1492572"/>
            <a:ext cx="2987899" cy="2987899"/>
          </a:xfrm>
          <a:prstGeom prst="arc">
            <a:avLst>
              <a:gd fmla="val 14455503" name="adj1"/>
              <a:gd fmla="val 227775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>
            <p:ph type="ctrTitle"/>
          </p:nvPr>
        </p:nvSpPr>
        <p:spPr>
          <a:xfrm>
            <a:off x="3934905" y="959775"/>
            <a:ext cx="7644627" cy="27510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rPr b="1" lang="en-US" sz="5400"/>
              <a:t>Creating an Enviable Life</a:t>
            </a:r>
            <a:endParaRPr/>
          </a:p>
        </p:txBody>
      </p:sp>
      <p:sp>
        <p:nvSpPr>
          <p:cNvPr id="94" name="Google Shape;94;p1"/>
          <p:cNvSpPr txBox="1"/>
          <p:nvPr>
            <p:ph idx="1" type="subTitle"/>
          </p:nvPr>
        </p:nvSpPr>
        <p:spPr>
          <a:xfrm>
            <a:off x="4038600" y="4782320"/>
            <a:ext cx="7644627" cy="1329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Wednesday, March 6, 2024      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 txBox="1"/>
          <p:nvPr/>
        </p:nvSpPr>
        <p:spPr>
          <a:xfrm>
            <a:off x="87298" y="6585600"/>
            <a:ext cx="1457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1:00:52 – 1:02:05</a:t>
            </a:r>
            <a:endParaRPr/>
          </a:p>
        </p:txBody>
      </p:sp>
      <p:sp>
        <p:nvSpPr>
          <p:cNvPr id="244" name="Google Shape;244;p10"/>
          <p:cNvSpPr txBox="1"/>
          <p:nvPr/>
        </p:nvSpPr>
        <p:spPr>
          <a:xfrm>
            <a:off x="8583168" y="63810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7575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0"/>
          <p:cNvSpPr txBox="1"/>
          <p:nvPr/>
        </p:nvSpPr>
        <p:spPr>
          <a:xfrm>
            <a:off x="3747638" y="5298044"/>
            <a:ext cx="439504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“One candle brings a little light,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A6910"/>
                </a:solidFill>
                <a:latin typeface="Arial"/>
                <a:ea typeface="Arial"/>
                <a:cs typeface="Arial"/>
                <a:sym typeface="Arial"/>
              </a:rPr>
              <a:t>   many</a:t>
            </a:r>
            <a:r>
              <a:rPr lang="en-US" sz="2400">
                <a:solidFill>
                  <a:srgbClr val="FA691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400">
                <a:solidFill>
                  <a:srgbClr val="FA6910"/>
                </a:solidFill>
                <a:latin typeface="Arial"/>
                <a:ea typeface="Arial"/>
                <a:cs typeface="Arial"/>
                <a:sym typeface="Arial"/>
              </a:rPr>
              <a:t>candles</a:t>
            </a:r>
            <a:r>
              <a:rPr lang="en-US" sz="2400">
                <a:solidFill>
                  <a:srgbClr val="FA691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it bright”</a:t>
            </a:r>
            <a:endParaRPr/>
          </a:p>
        </p:txBody>
      </p:sp>
      <p:pic>
        <p:nvPicPr>
          <p:cNvPr id="246" name="Google Shape;24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1750" y="2500190"/>
            <a:ext cx="3029887" cy="2811311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247" name="Google Shape;247;p10"/>
          <p:cNvSpPr txBox="1"/>
          <p:nvPr/>
        </p:nvSpPr>
        <p:spPr>
          <a:xfrm>
            <a:off x="155150" y="5311501"/>
            <a:ext cx="350320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“Better to light a candle,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 curse the darkness”</a:t>
            </a:r>
            <a:endParaRPr/>
          </a:p>
        </p:txBody>
      </p:sp>
      <p:pic>
        <p:nvPicPr>
          <p:cNvPr descr="Single Pink Striped Birthday Candle on Black Background" id="248" name="Google Shape;248;p10"/>
          <p:cNvPicPr preferRelativeResize="0"/>
          <p:nvPr/>
        </p:nvPicPr>
        <p:blipFill rotWithShape="1">
          <a:blip r:embed="rId4">
            <a:alphaModFix/>
          </a:blip>
          <a:srcRect b="0" l="21721" r="21587" t="0"/>
          <a:stretch/>
        </p:blipFill>
        <p:spPr>
          <a:xfrm>
            <a:off x="421942" y="2471658"/>
            <a:ext cx="2969620" cy="2811311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249" name="Google Shape;249;p10"/>
          <p:cNvSpPr txBox="1"/>
          <p:nvPr/>
        </p:nvSpPr>
        <p:spPr>
          <a:xfrm>
            <a:off x="599856" y="193980"/>
            <a:ext cx="6932302" cy="7711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en-US" sz="4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‘Candles’ Support Analogy </a:t>
            </a: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7814616" y="3348496"/>
            <a:ext cx="1382761" cy="1114697"/>
          </a:xfrm>
          <a:prstGeom prst="roundRect">
            <a:avLst>
              <a:gd fmla="val 16667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How?</a:t>
            </a:r>
            <a:endParaRPr/>
          </a:p>
        </p:txBody>
      </p:sp>
      <p:cxnSp>
        <p:nvCxnSpPr>
          <p:cNvPr id="251" name="Google Shape;251;p10"/>
          <p:cNvCxnSpPr>
            <a:stCxn id="248" idx="3"/>
          </p:cNvCxnSpPr>
          <p:nvPr/>
        </p:nvCxnSpPr>
        <p:spPr>
          <a:xfrm>
            <a:off x="3391562" y="3877314"/>
            <a:ext cx="712200" cy="0"/>
          </a:xfrm>
          <a:prstGeom prst="straightConnector1">
            <a:avLst/>
          </a:prstGeom>
          <a:noFill/>
          <a:ln cap="flat" cmpd="sng" w="57150">
            <a:solidFill>
              <a:srgbClr val="747474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252" name="Google Shape;252;p10"/>
          <p:cNvSpPr/>
          <p:nvPr/>
        </p:nvSpPr>
        <p:spPr>
          <a:xfrm>
            <a:off x="9712298" y="1974290"/>
            <a:ext cx="2200129" cy="1791435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Group Action Planning</a:t>
            </a:r>
            <a:endParaRPr/>
          </a:p>
        </p:txBody>
      </p:sp>
      <p:cxnSp>
        <p:nvCxnSpPr>
          <p:cNvPr id="253" name="Google Shape;253;p10"/>
          <p:cNvCxnSpPr>
            <a:stCxn id="246" idx="3"/>
            <a:endCxn id="250" idx="1"/>
          </p:cNvCxnSpPr>
          <p:nvPr/>
        </p:nvCxnSpPr>
        <p:spPr>
          <a:xfrm>
            <a:off x="7161637" y="3905846"/>
            <a:ext cx="653100" cy="0"/>
          </a:xfrm>
          <a:prstGeom prst="straightConnector1">
            <a:avLst/>
          </a:prstGeom>
          <a:noFill/>
          <a:ln cap="flat" cmpd="sng" w="57150">
            <a:solidFill>
              <a:srgbClr val="747474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254" name="Google Shape;254;p10"/>
          <p:cNvCxnSpPr/>
          <p:nvPr/>
        </p:nvCxnSpPr>
        <p:spPr>
          <a:xfrm flipH="1" rot="10800000">
            <a:off x="9107817" y="2870007"/>
            <a:ext cx="604481" cy="584513"/>
          </a:xfrm>
          <a:prstGeom prst="straightConnector1">
            <a:avLst/>
          </a:prstGeom>
          <a:noFill/>
          <a:ln cap="flat" cmpd="sng" w="57150">
            <a:solidFill>
              <a:srgbClr val="747474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255" name="Google Shape;255;p10"/>
          <p:cNvSpPr/>
          <p:nvPr/>
        </p:nvSpPr>
        <p:spPr>
          <a:xfrm>
            <a:off x="9712298" y="4594441"/>
            <a:ext cx="2200129" cy="1791435"/>
          </a:xfrm>
          <a:prstGeom prst="roundRect">
            <a:avLst>
              <a:gd fmla="val 16667" name="adj"/>
            </a:avLst>
          </a:prstGeom>
          <a:solidFill>
            <a:srgbClr val="BF4F1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Action / Execution</a:t>
            </a:r>
            <a:endParaRPr/>
          </a:p>
        </p:txBody>
      </p:sp>
      <p:cxnSp>
        <p:nvCxnSpPr>
          <p:cNvPr id="256" name="Google Shape;256;p10"/>
          <p:cNvCxnSpPr>
            <a:stCxn id="252" idx="2"/>
            <a:endCxn id="255" idx="0"/>
          </p:cNvCxnSpPr>
          <p:nvPr/>
        </p:nvCxnSpPr>
        <p:spPr>
          <a:xfrm>
            <a:off x="10812363" y="3765725"/>
            <a:ext cx="0" cy="828600"/>
          </a:xfrm>
          <a:prstGeom prst="straightConnector1">
            <a:avLst/>
          </a:prstGeom>
          <a:noFill/>
          <a:ln cap="flat" cmpd="sng" w="57150">
            <a:solidFill>
              <a:srgbClr val="747474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257" name="Google Shape;257;p10"/>
          <p:cNvSpPr txBox="1"/>
          <p:nvPr/>
        </p:nvSpPr>
        <p:spPr>
          <a:xfrm>
            <a:off x="355497" y="1255860"/>
            <a:ext cx="1183650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“There is potential in collectivity to solve problems</a:t>
            </a: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create community inclusiveness”</a:t>
            </a:r>
            <a:endParaRPr/>
          </a:p>
        </p:txBody>
      </p:sp>
      <p:sp>
        <p:nvSpPr>
          <p:cNvPr id="258" name="Google Shape;258;p10"/>
          <p:cNvSpPr txBox="1"/>
          <p:nvPr/>
        </p:nvSpPr>
        <p:spPr>
          <a:xfrm>
            <a:off x="87306" y="6281441"/>
            <a:ext cx="186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Ann - Candles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1"/>
          <p:cNvSpPr txBox="1"/>
          <p:nvPr>
            <p:ph type="title"/>
          </p:nvPr>
        </p:nvSpPr>
        <p:spPr>
          <a:xfrm>
            <a:off x="439947" y="54573"/>
            <a:ext cx="10515600" cy="10045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n-US" sz="4000">
                <a:solidFill>
                  <a:srgbClr val="FFFFFF"/>
                </a:solidFill>
              </a:rPr>
              <a:t>Creating Community Inclusiveness</a:t>
            </a:r>
            <a:endParaRPr/>
          </a:p>
        </p:txBody>
      </p:sp>
      <p:sp>
        <p:nvSpPr>
          <p:cNvPr id="265" name="Google Shape;265;p11"/>
          <p:cNvSpPr/>
          <p:nvPr/>
        </p:nvSpPr>
        <p:spPr>
          <a:xfrm>
            <a:off x="579496" y="1587970"/>
            <a:ext cx="11033008" cy="4768380"/>
          </a:xfrm>
          <a:prstGeom prst="roundRect">
            <a:avLst>
              <a:gd fmla="val 3174" name="adj"/>
            </a:avLst>
          </a:prstGeom>
          <a:solidFill>
            <a:schemeClr val="lt1">
              <a:alpha val="9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1"/>
          <p:cNvSpPr/>
          <p:nvPr/>
        </p:nvSpPr>
        <p:spPr>
          <a:xfrm>
            <a:off x="959075" y="1594363"/>
            <a:ext cx="6519300" cy="43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Educators - Professor of Music Therapy taught Jay how to play two cords on the guitar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Gyms – Kass works out at the YMCA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support groups &amp; orgs – Arc, DSAGSL, Easter Seals, JCC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Specialized organizations  - Artists First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Camps - day and weekend getaway – Circle Star, Harbor Unlimited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Camps - summer sleep-away – Barnabas, Sunnyhill, Wonderland Camp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Places of worship – supportive environments / special needs ministries</a:t>
            </a:r>
            <a:endParaRPr/>
          </a:p>
        </p:txBody>
      </p:sp>
      <p:sp>
        <p:nvSpPr>
          <p:cNvPr id="267" name="Google Shape;267;p11"/>
          <p:cNvSpPr txBox="1"/>
          <p:nvPr/>
        </p:nvSpPr>
        <p:spPr>
          <a:xfrm>
            <a:off x="439947" y="6490643"/>
            <a:ext cx="885179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50.15-51.32</a:t>
            </a:r>
            <a:endParaRPr/>
          </a:p>
        </p:txBody>
      </p:sp>
      <p:sp>
        <p:nvSpPr>
          <p:cNvPr id="268" name="Google Shape;268;p11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7575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1"/>
          <p:cNvSpPr txBox="1"/>
          <p:nvPr/>
        </p:nvSpPr>
        <p:spPr>
          <a:xfrm>
            <a:off x="829623" y="907750"/>
            <a:ext cx="53595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Invite support and just ask for help</a:t>
            </a:r>
            <a:endParaRPr/>
          </a:p>
        </p:txBody>
      </p:sp>
      <p:sp>
        <p:nvSpPr>
          <p:cNvPr id="270" name="Google Shape;270;p11"/>
          <p:cNvSpPr txBox="1"/>
          <p:nvPr/>
        </p:nvSpPr>
        <p:spPr>
          <a:xfrm rot="-1664517">
            <a:off x="8549005" y="2882182"/>
            <a:ext cx="3040365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other ideas do you have?</a:t>
            </a:r>
            <a:endParaRPr sz="280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1" name="Google Shape;271;p11"/>
          <p:cNvSpPr txBox="1"/>
          <p:nvPr/>
        </p:nvSpPr>
        <p:spPr>
          <a:xfrm rot="-1341944">
            <a:off x="9010120" y="1903777"/>
            <a:ext cx="535339" cy="1035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38">
                <a:solidFill>
                  <a:srgbClr val="3A7D2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6600">
              <a:solidFill>
                <a:srgbClr val="3A7D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1"/>
          <p:cNvSpPr txBox="1"/>
          <p:nvPr/>
        </p:nvSpPr>
        <p:spPr>
          <a:xfrm rot="1148547">
            <a:off x="10168560" y="4041487"/>
            <a:ext cx="710451" cy="1705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83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1"/>
          <p:cNvSpPr txBox="1"/>
          <p:nvPr/>
        </p:nvSpPr>
        <p:spPr>
          <a:xfrm rot="-717643">
            <a:off x="8287417" y="4405475"/>
            <a:ext cx="81207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7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1"/>
          <p:cNvSpPr txBox="1"/>
          <p:nvPr/>
        </p:nvSpPr>
        <p:spPr>
          <a:xfrm>
            <a:off x="2665578" y="6355349"/>
            <a:ext cx="71549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Anywhere</a:t>
            </a: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 the community is a good place to start</a:t>
            </a:r>
            <a:endParaRPr/>
          </a:p>
        </p:txBody>
      </p:sp>
      <p:sp>
        <p:nvSpPr>
          <p:cNvPr id="275" name="Google Shape;275;p11"/>
          <p:cNvSpPr txBox="1"/>
          <p:nvPr/>
        </p:nvSpPr>
        <p:spPr>
          <a:xfrm>
            <a:off x="455019" y="6169580"/>
            <a:ext cx="22438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Ann - Community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2"/>
          <p:cNvSpPr/>
          <p:nvPr/>
        </p:nvSpPr>
        <p:spPr>
          <a:xfrm>
            <a:off x="579496" y="1587970"/>
            <a:ext cx="11033008" cy="4768380"/>
          </a:xfrm>
          <a:prstGeom prst="roundRect">
            <a:avLst>
              <a:gd fmla="val 3174" name="adj"/>
            </a:avLst>
          </a:prstGeom>
          <a:solidFill>
            <a:schemeClr val="lt1">
              <a:alpha val="9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2"/>
          <p:cNvSpPr txBox="1"/>
          <p:nvPr/>
        </p:nvSpPr>
        <p:spPr>
          <a:xfrm>
            <a:off x="1150070" y="1800911"/>
            <a:ext cx="6773619" cy="4065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8308" lvl="0" marL="17830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Places - zoo, museum, galleries, library, parks / picnics</a:t>
            </a:r>
            <a:endParaRPr/>
          </a:p>
          <a:p>
            <a:pPr indent="-178308" lvl="0" marL="178308" marR="0" rtl="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 – chores (schedule), meal prep / cooking with staff</a:t>
            </a:r>
            <a:endParaRPr/>
          </a:p>
          <a:p>
            <a:pPr indent="-178308" lvl="0" marL="178308" marR="0" rtl="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Move it! - bowling, dances, hiking / walking, swimming</a:t>
            </a:r>
            <a:endParaRPr/>
          </a:p>
          <a:p>
            <a:pPr indent="-178308" lvl="0" marL="178308" marR="0" rtl="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Therapies + group therapies </a:t>
            </a:r>
            <a:endParaRPr sz="2400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178307" lvl="1" marL="534924" marR="0" rtl="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Physical, occupational, speech, aug comm, swim, music, programming through Rec Council</a:t>
            </a:r>
            <a:endParaRPr/>
          </a:p>
          <a:p>
            <a:pPr indent="-1143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2"/>
          <p:cNvSpPr txBox="1"/>
          <p:nvPr/>
        </p:nvSpPr>
        <p:spPr>
          <a:xfrm rot="-1664517">
            <a:off x="8188761" y="2729782"/>
            <a:ext cx="2379331" cy="1244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6">
                <a:solidFill>
                  <a:srgbClr val="0057A5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other ideas do you have?</a:t>
            </a:r>
            <a:endParaRPr sz="320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4" name="Google Shape;284;p12"/>
          <p:cNvSpPr txBox="1"/>
          <p:nvPr/>
        </p:nvSpPr>
        <p:spPr>
          <a:xfrm rot="-1341944">
            <a:off x="8549620" y="2035178"/>
            <a:ext cx="418946" cy="829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88">
                <a:solidFill>
                  <a:srgbClr val="0D64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6600">
              <a:solidFill>
                <a:srgbClr val="3A7D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2"/>
          <p:cNvSpPr txBox="1"/>
          <p:nvPr/>
        </p:nvSpPr>
        <p:spPr>
          <a:xfrm rot="1148547">
            <a:off x="9562394" y="3957580"/>
            <a:ext cx="595035" cy="14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84">
                <a:solidFill>
                  <a:srgbClr val="A525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  <a:p>
            <a:pPr indent="0" lvl="0" marL="0" marR="0" rtl="0" algn="l">
              <a:spcBef>
                <a:spcPts val="468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2"/>
          <p:cNvSpPr txBox="1"/>
          <p:nvPr/>
        </p:nvSpPr>
        <p:spPr>
          <a:xfrm>
            <a:off x="7923690" y="4002231"/>
            <a:ext cx="695876" cy="1164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64">
                <a:solidFill>
                  <a:srgbClr val="B3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9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2"/>
          <p:cNvSpPr txBox="1"/>
          <p:nvPr/>
        </p:nvSpPr>
        <p:spPr>
          <a:xfrm>
            <a:off x="476892" y="276415"/>
            <a:ext cx="10515600" cy="10045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n-US" sz="40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…and there’s More! </a:t>
            </a:r>
            <a:endParaRPr/>
          </a:p>
        </p:txBody>
      </p:sp>
      <p:sp>
        <p:nvSpPr>
          <p:cNvPr id="288" name="Google Shape;288;p12"/>
          <p:cNvSpPr txBox="1"/>
          <p:nvPr/>
        </p:nvSpPr>
        <p:spPr>
          <a:xfrm>
            <a:off x="2020062" y="5890666"/>
            <a:ext cx="9093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*  Consider utilizing a Community Specialist (via your ISP) to assist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2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75757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3"/>
          <p:cNvSpPr/>
          <p:nvPr/>
        </p:nvSpPr>
        <p:spPr>
          <a:xfrm>
            <a:off x="1" y="0"/>
            <a:ext cx="4167271" cy="6858000"/>
          </a:xfrm>
          <a:custGeom>
            <a:rect b="b" l="l" r="r" t="t"/>
            <a:pathLst>
              <a:path extrusionOk="0" h="6858000" w="4167271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3"/>
          <p:cNvSpPr txBox="1"/>
          <p:nvPr>
            <p:ph type="title"/>
          </p:nvPr>
        </p:nvSpPr>
        <p:spPr>
          <a:xfrm>
            <a:off x="218126" y="1038875"/>
            <a:ext cx="3760474" cy="4461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Play"/>
              <a:buNone/>
            </a:pPr>
            <a:r>
              <a:rPr lang="en-US">
                <a:solidFill>
                  <a:srgbClr val="FFFFFF"/>
                </a:solidFill>
              </a:rPr>
              <a:t>Withstanding the Test of Time</a:t>
            </a:r>
            <a:endParaRPr/>
          </a:p>
        </p:txBody>
      </p:sp>
      <p:sp>
        <p:nvSpPr>
          <p:cNvPr id="297" name="Google Shape;297;p13"/>
          <p:cNvSpPr/>
          <p:nvPr/>
        </p:nvSpPr>
        <p:spPr>
          <a:xfrm flipH="1" rot="10800000">
            <a:off x="7550402" y="2455479"/>
            <a:ext cx="4083433" cy="4083433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3"/>
          <p:cNvSpPr txBox="1"/>
          <p:nvPr>
            <p:ph idx="1" type="body"/>
          </p:nvPr>
        </p:nvSpPr>
        <p:spPr>
          <a:xfrm>
            <a:off x="3882526" y="1128568"/>
            <a:ext cx="7751309" cy="49086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769F"/>
              </a:buClr>
              <a:buSzPts val="2400"/>
              <a:buChar char="•"/>
            </a:pPr>
            <a:r>
              <a:rPr lang="en-US">
                <a:solidFill>
                  <a:srgbClr val="0B769F"/>
                </a:solidFill>
              </a:rPr>
              <a:t>News release link read “</a:t>
            </a:r>
            <a:r>
              <a:rPr b="1" lang="en-US">
                <a:solidFill>
                  <a:srgbClr val="0B769F"/>
                </a:solidFill>
              </a:rPr>
              <a:t>University Mourns Long Time Employee Jay Turnbull</a:t>
            </a:r>
            <a:r>
              <a:rPr lang="en-US">
                <a:solidFill>
                  <a:srgbClr val="0B769F"/>
                </a:solidFill>
              </a:rPr>
              <a:t>”</a:t>
            </a:r>
            <a:br>
              <a:rPr lang="en-US">
                <a:solidFill>
                  <a:srgbClr val="0B769F"/>
                </a:solidFill>
              </a:rPr>
            </a:br>
            <a:br>
              <a:rPr lang="en-US">
                <a:solidFill>
                  <a:srgbClr val="0B769F"/>
                </a:solidFill>
              </a:rPr>
            </a:br>
            <a:r>
              <a:rPr lang="en-US">
                <a:solidFill>
                  <a:srgbClr val="0B769F"/>
                </a:solidFill>
              </a:rPr>
              <a:t>could have just as easily read, “</a:t>
            </a:r>
            <a:r>
              <a:rPr i="1" lang="en-US">
                <a:solidFill>
                  <a:srgbClr val="0B769F"/>
                </a:solidFill>
              </a:rPr>
              <a:t>University mourns son of distinguished professors</a:t>
            </a:r>
            <a:r>
              <a:rPr lang="en-US">
                <a:solidFill>
                  <a:srgbClr val="0B769F"/>
                </a:solidFill>
              </a:rPr>
              <a:t>..” 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769F"/>
              </a:buClr>
              <a:buSzPts val="2400"/>
              <a:buNone/>
            </a:pPr>
            <a:r>
              <a:rPr lang="en-US">
                <a:solidFill>
                  <a:srgbClr val="0B769F"/>
                </a:solidFill>
              </a:rPr>
              <a:t>                                        or</a:t>
            </a:r>
            <a:br>
              <a:rPr lang="en-US">
                <a:solidFill>
                  <a:srgbClr val="0B769F"/>
                </a:solidFill>
              </a:rPr>
            </a:br>
            <a:r>
              <a:rPr lang="en-US">
                <a:solidFill>
                  <a:srgbClr val="0B769F"/>
                </a:solidFill>
              </a:rPr>
              <a:t>	“…</a:t>
            </a:r>
            <a:r>
              <a:rPr i="1" lang="en-US">
                <a:solidFill>
                  <a:srgbClr val="0B769F"/>
                </a:solidFill>
              </a:rPr>
              <a:t>University mourns special worker</a:t>
            </a:r>
            <a:r>
              <a:rPr lang="en-US">
                <a:solidFill>
                  <a:srgbClr val="0B769F"/>
                </a:solidFill>
              </a:rPr>
              <a:t>…”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0B769F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769F"/>
              </a:buClr>
              <a:buSzPts val="2400"/>
              <a:buChar char="•"/>
            </a:pPr>
            <a:r>
              <a:rPr lang="en-US">
                <a:solidFill>
                  <a:srgbClr val="0B769F"/>
                </a:solidFill>
              </a:rPr>
              <a:t>Instead, </a:t>
            </a:r>
            <a:r>
              <a:rPr i="1" lang="en-US">
                <a:solidFill>
                  <a:srgbClr val="0B769F"/>
                </a:solidFill>
              </a:rPr>
              <a:t>simple fact </a:t>
            </a:r>
            <a:r>
              <a:rPr lang="en-US">
                <a:solidFill>
                  <a:srgbClr val="0B769F"/>
                </a:solidFill>
              </a:rPr>
              <a:t>– Jay was </a:t>
            </a:r>
            <a:r>
              <a:rPr lang="en-US" u="sng">
                <a:solidFill>
                  <a:srgbClr val="0B769F"/>
                </a:solidFill>
              </a:rPr>
              <a:t>a person </a:t>
            </a:r>
            <a:r>
              <a:rPr lang="en-US">
                <a:solidFill>
                  <a:srgbClr val="0B769F"/>
                </a:solidFill>
              </a:rPr>
              <a:t>in and of himself, </a:t>
            </a:r>
            <a:r>
              <a:rPr lang="en-US" u="sng">
                <a:solidFill>
                  <a:srgbClr val="0B769F"/>
                </a:solidFill>
              </a:rPr>
              <a:t>independent of who his parents were </a:t>
            </a:r>
            <a:r>
              <a:rPr lang="en-US">
                <a:solidFill>
                  <a:srgbClr val="0B769F"/>
                </a:solidFill>
              </a:rPr>
              <a:t>or whether he had a disability or did not!  </a:t>
            </a:r>
            <a:endParaRPr/>
          </a:p>
        </p:txBody>
      </p:sp>
      <p:sp>
        <p:nvSpPr>
          <p:cNvPr id="299" name="Google Shape;299;p13"/>
          <p:cNvSpPr txBox="1"/>
          <p:nvPr/>
        </p:nvSpPr>
        <p:spPr>
          <a:xfrm>
            <a:off x="465826" y="6538912"/>
            <a:ext cx="113011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104:32-105:51</a:t>
            </a:r>
            <a:endParaRPr/>
          </a:p>
        </p:txBody>
      </p:sp>
      <p:sp>
        <p:nvSpPr>
          <p:cNvPr id="300" name="Google Shape;300;p13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7575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3"/>
          <p:cNvSpPr txBox="1"/>
          <p:nvPr/>
        </p:nvSpPr>
        <p:spPr>
          <a:xfrm>
            <a:off x="4382350" y="221222"/>
            <a:ext cx="5393360" cy="817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en-US" sz="4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Jay Turnbull’s Eulogy</a:t>
            </a:r>
            <a:endParaRPr/>
          </a:p>
        </p:txBody>
      </p:sp>
      <p:sp>
        <p:nvSpPr>
          <p:cNvPr id="302" name="Google Shape;302;p13"/>
          <p:cNvSpPr txBox="1"/>
          <p:nvPr/>
        </p:nvSpPr>
        <p:spPr>
          <a:xfrm>
            <a:off x="394805" y="6171684"/>
            <a:ext cx="19844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Ann - Eulogy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4"/>
          <p:cNvSpPr/>
          <p:nvPr/>
        </p:nvSpPr>
        <p:spPr>
          <a:xfrm flipH="1" rot="-2700000">
            <a:off x="-376156" y="-253670"/>
            <a:ext cx="1827638" cy="1376989"/>
          </a:xfrm>
          <a:custGeom>
            <a:rect b="b" l="l" r="r" t="t"/>
            <a:pathLst>
              <a:path extrusionOk="0" h="1376989" w="1827638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4"/>
          <p:cNvSpPr/>
          <p:nvPr/>
        </p:nvSpPr>
        <p:spPr>
          <a:xfrm flipH="1" rot="-2700000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4"/>
          <p:cNvSpPr/>
          <p:nvPr/>
        </p:nvSpPr>
        <p:spPr>
          <a:xfrm flipH="1" rot="-2700000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4"/>
          <p:cNvSpPr/>
          <p:nvPr/>
        </p:nvSpPr>
        <p:spPr>
          <a:xfrm flipH="1" rot="10800000">
            <a:off x="9356643" y="0"/>
            <a:ext cx="2835357" cy="1480837"/>
          </a:xfrm>
          <a:custGeom>
            <a:rect b="b" l="l" r="r" t="t"/>
            <a:pathLst>
              <a:path extrusionOk="0" h="1480837" w="283535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4"/>
          <p:cNvSpPr/>
          <p:nvPr/>
        </p:nvSpPr>
        <p:spPr>
          <a:xfrm flipH="1">
            <a:off x="7976344" y="6115501"/>
            <a:ext cx="1494513" cy="742499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id of white squares with black text&#10;&#10;Description automatically generated" id="313" name="Google Shape;31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4175" y="1480836"/>
            <a:ext cx="6582468" cy="444610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4"/>
          <p:cNvSpPr/>
          <p:nvPr/>
        </p:nvSpPr>
        <p:spPr>
          <a:xfrm flipH="1">
            <a:off x="7604080" y="6453143"/>
            <a:ext cx="814903" cy="404857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4"/>
          <p:cNvSpPr txBox="1"/>
          <p:nvPr/>
        </p:nvSpPr>
        <p:spPr>
          <a:xfrm>
            <a:off x="2774175" y="913289"/>
            <a:ext cx="74648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B769F"/>
                </a:solidFill>
                <a:latin typeface="Arial"/>
                <a:ea typeface="Arial"/>
                <a:cs typeface="Arial"/>
                <a:sym typeface="Arial"/>
              </a:rPr>
              <a:t>Literally plan/fill “X” hours in a day</a:t>
            </a:r>
            <a:endParaRPr/>
          </a:p>
        </p:txBody>
      </p:sp>
      <p:sp>
        <p:nvSpPr>
          <p:cNvPr id="316" name="Google Shape;316;p14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7575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4"/>
          <p:cNvSpPr txBox="1"/>
          <p:nvPr/>
        </p:nvSpPr>
        <p:spPr>
          <a:xfrm>
            <a:off x="1989396" y="82071"/>
            <a:ext cx="7048520" cy="10986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en-US" sz="4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Idea: Weekly Schedule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5"/>
          <p:cNvSpPr/>
          <p:nvPr/>
        </p:nvSpPr>
        <p:spPr>
          <a:xfrm>
            <a:off x="579496" y="1587970"/>
            <a:ext cx="11033008" cy="4768380"/>
          </a:xfrm>
          <a:prstGeom prst="roundRect">
            <a:avLst>
              <a:gd fmla="val 3174" name="adj"/>
            </a:avLst>
          </a:prstGeom>
          <a:solidFill>
            <a:schemeClr val="lt1">
              <a:alpha val="9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5"/>
          <p:cNvSpPr/>
          <p:nvPr/>
        </p:nvSpPr>
        <p:spPr>
          <a:xfrm>
            <a:off x="2606314" y="1779663"/>
            <a:ext cx="1001496" cy="1001496"/>
          </a:xfrm>
          <a:prstGeom prst="ellipse">
            <a:avLst/>
          </a:prstGeom>
          <a:solidFill>
            <a:srgbClr val="176B2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Waiter" id="325" name="Google Shape;325;p15"/>
          <p:cNvSpPr/>
          <p:nvPr/>
        </p:nvSpPr>
        <p:spPr>
          <a:xfrm>
            <a:off x="2819748" y="1993096"/>
            <a:ext cx="574628" cy="57462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5"/>
          <p:cNvSpPr/>
          <p:nvPr/>
        </p:nvSpPr>
        <p:spPr>
          <a:xfrm>
            <a:off x="2286164" y="2990660"/>
            <a:ext cx="1641796" cy="656718"/>
          </a:xfrm>
          <a:custGeom>
            <a:rect b="b" l="l" r="r" t="t"/>
            <a:pathLst>
              <a:path extrusionOk="0" h="656718" w="1641796">
                <a:moveTo>
                  <a:pt x="0" y="0"/>
                </a:moveTo>
                <a:lnTo>
                  <a:pt x="1641796" y="0"/>
                </a:lnTo>
                <a:lnTo>
                  <a:pt x="1641796" y="656718"/>
                </a:lnTo>
                <a:lnTo>
                  <a:pt x="0" y="65671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MONDAY – MASSAGE WITH RENEE – EITHER 11 AM OR 4 PM DEPENDING ON THE WEEK</a:t>
            </a:r>
            <a:endParaRPr/>
          </a:p>
        </p:txBody>
      </p:sp>
      <p:sp>
        <p:nvSpPr>
          <p:cNvPr id="327" name="Google Shape;327;p15"/>
          <p:cNvSpPr/>
          <p:nvPr/>
        </p:nvSpPr>
        <p:spPr>
          <a:xfrm>
            <a:off x="4487939" y="1789174"/>
            <a:ext cx="1001496" cy="1001496"/>
          </a:xfrm>
          <a:prstGeom prst="ellipse">
            <a:avLst/>
          </a:prstGeom>
          <a:solidFill>
            <a:srgbClr val="0C9ED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Swim" id="328" name="Google Shape;328;p15"/>
          <p:cNvSpPr/>
          <p:nvPr/>
        </p:nvSpPr>
        <p:spPr>
          <a:xfrm>
            <a:off x="4701373" y="2002607"/>
            <a:ext cx="574628" cy="57462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5"/>
          <p:cNvSpPr/>
          <p:nvPr/>
        </p:nvSpPr>
        <p:spPr>
          <a:xfrm>
            <a:off x="4167789" y="3000171"/>
            <a:ext cx="1641796" cy="656718"/>
          </a:xfrm>
          <a:custGeom>
            <a:rect b="b" l="l" r="r" t="t"/>
            <a:pathLst>
              <a:path extrusionOk="0" h="656718" w="1641796">
                <a:moveTo>
                  <a:pt x="0" y="0"/>
                </a:moveTo>
                <a:lnTo>
                  <a:pt x="1641796" y="0"/>
                </a:lnTo>
                <a:lnTo>
                  <a:pt x="1641796" y="656718"/>
                </a:lnTo>
                <a:lnTo>
                  <a:pt x="0" y="65671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TUESDAY – SWIM THERAPY 2 PM</a:t>
            </a:r>
            <a:endParaRPr/>
          </a:p>
        </p:txBody>
      </p:sp>
      <p:sp>
        <p:nvSpPr>
          <p:cNvPr id="330" name="Google Shape;330;p15"/>
          <p:cNvSpPr/>
          <p:nvPr/>
        </p:nvSpPr>
        <p:spPr>
          <a:xfrm>
            <a:off x="6254948" y="1779663"/>
            <a:ext cx="1001496" cy="1001496"/>
          </a:xfrm>
          <a:prstGeom prst="ellipse">
            <a:avLst/>
          </a:prstGeom>
          <a:solidFill>
            <a:srgbClr val="A0289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Muscle Arm" id="331" name="Google Shape;331;p15"/>
          <p:cNvSpPr/>
          <p:nvPr/>
        </p:nvSpPr>
        <p:spPr>
          <a:xfrm>
            <a:off x="6468381" y="1993096"/>
            <a:ext cx="574628" cy="57462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5"/>
          <p:cNvSpPr/>
          <p:nvPr/>
        </p:nvSpPr>
        <p:spPr>
          <a:xfrm>
            <a:off x="5934797" y="2990660"/>
            <a:ext cx="1641796" cy="656718"/>
          </a:xfrm>
          <a:custGeom>
            <a:rect b="b" l="l" r="r" t="t"/>
            <a:pathLst>
              <a:path extrusionOk="0" h="656718" w="1641796">
                <a:moveTo>
                  <a:pt x="0" y="0"/>
                </a:moveTo>
                <a:lnTo>
                  <a:pt x="1641796" y="0"/>
                </a:lnTo>
                <a:lnTo>
                  <a:pt x="1641796" y="656718"/>
                </a:lnTo>
                <a:lnTo>
                  <a:pt x="0" y="65671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WEDNESDAY – PT </a:t>
            </a:r>
            <a:br>
              <a:rPr lang="en-US" sz="11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11:30 AM</a:t>
            </a:r>
            <a:endParaRPr/>
          </a:p>
        </p:txBody>
      </p:sp>
      <p:sp>
        <p:nvSpPr>
          <p:cNvPr id="333" name="Google Shape;333;p15"/>
          <p:cNvSpPr/>
          <p:nvPr/>
        </p:nvSpPr>
        <p:spPr>
          <a:xfrm>
            <a:off x="8050606" y="1806410"/>
            <a:ext cx="1001496" cy="1001496"/>
          </a:xfrm>
          <a:prstGeom prst="ellipse">
            <a:avLst/>
          </a:prstGeom>
          <a:solidFill>
            <a:srgbClr val="4EA62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Seal" id="334" name="Google Shape;334;p15"/>
          <p:cNvSpPr/>
          <p:nvPr/>
        </p:nvSpPr>
        <p:spPr>
          <a:xfrm>
            <a:off x="8264040" y="2019843"/>
            <a:ext cx="574628" cy="57462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5"/>
          <p:cNvSpPr/>
          <p:nvPr/>
        </p:nvSpPr>
        <p:spPr>
          <a:xfrm>
            <a:off x="7730456" y="3017407"/>
            <a:ext cx="1641796" cy="656718"/>
          </a:xfrm>
          <a:custGeom>
            <a:rect b="b" l="l" r="r" t="t"/>
            <a:pathLst>
              <a:path extrusionOk="0" h="656718" w="1641796">
                <a:moveTo>
                  <a:pt x="0" y="0"/>
                </a:moveTo>
                <a:lnTo>
                  <a:pt x="1641796" y="0"/>
                </a:lnTo>
                <a:lnTo>
                  <a:pt x="1641796" y="656718"/>
                </a:lnTo>
                <a:lnTo>
                  <a:pt x="0" y="65671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THURSDAY – OPEN FOR VOLUNTEERING AT THE AQUARIUM.  ROCKABILITIES @ 4 PM</a:t>
            </a:r>
            <a:endParaRPr/>
          </a:p>
        </p:txBody>
      </p:sp>
      <p:sp>
        <p:nvSpPr>
          <p:cNvPr id="336" name="Google Shape;336;p15"/>
          <p:cNvSpPr/>
          <p:nvPr/>
        </p:nvSpPr>
        <p:spPr>
          <a:xfrm>
            <a:off x="10035658" y="1844184"/>
            <a:ext cx="1001496" cy="1001496"/>
          </a:xfrm>
          <a:prstGeom prst="ellipse">
            <a:avLst/>
          </a:prstGeom>
          <a:solidFill>
            <a:srgbClr val="E9713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Fishbowl" id="337" name="Google Shape;337;p15"/>
          <p:cNvSpPr/>
          <p:nvPr/>
        </p:nvSpPr>
        <p:spPr>
          <a:xfrm>
            <a:off x="10249092" y="2057618"/>
            <a:ext cx="574628" cy="57462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5"/>
          <p:cNvSpPr/>
          <p:nvPr/>
        </p:nvSpPr>
        <p:spPr>
          <a:xfrm>
            <a:off x="9715508" y="3055182"/>
            <a:ext cx="1641796" cy="656718"/>
          </a:xfrm>
          <a:custGeom>
            <a:rect b="b" l="l" r="r" t="t"/>
            <a:pathLst>
              <a:path extrusionOk="0" h="656718" w="1641796">
                <a:moveTo>
                  <a:pt x="0" y="0"/>
                </a:moveTo>
                <a:lnTo>
                  <a:pt x="1641796" y="0"/>
                </a:lnTo>
                <a:lnTo>
                  <a:pt x="1641796" y="656718"/>
                </a:lnTo>
                <a:lnTo>
                  <a:pt x="0" y="65671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FRIDAY – OPEN FOR VOLUNTEERING AT THE AQUARIUM OR ANY OTHER ACTIVITY</a:t>
            </a:r>
            <a:endParaRPr/>
          </a:p>
        </p:txBody>
      </p:sp>
      <p:sp>
        <p:nvSpPr>
          <p:cNvPr id="339" name="Google Shape;339;p15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7575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5"/>
          <p:cNvSpPr/>
          <p:nvPr/>
        </p:nvSpPr>
        <p:spPr>
          <a:xfrm>
            <a:off x="905171" y="1750324"/>
            <a:ext cx="1001496" cy="1001496"/>
          </a:xfrm>
          <a:prstGeom prst="ellipse">
            <a:avLst/>
          </a:prstGeom>
          <a:solidFill>
            <a:srgbClr val="E9713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heckmark with solid fill" id="341" name="Google Shape;341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5533" y="1995661"/>
            <a:ext cx="654886" cy="654886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5"/>
          <p:cNvSpPr txBox="1"/>
          <p:nvPr/>
        </p:nvSpPr>
        <p:spPr>
          <a:xfrm>
            <a:off x="528073" y="244675"/>
            <a:ext cx="7649276" cy="10986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</a:pPr>
            <a:r>
              <a:rPr lang="en-US" sz="40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Example: Jacob’s Weekly Schedule</a:t>
            </a:r>
            <a:endParaRPr/>
          </a:p>
        </p:txBody>
      </p:sp>
      <p:sp>
        <p:nvSpPr>
          <p:cNvPr id="343" name="Google Shape;343;p15"/>
          <p:cNvSpPr txBox="1"/>
          <p:nvPr/>
        </p:nvSpPr>
        <p:spPr>
          <a:xfrm>
            <a:off x="911129" y="4312891"/>
            <a:ext cx="11193785" cy="3712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Don’t over-schedule – it needs to be enjoyable for all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 with the ‘big rocks’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 according to energy level and logistics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7F7F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6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rotWithShape="0" algn="t" dir="5400000" dist="17780">
              <a:srgbClr val="000000">
                <a:alpha val="4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-up of a document&#10;&#10;Description automatically generated" id="350" name="Google Shape;35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491" y="772705"/>
            <a:ext cx="4832899" cy="55710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1" name="Google Shape;351;p16"/>
          <p:cNvCxnSpPr/>
          <p:nvPr/>
        </p:nvCxnSpPr>
        <p:spPr>
          <a:xfrm>
            <a:off x="6079958" y="1143000"/>
            <a:ext cx="0" cy="4572000"/>
          </a:xfrm>
          <a:prstGeom prst="straightConnector1">
            <a:avLst/>
          </a:prstGeom>
          <a:noFill/>
          <a:ln cap="flat" cmpd="sng" w="12700">
            <a:solidFill>
              <a:srgbClr val="4E4E4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close-up of a form" id="352" name="Google Shape;35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45094" y="847804"/>
            <a:ext cx="3704758" cy="5571066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6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7575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6"/>
          <p:cNvSpPr txBox="1"/>
          <p:nvPr/>
        </p:nvSpPr>
        <p:spPr>
          <a:xfrm>
            <a:off x="3881285" y="283339"/>
            <a:ext cx="4977459" cy="10986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en-US" sz="39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Jacob – A lot to Track</a:t>
            </a:r>
            <a:endParaRPr sz="390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7"/>
          <p:cNvSpPr/>
          <p:nvPr/>
        </p:nvSpPr>
        <p:spPr>
          <a:xfrm>
            <a:off x="531223" y="1063178"/>
            <a:ext cx="4824549" cy="50502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It takes a village...</a:t>
            </a:r>
            <a:endParaRPr/>
          </a:p>
        </p:txBody>
      </p:sp>
      <p:sp>
        <p:nvSpPr>
          <p:cNvPr id="360" name="Google Shape;360;p17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7575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7"/>
          <p:cNvSpPr txBox="1"/>
          <p:nvPr/>
        </p:nvSpPr>
        <p:spPr>
          <a:xfrm>
            <a:off x="432142" y="259764"/>
            <a:ext cx="7962920" cy="649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en-US" sz="4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Example: Parr Family Calendar(s)</a:t>
            </a:r>
            <a:endParaRPr/>
          </a:p>
        </p:txBody>
      </p:sp>
      <p:pic>
        <p:nvPicPr>
          <p:cNvPr id="362" name="Google Shape;362;p17"/>
          <p:cNvPicPr preferRelativeResize="0"/>
          <p:nvPr/>
        </p:nvPicPr>
        <p:blipFill rotWithShape="1">
          <a:blip r:embed="rId3">
            <a:alphaModFix/>
          </a:blip>
          <a:srcRect b="10592" l="1799" r="0" t="16697"/>
          <a:stretch/>
        </p:blipFill>
        <p:spPr>
          <a:xfrm>
            <a:off x="790989" y="1653042"/>
            <a:ext cx="4284312" cy="4227444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17"/>
          <p:cNvSpPr txBox="1"/>
          <p:nvPr/>
        </p:nvSpPr>
        <p:spPr>
          <a:xfrm>
            <a:off x="5586547" y="1529148"/>
            <a:ext cx="620921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Formats: paper, whiteboard, e-calendar – what works best for you and the support team</a:t>
            </a:r>
            <a:endParaRPr/>
          </a:p>
          <a:p>
            <a:pPr indent="-64135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Logistical planning and coordination</a:t>
            </a:r>
            <a:endParaRPr/>
          </a:p>
          <a:p>
            <a:pPr indent="-64135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Short-term (e.g. ride coordination) and long-term (e.g. summer vacation)</a:t>
            </a:r>
            <a:endParaRPr/>
          </a:p>
          <a:p>
            <a:pPr indent="-64135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Provides a single ‘source-of-truth’</a:t>
            </a:r>
            <a:endParaRPr/>
          </a:p>
          <a:p>
            <a:pPr indent="-64135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Reinforce through weekly meetings / communication</a:t>
            </a:r>
            <a:endParaRPr/>
          </a:p>
          <a:p>
            <a:pPr indent="-111125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8"/>
          <p:cNvSpPr txBox="1"/>
          <p:nvPr>
            <p:ph type="title"/>
          </p:nvPr>
        </p:nvSpPr>
        <p:spPr>
          <a:xfrm>
            <a:off x="670874" y="-12240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en-US" sz="4000"/>
              <a:t>Kass at a Glance</a:t>
            </a:r>
            <a:endParaRPr/>
          </a:p>
        </p:txBody>
      </p:sp>
      <p:pic>
        <p:nvPicPr>
          <p:cNvPr id="370" name="Google Shape;370;p18"/>
          <p:cNvPicPr preferRelativeResize="0"/>
          <p:nvPr/>
        </p:nvPicPr>
        <p:blipFill rotWithShape="1">
          <a:blip r:embed="rId3">
            <a:alphaModFix/>
          </a:blip>
          <a:srcRect b="0" l="0" r="0" t="22976"/>
          <a:stretch/>
        </p:blipFill>
        <p:spPr>
          <a:xfrm>
            <a:off x="839563" y="4267825"/>
            <a:ext cx="2375032" cy="2357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50910" y="991626"/>
            <a:ext cx="2606772" cy="1955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8"/>
          <p:cNvPicPr preferRelativeResize="0"/>
          <p:nvPr/>
        </p:nvPicPr>
        <p:blipFill rotWithShape="1">
          <a:blip r:embed="rId5">
            <a:alphaModFix/>
          </a:blip>
          <a:srcRect b="0" l="0" r="0" t="10051"/>
          <a:stretch/>
        </p:blipFill>
        <p:spPr>
          <a:xfrm>
            <a:off x="3550910" y="4892309"/>
            <a:ext cx="2568883" cy="1733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8"/>
          <p:cNvPicPr preferRelativeResize="0"/>
          <p:nvPr/>
        </p:nvPicPr>
        <p:blipFill rotWithShape="1">
          <a:blip r:embed="rId6">
            <a:alphaModFix/>
          </a:blip>
          <a:srcRect b="10720" l="0" r="0" t="10915"/>
          <a:stretch/>
        </p:blipFill>
        <p:spPr>
          <a:xfrm>
            <a:off x="9276488" y="3888509"/>
            <a:ext cx="2386195" cy="2493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8"/>
          <p:cNvPicPr preferRelativeResize="0"/>
          <p:nvPr/>
        </p:nvPicPr>
        <p:blipFill rotWithShape="1">
          <a:blip r:embed="rId7">
            <a:alphaModFix/>
          </a:blip>
          <a:srcRect b="24636" l="0" r="0" t="24096"/>
          <a:stretch/>
        </p:blipFill>
        <p:spPr>
          <a:xfrm>
            <a:off x="6557427" y="991626"/>
            <a:ext cx="2323274" cy="243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57427" y="3577303"/>
            <a:ext cx="2314429" cy="2804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8"/>
          <p:cNvPicPr preferRelativeResize="0"/>
          <p:nvPr/>
        </p:nvPicPr>
        <p:blipFill rotWithShape="1">
          <a:blip r:embed="rId9">
            <a:alphaModFix/>
          </a:blip>
          <a:srcRect b="9562" l="0" r="0" t="0"/>
          <a:stretch/>
        </p:blipFill>
        <p:spPr>
          <a:xfrm>
            <a:off x="3550910" y="3127556"/>
            <a:ext cx="2597193" cy="1623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8"/>
          <p:cNvPicPr preferRelativeResize="0"/>
          <p:nvPr/>
        </p:nvPicPr>
        <p:blipFill rotWithShape="1">
          <a:blip r:embed="rId10">
            <a:alphaModFix/>
          </a:blip>
          <a:srcRect b="4047" l="0" r="0" t="0"/>
          <a:stretch/>
        </p:blipFill>
        <p:spPr>
          <a:xfrm>
            <a:off x="9286654" y="991626"/>
            <a:ext cx="2376029" cy="272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36880" y="979604"/>
            <a:ext cx="2381209" cy="3078046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8"/>
          <p:cNvSpPr txBox="1"/>
          <p:nvPr/>
        </p:nvSpPr>
        <p:spPr>
          <a:xfrm>
            <a:off x="8583168" y="63810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75757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9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7575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9"/>
          <p:cNvSpPr txBox="1"/>
          <p:nvPr/>
        </p:nvSpPr>
        <p:spPr>
          <a:xfrm>
            <a:off x="788584" y="205075"/>
            <a:ext cx="7048520" cy="8419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en-US" sz="4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Idea: Communication Devices</a:t>
            </a:r>
            <a:endParaRPr/>
          </a:p>
        </p:txBody>
      </p:sp>
      <p:pic>
        <p:nvPicPr>
          <p:cNvPr descr="TD I-110 - Tobii Dynavox Global" id="386" name="Google Shape;386;p19"/>
          <p:cNvPicPr preferRelativeResize="0"/>
          <p:nvPr/>
        </p:nvPicPr>
        <p:blipFill rotWithShape="1">
          <a:blip r:embed="rId3">
            <a:alphaModFix/>
          </a:blip>
          <a:srcRect b="8141" l="6117" r="7616" t="18140"/>
          <a:stretch/>
        </p:blipFill>
        <p:spPr>
          <a:xfrm>
            <a:off x="4946469" y="3120883"/>
            <a:ext cx="1884002" cy="131782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19"/>
          <p:cNvSpPr txBox="1"/>
          <p:nvPr/>
        </p:nvSpPr>
        <p:spPr>
          <a:xfrm>
            <a:off x="6979920" y="3082595"/>
            <a:ext cx="4841965" cy="2712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Tobii Dynavox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Touch interface and programmable items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Very expensive but rugged – check insurance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Task independence through self-prompting</a:t>
            </a:r>
            <a:endParaRPr/>
          </a:p>
          <a:p>
            <a:pPr indent="-127000" lvl="0" marL="228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9"/>
          <p:cNvSpPr txBox="1"/>
          <p:nvPr/>
        </p:nvSpPr>
        <p:spPr>
          <a:xfrm>
            <a:off x="7028411" y="4841718"/>
            <a:ext cx="5103223" cy="1435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Windows Winslate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Enable eyes – cutting edge eye tracking technology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67886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rgbClr val="467886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Jacob using his device while at "work'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9"/>
          <p:cNvSpPr txBox="1"/>
          <p:nvPr/>
        </p:nvSpPr>
        <p:spPr>
          <a:xfrm>
            <a:off x="7027817" y="1437683"/>
            <a:ext cx="4972594" cy="1435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iPad (or Galaxy)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apps via App Store, mostly paid but can have multiple / change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Touch interface and programmable items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Don’t forget a good case &amp; educational discount</a:t>
            </a:r>
            <a:endParaRPr/>
          </a:p>
          <a:p>
            <a:pPr indent="-134620" lvl="0" marL="228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Google Shape;39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20132" y="1428207"/>
            <a:ext cx="961017" cy="1327648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19"/>
          <p:cNvSpPr/>
          <p:nvPr/>
        </p:nvSpPr>
        <p:spPr>
          <a:xfrm>
            <a:off x="788584" y="1063178"/>
            <a:ext cx="4000520" cy="47976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First: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Determine your needs (communication vs. visual schedule or both)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Set a budget  and identify alternative funding – health insurance, grants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Confirm return policy – </a:t>
            </a:r>
            <a:b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because it may not work for your situation </a:t>
            </a:r>
            <a:endParaRPr/>
          </a:p>
          <a:p>
            <a:pPr indent="-171450" lvl="0" marL="2857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2" name="Google Shape;392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13808" y="4686902"/>
            <a:ext cx="1822569" cy="1586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>
            <p:ph type="title"/>
          </p:nvPr>
        </p:nvSpPr>
        <p:spPr>
          <a:xfrm>
            <a:off x="1171074" y="1396686"/>
            <a:ext cx="3240506" cy="40646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Play"/>
              <a:buNone/>
            </a:pPr>
            <a:r>
              <a:rPr lang="en-US">
                <a:solidFill>
                  <a:srgbClr val="FFFFFF"/>
                </a:solidFill>
              </a:rPr>
              <a:t>Ann Turnbull </a:t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 rot="-1790889">
            <a:off x="8683720" y="941148"/>
            <a:ext cx="2987899" cy="2987899"/>
          </a:xfrm>
          <a:prstGeom prst="arc">
            <a:avLst>
              <a:gd fmla="val 15817365" name="adj1"/>
              <a:gd fmla="val 178138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>
            <p:ph idx="1" type="body"/>
          </p:nvPr>
        </p:nvSpPr>
        <p:spPr>
          <a:xfrm>
            <a:off x="5246254" y="1639126"/>
            <a:ext cx="6311127" cy="4547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/>
              <a:t>Enviable Lives</a:t>
            </a:r>
            <a:r>
              <a:rPr lang="en-US"/>
              <a:t>:  A lifespan perspective on family and community partnerships – 2013 Conference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How Ann and Rud created an </a:t>
            </a:r>
            <a:r>
              <a:rPr b="1" lang="en-US"/>
              <a:t>enviable life</a:t>
            </a:r>
            <a:r>
              <a:rPr lang="en-US"/>
              <a:t> for their son Jay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 philosophy and set of principles, </a:t>
            </a:r>
            <a:br>
              <a:rPr lang="en-US"/>
            </a:br>
            <a:r>
              <a:rPr lang="en-US"/>
              <a:t>not a ‘system’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Ann Turnbull -  Enviable Lives Video</a:t>
            </a:r>
            <a:r>
              <a:rPr lang="en-US"/>
              <a:t> 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75757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20"/>
          <p:cNvSpPr/>
          <p:nvPr/>
        </p:nvSpPr>
        <p:spPr>
          <a:xfrm>
            <a:off x="579496" y="1587970"/>
            <a:ext cx="11033008" cy="4768380"/>
          </a:xfrm>
          <a:prstGeom prst="roundRect">
            <a:avLst>
              <a:gd fmla="val 3174" name="adj"/>
            </a:avLst>
          </a:prstGeom>
          <a:solidFill>
            <a:schemeClr val="lt1">
              <a:alpha val="9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9" name="Google Shape;399;p20"/>
          <p:cNvGrpSpPr/>
          <p:nvPr/>
        </p:nvGrpSpPr>
        <p:grpSpPr>
          <a:xfrm>
            <a:off x="2076888" y="2176579"/>
            <a:ext cx="7934112" cy="3600001"/>
            <a:chOff x="1238688" y="375668"/>
            <a:chExt cx="7934112" cy="3600001"/>
          </a:xfrm>
        </p:grpSpPr>
        <p:sp>
          <p:nvSpPr>
            <p:cNvPr id="400" name="Google Shape;400;p20"/>
            <p:cNvSpPr/>
            <p:nvPr/>
          </p:nvSpPr>
          <p:spPr>
            <a:xfrm>
              <a:off x="2044800" y="375668"/>
              <a:ext cx="2196000" cy="2196000"/>
            </a:xfrm>
            <a:prstGeom prst="ellipse">
              <a:avLst/>
            </a:prstGeom>
            <a:solidFill>
              <a:srgbClr val="E971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>
              <a:off x="2512800" y="843669"/>
              <a:ext cx="1260000" cy="1260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238688" y="3215061"/>
              <a:ext cx="36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0"/>
            <p:cNvSpPr txBox="1"/>
            <p:nvPr/>
          </p:nvSpPr>
          <p:spPr>
            <a:xfrm>
              <a:off x="1238688" y="3215061"/>
              <a:ext cx="36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rPr lang="en-US" sz="21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SO, LETS TALK, SHARE AND COLLABORATE…</a:t>
              </a: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6274800" y="375668"/>
              <a:ext cx="2196000" cy="2196000"/>
            </a:xfrm>
            <a:prstGeom prst="ellipse">
              <a:avLst/>
            </a:prstGeom>
            <a:solidFill>
              <a:srgbClr val="176B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6742800" y="843669"/>
              <a:ext cx="1260000" cy="1260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5572800" y="3255669"/>
              <a:ext cx="36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0"/>
            <p:cNvSpPr txBox="1"/>
            <p:nvPr/>
          </p:nvSpPr>
          <p:spPr>
            <a:xfrm>
              <a:off x="5572800" y="3255669"/>
              <a:ext cx="36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rPr lang="en-US" sz="21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LET’S CREATE ENVIABLE LIVES FOR OUR LOVED ONES!</a:t>
              </a:r>
              <a:endParaRPr/>
            </a:p>
          </p:txBody>
        </p:sp>
      </p:grpSp>
      <p:sp>
        <p:nvSpPr>
          <p:cNvPr id="408" name="Google Shape;408;p20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7575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20"/>
          <p:cNvSpPr txBox="1"/>
          <p:nvPr/>
        </p:nvSpPr>
        <p:spPr>
          <a:xfrm>
            <a:off x="421474" y="291688"/>
            <a:ext cx="10515600" cy="10045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n-US" sz="40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Discussion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1"/>
          <p:cNvSpPr/>
          <p:nvPr/>
        </p:nvSpPr>
        <p:spPr>
          <a:xfrm>
            <a:off x="329938" y="1112363"/>
            <a:ext cx="4648202" cy="4463592"/>
          </a:xfrm>
          <a:prstGeom prst="ellipse">
            <a:avLst/>
          </a:prstGeom>
          <a:solidFill>
            <a:srgbClr val="FB7B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Ann Turnbull</a:t>
            </a:r>
            <a:endParaRPr/>
          </a:p>
        </p:txBody>
      </p:sp>
      <p:sp>
        <p:nvSpPr>
          <p:cNvPr id="415" name="Google Shape;415;p21"/>
          <p:cNvSpPr txBox="1"/>
          <p:nvPr/>
        </p:nvSpPr>
        <p:spPr>
          <a:xfrm>
            <a:off x="5778629" y="2151727"/>
            <a:ext cx="5778631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“The key to an enviable life is the power of family and community partnerships throughout the lifespan and beyond”</a:t>
            </a:r>
            <a:endParaRPr/>
          </a:p>
        </p:txBody>
      </p:sp>
      <p:pic>
        <p:nvPicPr>
          <p:cNvPr descr="Old Key with solid fill" id="416" name="Google Shape;41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096000" y="923925"/>
            <a:ext cx="434340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2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7575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22"/>
          <p:cNvSpPr txBox="1"/>
          <p:nvPr/>
        </p:nvSpPr>
        <p:spPr>
          <a:xfrm>
            <a:off x="432142" y="259764"/>
            <a:ext cx="7962920" cy="649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en-US" sz="4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Announcements </a:t>
            </a:r>
            <a:endParaRPr/>
          </a:p>
        </p:txBody>
      </p:sp>
      <p:sp>
        <p:nvSpPr>
          <p:cNvPr id="423" name="Google Shape;423;p22"/>
          <p:cNvSpPr txBox="1"/>
          <p:nvPr/>
        </p:nvSpPr>
        <p:spPr>
          <a:xfrm>
            <a:off x="258725" y="909400"/>
            <a:ext cx="11363700" cy="54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-197084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849">
                <a:solidFill>
                  <a:schemeClr val="dk1"/>
                </a:solidFill>
              </a:rPr>
              <a:t>Tomorrow’s</a:t>
            </a:r>
            <a:r>
              <a:rPr lang="en-US" sz="4849" u="sng">
                <a:solidFill>
                  <a:schemeClr val="hlink"/>
                </a:solidFill>
                <a:hlinkClick r:id="rId3"/>
              </a:rPr>
              <a:t> HCBS stakeholder</a:t>
            </a:r>
            <a:r>
              <a:rPr lang="en-US" sz="4849">
                <a:solidFill>
                  <a:schemeClr val="dk1"/>
                </a:solidFill>
              </a:rPr>
              <a:t> forum</a:t>
            </a:r>
            <a:endParaRPr sz="4849">
              <a:solidFill>
                <a:schemeClr val="dk1"/>
              </a:solidFill>
            </a:endParaRPr>
          </a:p>
          <a:p>
            <a:pPr indent="-197084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849" u="sng">
                <a:solidFill>
                  <a:schemeClr val="hlink"/>
                </a:solidFill>
                <a:hlinkClick r:id="rId4"/>
              </a:rPr>
              <a:t>Disability Rights Legislative Advocacy Day</a:t>
            </a:r>
            <a:endParaRPr sz="4849">
              <a:solidFill>
                <a:schemeClr val="dk1"/>
              </a:solidFill>
            </a:endParaRPr>
          </a:p>
          <a:p>
            <a:pPr indent="-197084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849">
                <a:solidFill>
                  <a:schemeClr val="dk1"/>
                </a:solidFill>
              </a:rPr>
              <a:t>Abuse and Neglect Training moves to yearly schedule </a:t>
            </a:r>
            <a:endParaRPr sz="4849">
              <a:solidFill>
                <a:schemeClr val="dk1"/>
              </a:solidFill>
            </a:endParaRPr>
          </a:p>
          <a:p>
            <a:pPr indent="-197084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849">
                <a:solidFill>
                  <a:schemeClr val="dk1"/>
                </a:solidFill>
              </a:rPr>
              <a:t>Request to Tanner to get Acumen to modify prefilled forms policy</a:t>
            </a:r>
            <a:endParaRPr sz="4849">
              <a:solidFill>
                <a:schemeClr val="dk1"/>
              </a:solidFill>
            </a:endParaRPr>
          </a:p>
          <a:p>
            <a:pPr indent="-197084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849">
                <a:solidFill>
                  <a:schemeClr val="dk1"/>
                </a:solidFill>
              </a:rPr>
              <a:t>Differing SUTA rates</a:t>
            </a:r>
            <a:endParaRPr sz="4849">
              <a:solidFill>
                <a:schemeClr val="dk1"/>
              </a:solidFill>
            </a:endParaRPr>
          </a:p>
          <a:p>
            <a:pPr indent="-197084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849">
                <a:solidFill>
                  <a:schemeClr val="dk1"/>
                </a:solidFill>
              </a:rPr>
              <a:t>This presentation and materials can be found </a:t>
            </a:r>
            <a:r>
              <a:rPr lang="en-US" sz="4849" u="sng">
                <a:solidFill>
                  <a:schemeClr val="hlink"/>
                </a:solidFill>
                <a:hlinkClick r:id="rId5"/>
              </a:rPr>
              <a:t>here</a:t>
            </a:r>
            <a:endParaRPr sz="4849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49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49">
                <a:solidFill>
                  <a:schemeClr val="dk1"/>
                </a:solidFill>
              </a:rPr>
              <a:t>Next meeting: </a:t>
            </a:r>
            <a:endParaRPr sz="4849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49">
                <a:solidFill>
                  <a:schemeClr val="dk1"/>
                </a:solidFill>
              </a:rPr>
              <a:t>April 18 </a:t>
            </a:r>
            <a:r>
              <a:rPr lang="en-US" sz="4849" u="sng">
                <a:solidFill>
                  <a:schemeClr val="hlink"/>
                </a:solidFill>
                <a:hlinkClick r:id="rId6"/>
              </a:rPr>
              <a:t>Zoom meeting</a:t>
            </a:r>
            <a:r>
              <a:rPr lang="en-US" sz="4849">
                <a:solidFill>
                  <a:schemeClr val="dk1"/>
                </a:solidFill>
              </a:rPr>
              <a:t>  Self-Directed Supports Statistics presented by Tanner Stephenson, </a:t>
            </a:r>
            <a:endParaRPr sz="4849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49">
                <a:solidFill>
                  <a:schemeClr val="dk1"/>
                </a:solidFill>
              </a:rPr>
              <a:t>Director of MO SDS followed by Qand A</a:t>
            </a:r>
            <a:endParaRPr sz="28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101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4" name="Google Shape;42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10600" y="453150"/>
            <a:ext cx="2743200" cy="1862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3143794" y="1342865"/>
            <a:ext cx="4992336" cy="4538048"/>
          </a:xfrm>
          <a:prstGeom prst="flowChar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3748328" y="2314711"/>
            <a:ext cx="195503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Equality of                       Opportunity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5826691" y="2342535"/>
            <a:ext cx="235521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Full      Participation</a:t>
            </a:r>
            <a:endParaRPr/>
          </a:p>
        </p:txBody>
      </p:sp>
      <p:sp>
        <p:nvSpPr>
          <p:cNvPr id="113" name="Google Shape;113;p3"/>
          <p:cNvSpPr txBox="1"/>
          <p:nvPr/>
        </p:nvSpPr>
        <p:spPr>
          <a:xfrm>
            <a:off x="5927982" y="4077971"/>
            <a:ext cx="209073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Independent Living</a:t>
            </a:r>
            <a:endParaRPr/>
          </a:p>
        </p:txBody>
      </p:sp>
      <p:sp>
        <p:nvSpPr>
          <p:cNvPr id="114" name="Google Shape;114;p3"/>
          <p:cNvSpPr txBox="1"/>
          <p:nvPr/>
        </p:nvSpPr>
        <p:spPr>
          <a:xfrm>
            <a:off x="3406568" y="4064558"/>
            <a:ext cx="257325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Economic</a:t>
            </a: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Self-Sufficiency 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554167" y="1357156"/>
            <a:ext cx="290614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Same </a:t>
            </a: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chances and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opportunities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 life</a:t>
            </a:r>
            <a:endParaRPr/>
          </a:p>
        </p:txBody>
      </p:sp>
      <p:sp>
        <p:nvSpPr>
          <p:cNvPr id="116" name="Google Shape;116;p3"/>
          <p:cNvSpPr txBox="1"/>
          <p:nvPr/>
        </p:nvSpPr>
        <p:spPr>
          <a:xfrm>
            <a:off x="8028102" y="1274314"/>
            <a:ext cx="3910243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Opportunities to be </a:t>
            </a:r>
            <a:r>
              <a:rPr b="1" lang="en-US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included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 all aspects of the community </a:t>
            </a:r>
            <a:r>
              <a:rPr lang="en-US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and protected from attempts at segregation</a:t>
            </a:r>
            <a:endParaRPr/>
          </a:p>
        </p:txBody>
      </p:sp>
      <p:sp>
        <p:nvSpPr>
          <p:cNvPr id="117" name="Google Shape;117;p3"/>
          <p:cNvSpPr txBox="1"/>
          <p:nvPr/>
        </p:nvSpPr>
        <p:spPr>
          <a:xfrm>
            <a:off x="8213216" y="4823330"/>
            <a:ext cx="370585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Opportunities to fully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participate in decision making </a:t>
            </a:r>
            <a:r>
              <a:rPr lang="en-US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and to experience autonomy in making choices </a:t>
            </a:r>
            <a:endParaRPr/>
          </a:p>
        </p:txBody>
      </p:sp>
      <p:sp>
        <p:nvSpPr>
          <p:cNvPr id="118" name="Google Shape;118;p3"/>
          <p:cNvSpPr txBox="1"/>
          <p:nvPr/>
        </p:nvSpPr>
        <p:spPr>
          <a:xfrm>
            <a:off x="272934" y="4667404"/>
            <a:ext cx="3308883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Opportunities to </a:t>
            </a:r>
            <a:r>
              <a:rPr b="1" lang="en-US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engage in income producing work </a:t>
            </a:r>
            <a:r>
              <a:rPr lang="en-US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that contributes to household 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2693682" y="247959"/>
            <a:ext cx="6233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4892DC"/>
                </a:solidFill>
                <a:latin typeface="Arial"/>
                <a:ea typeface="Arial"/>
                <a:cs typeface="Arial"/>
                <a:sym typeface="Arial"/>
              </a:rPr>
              <a:t>IDEA Outcomes &amp; Results</a:t>
            </a:r>
            <a:endParaRPr/>
          </a:p>
        </p:txBody>
      </p:sp>
      <p:sp>
        <p:nvSpPr>
          <p:cNvPr id="120" name="Google Shape;120;p3"/>
          <p:cNvSpPr txBox="1"/>
          <p:nvPr/>
        </p:nvSpPr>
        <p:spPr>
          <a:xfrm>
            <a:off x="121561" y="6479673"/>
            <a:ext cx="7841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8:59-10:05</a:t>
            </a:r>
            <a:endParaRPr/>
          </a:p>
        </p:txBody>
      </p:sp>
      <p:sp>
        <p:nvSpPr>
          <p:cNvPr id="121" name="Google Shape;121;p3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u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 u="none">
              <a:solidFill>
                <a:srgbClr val="7575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Google Shape;122;p3"/>
          <p:cNvCxnSpPr>
            <a:stCxn id="110" idx="0"/>
            <a:endCxn id="110" idx="4"/>
          </p:cNvCxnSpPr>
          <p:nvPr/>
        </p:nvCxnSpPr>
        <p:spPr>
          <a:xfrm>
            <a:off x="5639962" y="1342865"/>
            <a:ext cx="0" cy="453810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3"/>
          <p:cNvCxnSpPr>
            <a:stCxn id="110" idx="2"/>
            <a:endCxn id="110" idx="6"/>
          </p:cNvCxnSpPr>
          <p:nvPr/>
        </p:nvCxnSpPr>
        <p:spPr>
          <a:xfrm>
            <a:off x="3143794" y="3611889"/>
            <a:ext cx="4992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4" name="Google Shape;124;p3"/>
          <p:cNvSpPr txBox="1"/>
          <p:nvPr/>
        </p:nvSpPr>
        <p:spPr>
          <a:xfrm>
            <a:off x="121561" y="6178377"/>
            <a:ext cx="190979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Ann – IDEA Video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 txBox="1"/>
          <p:nvPr>
            <p:ph type="title"/>
          </p:nvPr>
        </p:nvSpPr>
        <p:spPr>
          <a:xfrm>
            <a:off x="621102" y="325452"/>
            <a:ext cx="5558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en-US" sz="4000"/>
              <a:t>Lifespan</a:t>
            </a: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10208695" y="1"/>
            <a:ext cx="1135066" cy="477997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/>
          <p:nvPr>
            <p:ph idx="1" type="body"/>
          </p:nvPr>
        </p:nvSpPr>
        <p:spPr>
          <a:xfrm>
            <a:off x="308380" y="1651030"/>
            <a:ext cx="6021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Average lifespan for people with disabilities is approximately 80 years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School provides support from birth to 21 or even 25-ish years with transition programming…so…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sz="2800">
              <a:solidFill>
                <a:schemeClr val="accent2"/>
              </a:solidFill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b="1" lang="en-US" sz="2800">
                <a:solidFill>
                  <a:schemeClr val="accent2"/>
                </a:solidFill>
              </a:rPr>
              <a:t>That’s roughly ¼ of a lifespan!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sz="2800">
              <a:solidFill>
                <a:schemeClr val="accent2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What supports do they have in the other ¾ of their lifespan?</a:t>
            </a:r>
            <a:endParaRPr/>
          </a:p>
        </p:txBody>
      </p:sp>
      <p:sp>
        <p:nvSpPr>
          <p:cNvPr id="133" name="Google Shape;133;p4"/>
          <p:cNvSpPr/>
          <p:nvPr/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cap="flat" cmpd="sng" w="1270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"/>
          <p:cNvSpPr/>
          <p:nvPr/>
        </p:nvSpPr>
        <p:spPr>
          <a:xfrm rot="-5400000">
            <a:off x="8912417" y="1218531"/>
            <a:ext cx="2387600" cy="23876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6821310" y="0"/>
            <a:ext cx="2315251" cy="1550992"/>
          </a:xfrm>
          <a:custGeom>
            <a:rect b="b" l="l" r="r" t="t"/>
            <a:pathLst>
              <a:path extrusionOk="0" h="1550992" w="2315251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6" name="Google Shape;136;p4"/>
          <p:cNvCxnSpPr/>
          <p:nvPr/>
        </p:nvCxnSpPr>
        <p:spPr>
          <a:xfrm>
            <a:off x="11724638" y="1331572"/>
            <a:ext cx="0" cy="1597708"/>
          </a:xfrm>
          <a:prstGeom prst="straightConnector1">
            <a:avLst/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37" name="Google Shape;137;p4"/>
          <p:cNvSpPr/>
          <p:nvPr/>
        </p:nvSpPr>
        <p:spPr>
          <a:xfrm>
            <a:off x="11005550" y="4112081"/>
            <a:ext cx="1186451" cy="1771650"/>
          </a:xfrm>
          <a:custGeom>
            <a:rect b="b" l="l" r="r" t="t"/>
            <a:pathLst>
              <a:path extrusionOk="0" h="1771650" w="1186451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"/>
          <p:cNvSpPr/>
          <p:nvPr/>
        </p:nvSpPr>
        <p:spPr>
          <a:xfrm rot="-607019">
            <a:off x="6086903" y="4145176"/>
            <a:ext cx="4083494" cy="4083494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6821310" y="4962670"/>
            <a:ext cx="2643352" cy="1895331"/>
          </a:xfrm>
          <a:custGeom>
            <a:rect b="b" l="l" r="r" t="t"/>
            <a:pathLst>
              <a:path extrusionOk="0" h="1895331" w="2643352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120770" y="6452558"/>
            <a:ext cx="124647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12:30-13:20</a:t>
            </a:r>
            <a:endParaRPr/>
          </a:p>
        </p:txBody>
      </p:sp>
      <p:sp>
        <p:nvSpPr>
          <p:cNvPr id="141" name="Google Shape;141;p4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7575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120764" y="6001225"/>
            <a:ext cx="23802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Ann - Lifespan video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0" y="1"/>
            <a:ext cx="4512467" cy="6858000"/>
          </a:xfrm>
          <a:custGeom>
            <a:rect b="b" l="l" r="r" t="t"/>
            <a:pathLst>
              <a:path extrusionOk="0" h="6858000" w="4512467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"/>
          <p:cNvSpPr txBox="1"/>
          <p:nvPr>
            <p:ph type="title"/>
          </p:nvPr>
        </p:nvSpPr>
        <p:spPr>
          <a:xfrm>
            <a:off x="477078" y="495685"/>
            <a:ext cx="3558309" cy="5571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Play"/>
              <a:buNone/>
            </a:pPr>
            <a:r>
              <a:rPr lang="en-US">
                <a:solidFill>
                  <a:srgbClr val="FFFFFF"/>
                </a:solidFill>
              </a:rPr>
              <a:t>Envision your loved one’s Enviable Life</a:t>
            </a:r>
            <a:endParaRPr/>
          </a:p>
        </p:txBody>
      </p:sp>
      <p:grpSp>
        <p:nvGrpSpPr>
          <p:cNvPr id="150" name="Google Shape;150;p5"/>
          <p:cNvGrpSpPr/>
          <p:nvPr/>
        </p:nvGrpSpPr>
        <p:grpSpPr>
          <a:xfrm>
            <a:off x="5680401" y="630626"/>
            <a:ext cx="5257809" cy="5436119"/>
            <a:chOff x="-9" y="531"/>
            <a:chExt cx="5257809" cy="4690757"/>
          </a:xfrm>
        </p:grpSpPr>
        <p:cxnSp>
          <p:nvCxnSpPr>
            <p:cNvPr id="151" name="Google Shape;151;p5"/>
            <p:cNvCxnSpPr/>
            <p:nvPr/>
          </p:nvCxnSpPr>
          <p:spPr>
            <a:xfrm>
              <a:off x="0" y="531"/>
              <a:ext cx="5257800" cy="0"/>
            </a:xfrm>
            <a:prstGeom prst="straightConnector1">
              <a:avLst/>
            </a:prstGeom>
            <a:solidFill>
              <a:srgbClr val="126082"/>
            </a:solidFill>
            <a:ln cap="flat" cmpd="sng" w="19050">
              <a:solidFill>
                <a:srgbClr val="12608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52" name="Google Shape;152;p5"/>
            <p:cNvSpPr/>
            <p:nvPr/>
          </p:nvSpPr>
          <p:spPr>
            <a:xfrm>
              <a:off x="0" y="531"/>
              <a:ext cx="52578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5"/>
            <p:cNvSpPr txBox="1"/>
            <p:nvPr/>
          </p:nvSpPr>
          <p:spPr>
            <a:xfrm>
              <a:off x="0" y="531"/>
              <a:ext cx="52578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5725" lIns="125725" spcFirstLastPara="1" rIns="125725" wrap="square" tIns="12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Arial"/>
                <a:buNone/>
              </a:pPr>
              <a:r>
                <a:rPr lang="en-US" sz="33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Big Rock Items:</a:t>
              </a:r>
              <a:endParaRPr/>
            </a:p>
          </p:txBody>
        </p:sp>
        <p:cxnSp>
          <p:nvCxnSpPr>
            <p:cNvPr id="154" name="Google Shape;154;p5"/>
            <p:cNvCxnSpPr/>
            <p:nvPr/>
          </p:nvCxnSpPr>
          <p:spPr>
            <a:xfrm>
              <a:off x="0" y="870586"/>
              <a:ext cx="5257800" cy="0"/>
            </a:xfrm>
            <a:prstGeom prst="straightConnector1">
              <a:avLst/>
            </a:prstGeom>
            <a:solidFill>
              <a:srgbClr val="126082"/>
            </a:solidFill>
            <a:ln cap="flat" cmpd="sng" w="19050">
              <a:solidFill>
                <a:srgbClr val="12608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55" name="Google Shape;155;p5"/>
            <p:cNvSpPr/>
            <p:nvPr/>
          </p:nvSpPr>
          <p:spPr>
            <a:xfrm>
              <a:off x="0" y="870586"/>
              <a:ext cx="52578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5"/>
            <p:cNvSpPr txBox="1"/>
            <p:nvPr/>
          </p:nvSpPr>
          <p:spPr>
            <a:xfrm>
              <a:off x="-9" y="665861"/>
              <a:ext cx="5257800" cy="107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5725" lIns="125725" spcFirstLastPara="1" rIns="125725" wrap="square" tIns="12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Arial"/>
                <a:buNone/>
              </a:pPr>
              <a:r>
                <a:t/>
              </a:r>
              <a:endParaRPr sz="33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Arial"/>
                <a:buNone/>
              </a:pPr>
              <a:r>
                <a:rPr lang="en-US" sz="33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1. Community/Partnership</a:t>
              </a:r>
              <a:endParaRPr/>
            </a:p>
          </p:txBody>
        </p:sp>
        <p:cxnSp>
          <p:nvCxnSpPr>
            <p:cNvPr id="157" name="Google Shape;157;p5"/>
            <p:cNvCxnSpPr/>
            <p:nvPr/>
          </p:nvCxnSpPr>
          <p:spPr>
            <a:xfrm>
              <a:off x="0" y="1740641"/>
              <a:ext cx="5257800" cy="0"/>
            </a:xfrm>
            <a:prstGeom prst="straightConnector1">
              <a:avLst/>
            </a:prstGeom>
            <a:solidFill>
              <a:srgbClr val="126082"/>
            </a:solidFill>
            <a:ln cap="flat" cmpd="sng" w="19050">
              <a:solidFill>
                <a:srgbClr val="12608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58" name="Google Shape;158;p5"/>
            <p:cNvSpPr/>
            <p:nvPr/>
          </p:nvSpPr>
          <p:spPr>
            <a:xfrm>
              <a:off x="0" y="1740641"/>
              <a:ext cx="52578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5"/>
            <p:cNvSpPr txBox="1"/>
            <p:nvPr/>
          </p:nvSpPr>
          <p:spPr>
            <a:xfrm>
              <a:off x="-9" y="2067439"/>
              <a:ext cx="5257800" cy="67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5725" lIns="125725" spcFirstLastPara="1" rIns="125725" wrap="square" tIns="12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Arial"/>
                <a:buNone/>
              </a:pPr>
              <a:r>
                <a:rPr lang="en-US" sz="33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2. Job / Work / Volunteer</a:t>
              </a:r>
              <a:endParaRPr/>
            </a:p>
          </p:txBody>
        </p:sp>
        <p:cxnSp>
          <p:nvCxnSpPr>
            <p:cNvPr id="160" name="Google Shape;160;p5"/>
            <p:cNvCxnSpPr/>
            <p:nvPr/>
          </p:nvCxnSpPr>
          <p:spPr>
            <a:xfrm>
              <a:off x="0" y="2610696"/>
              <a:ext cx="5257800" cy="0"/>
            </a:xfrm>
            <a:prstGeom prst="straightConnector1">
              <a:avLst/>
            </a:prstGeom>
            <a:solidFill>
              <a:srgbClr val="126082"/>
            </a:solidFill>
            <a:ln cap="flat" cmpd="sng" w="19050">
              <a:solidFill>
                <a:srgbClr val="12608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61" name="Google Shape;161;p5"/>
            <p:cNvSpPr/>
            <p:nvPr/>
          </p:nvSpPr>
          <p:spPr>
            <a:xfrm>
              <a:off x="0" y="2610696"/>
              <a:ext cx="52578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5"/>
            <p:cNvSpPr txBox="1"/>
            <p:nvPr/>
          </p:nvSpPr>
          <p:spPr>
            <a:xfrm>
              <a:off x="-9" y="2840767"/>
              <a:ext cx="52578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5725" lIns="125725" spcFirstLastPara="1" rIns="125725" wrap="square" tIns="12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Arial"/>
                <a:buNone/>
              </a:pPr>
              <a:r>
                <a:rPr lang="en-US" sz="33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3. Living Accommodations</a:t>
              </a:r>
              <a:endParaRPr/>
            </a:p>
          </p:txBody>
        </p:sp>
        <p:cxnSp>
          <p:nvCxnSpPr>
            <p:cNvPr id="163" name="Google Shape;163;p5"/>
            <p:cNvCxnSpPr/>
            <p:nvPr/>
          </p:nvCxnSpPr>
          <p:spPr>
            <a:xfrm>
              <a:off x="0" y="3480751"/>
              <a:ext cx="5257800" cy="0"/>
            </a:xfrm>
            <a:prstGeom prst="straightConnector1">
              <a:avLst/>
            </a:prstGeom>
            <a:solidFill>
              <a:srgbClr val="126082"/>
            </a:solidFill>
            <a:ln cap="flat" cmpd="sng" w="19050">
              <a:solidFill>
                <a:srgbClr val="12608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64" name="Google Shape;164;p5"/>
            <p:cNvSpPr/>
            <p:nvPr/>
          </p:nvSpPr>
          <p:spPr>
            <a:xfrm>
              <a:off x="0" y="3480751"/>
              <a:ext cx="52578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5"/>
            <p:cNvSpPr txBox="1"/>
            <p:nvPr/>
          </p:nvSpPr>
          <p:spPr>
            <a:xfrm>
              <a:off x="-9" y="3687188"/>
              <a:ext cx="5257800" cy="100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5725" lIns="125725" spcFirstLastPara="1" rIns="125725" wrap="square" tIns="12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Arial"/>
                <a:buNone/>
              </a:pPr>
              <a:r>
                <a:rPr lang="en-US" sz="33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4. Transportation </a:t>
              </a:r>
              <a:endParaRPr/>
            </a:p>
          </p:txBody>
        </p:sp>
      </p:grpSp>
      <p:sp>
        <p:nvSpPr>
          <p:cNvPr id="166" name="Google Shape;166;p5"/>
          <p:cNvSpPr txBox="1"/>
          <p:nvPr/>
        </p:nvSpPr>
        <p:spPr>
          <a:xfrm>
            <a:off x="2388174" y="5900650"/>
            <a:ext cx="92134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“Invite support, create connections and envision great expectations”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6"/>
          <p:cNvSpPr/>
          <p:nvPr/>
        </p:nvSpPr>
        <p:spPr>
          <a:xfrm>
            <a:off x="0" y="1"/>
            <a:ext cx="4512467" cy="6858000"/>
          </a:xfrm>
          <a:custGeom>
            <a:rect b="b" l="l" r="r" t="t"/>
            <a:pathLst>
              <a:path extrusionOk="0" h="6858000" w="4512467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6"/>
          <p:cNvSpPr txBox="1"/>
          <p:nvPr>
            <p:ph type="title"/>
          </p:nvPr>
        </p:nvSpPr>
        <p:spPr>
          <a:xfrm>
            <a:off x="477078" y="495685"/>
            <a:ext cx="3558309" cy="5571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Play"/>
              <a:buNone/>
            </a:pPr>
            <a:r>
              <a:rPr lang="en-US">
                <a:solidFill>
                  <a:srgbClr val="FFFFFF"/>
                </a:solidFill>
              </a:rPr>
              <a:t>Envision your loved one’s Enviable Life</a:t>
            </a:r>
            <a:endParaRPr/>
          </a:p>
        </p:txBody>
      </p:sp>
      <p:grpSp>
        <p:nvGrpSpPr>
          <p:cNvPr id="174" name="Google Shape;174;p6"/>
          <p:cNvGrpSpPr/>
          <p:nvPr/>
        </p:nvGrpSpPr>
        <p:grpSpPr>
          <a:xfrm>
            <a:off x="5207640" y="644141"/>
            <a:ext cx="6291714" cy="5529384"/>
            <a:chOff x="0" y="675"/>
            <a:chExt cx="6291714" cy="5529384"/>
          </a:xfrm>
        </p:grpSpPr>
        <p:cxnSp>
          <p:nvCxnSpPr>
            <p:cNvPr id="175" name="Google Shape;175;p6"/>
            <p:cNvCxnSpPr/>
            <p:nvPr/>
          </p:nvCxnSpPr>
          <p:spPr>
            <a:xfrm>
              <a:off x="0" y="675"/>
              <a:ext cx="6291714" cy="0"/>
            </a:xfrm>
            <a:prstGeom prst="straightConnector1">
              <a:avLst/>
            </a:prstGeom>
            <a:solidFill>
              <a:srgbClr val="A02891"/>
            </a:solidFill>
            <a:ln cap="flat" cmpd="sng" w="19050">
              <a:solidFill>
                <a:srgbClr val="A0289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76" name="Google Shape;176;p6"/>
            <p:cNvSpPr/>
            <p:nvPr/>
          </p:nvSpPr>
          <p:spPr>
            <a:xfrm>
              <a:off x="0" y="675"/>
              <a:ext cx="6291714" cy="7899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6"/>
            <p:cNvSpPr txBox="1"/>
            <p:nvPr/>
          </p:nvSpPr>
          <p:spPr>
            <a:xfrm>
              <a:off x="0" y="675"/>
              <a:ext cx="6291714" cy="7899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r>
                <a:rPr lang="en-US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Begin with the end in mind…</a:t>
              </a:r>
              <a:endParaRPr/>
            </a:p>
          </p:txBody>
        </p:sp>
        <p:cxnSp>
          <p:nvCxnSpPr>
            <p:cNvPr id="178" name="Google Shape;178;p6"/>
            <p:cNvCxnSpPr/>
            <p:nvPr/>
          </p:nvCxnSpPr>
          <p:spPr>
            <a:xfrm>
              <a:off x="0" y="790587"/>
              <a:ext cx="6291714" cy="0"/>
            </a:xfrm>
            <a:prstGeom prst="straightConnector1">
              <a:avLst/>
            </a:prstGeom>
            <a:solidFill>
              <a:srgbClr val="6A2AA0"/>
            </a:solidFill>
            <a:ln cap="flat" cmpd="sng" w="19050">
              <a:solidFill>
                <a:srgbClr val="6A2AA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79" name="Google Shape;179;p6"/>
            <p:cNvSpPr/>
            <p:nvPr/>
          </p:nvSpPr>
          <p:spPr>
            <a:xfrm>
              <a:off x="0" y="790587"/>
              <a:ext cx="6291714" cy="7899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6"/>
            <p:cNvSpPr txBox="1"/>
            <p:nvPr/>
          </p:nvSpPr>
          <p:spPr>
            <a:xfrm>
              <a:off x="0" y="790587"/>
              <a:ext cx="6291714" cy="7899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With </a:t>
              </a:r>
              <a:r>
                <a:rPr b="1"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WHO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1" name="Google Shape;181;p6"/>
            <p:cNvCxnSpPr/>
            <p:nvPr/>
          </p:nvCxnSpPr>
          <p:spPr>
            <a:xfrm>
              <a:off x="0" y="1580499"/>
              <a:ext cx="6291714" cy="0"/>
            </a:xfrm>
            <a:prstGeom prst="straightConnector1">
              <a:avLst/>
            </a:prstGeom>
            <a:solidFill>
              <a:srgbClr val="2A2CA1"/>
            </a:solidFill>
            <a:ln cap="flat" cmpd="sng" w="19050">
              <a:solidFill>
                <a:srgbClr val="2A2CA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82" name="Google Shape;182;p6"/>
            <p:cNvSpPr/>
            <p:nvPr/>
          </p:nvSpPr>
          <p:spPr>
            <a:xfrm>
              <a:off x="0" y="1580499"/>
              <a:ext cx="6291714" cy="7899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6"/>
            <p:cNvSpPr txBox="1"/>
            <p:nvPr/>
          </p:nvSpPr>
          <p:spPr>
            <a:xfrm>
              <a:off x="0" y="1580499"/>
              <a:ext cx="6291714" cy="7899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Doing </a:t>
              </a:r>
              <a:r>
                <a:rPr b="1"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WHAT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4" name="Google Shape;184;p6"/>
            <p:cNvCxnSpPr/>
            <p:nvPr/>
          </p:nvCxnSpPr>
          <p:spPr>
            <a:xfrm>
              <a:off x="0" y="2370411"/>
              <a:ext cx="6291714" cy="0"/>
            </a:xfrm>
            <a:prstGeom prst="straightConnector1">
              <a:avLst/>
            </a:prstGeom>
            <a:solidFill>
              <a:srgbClr val="2B6FA2"/>
            </a:solidFill>
            <a:ln cap="flat" cmpd="sng" w="19050">
              <a:solidFill>
                <a:srgbClr val="2B6FA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85" name="Google Shape;185;p6"/>
            <p:cNvSpPr/>
            <p:nvPr/>
          </p:nvSpPr>
          <p:spPr>
            <a:xfrm>
              <a:off x="0" y="2370411"/>
              <a:ext cx="6291714" cy="7899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6"/>
            <p:cNvSpPr txBox="1"/>
            <p:nvPr/>
          </p:nvSpPr>
          <p:spPr>
            <a:xfrm>
              <a:off x="0" y="2370411"/>
              <a:ext cx="6291714" cy="7899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b="1"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WHERE</a:t>
              </a:r>
              <a:endPara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7" name="Google Shape;187;p6"/>
            <p:cNvCxnSpPr/>
            <p:nvPr/>
          </p:nvCxnSpPr>
          <p:spPr>
            <a:xfrm>
              <a:off x="0" y="3160323"/>
              <a:ext cx="6291714" cy="0"/>
            </a:xfrm>
            <a:prstGeom prst="straightConnector1">
              <a:avLst/>
            </a:prstGeom>
            <a:solidFill>
              <a:srgbClr val="2BA492"/>
            </a:solidFill>
            <a:ln cap="flat" cmpd="sng" w="19050">
              <a:solidFill>
                <a:srgbClr val="2BA49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88" name="Google Shape;188;p6"/>
            <p:cNvSpPr/>
            <p:nvPr/>
          </p:nvSpPr>
          <p:spPr>
            <a:xfrm>
              <a:off x="0" y="3160323"/>
              <a:ext cx="6291714" cy="7899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6"/>
            <p:cNvSpPr txBox="1"/>
            <p:nvPr/>
          </p:nvSpPr>
          <p:spPr>
            <a:xfrm>
              <a:off x="0" y="3160323"/>
              <a:ext cx="6291714" cy="7899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b="1"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WHEN</a:t>
              </a:r>
              <a:r>
                <a:rPr lang="en-US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cxnSp>
          <p:nvCxnSpPr>
            <p:cNvPr id="190" name="Google Shape;190;p6"/>
            <p:cNvCxnSpPr/>
            <p:nvPr/>
          </p:nvCxnSpPr>
          <p:spPr>
            <a:xfrm>
              <a:off x="0" y="3950235"/>
              <a:ext cx="6291714" cy="0"/>
            </a:xfrm>
            <a:prstGeom prst="straightConnector1">
              <a:avLst/>
            </a:prstGeom>
            <a:solidFill>
              <a:srgbClr val="2BA550"/>
            </a:solidFill>
            <a:ln cap="flat" cmpd="sng" w="19050">
              <a:solidFill>
                <a:srgbClr val="2BA55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91" name="Google Shape;191;p6"/>
            <p:cNvSpPr/>
            <p:nvPr/>
          </p:nvSpPr>
          <p:spPr>
            <a:xfrm>
              <a:off x="0" y="3950235"/>
              <a:ext cx="6291714" cy="7899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6"/>
            <p:cNvSpPr txBox="1"/>
            <p:nvPr/>
          </p:nvSpPr>
          <p:spPr>
            <a:xfrm>
              <a:off x="0" y="3950235"/>
              <a:ext cx="6291714" cy="7899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b="1"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WHY</a:t>
              </a:r>
              <a:endPara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3" name="Google Shape;193;p6"/>
            <p:cNvCxnSpPr/>
            <p:nvPr/>
          </p:nvCxnSpPr>
          <p:spPr>
            <a:xfrm>
              <a:off x="0" y="4740147"/>
              <a:ext cx="6291714" cy="0"/>
            </a:xfrm>
            <a:prstGeom prst="straightConnector1">
              <a:avLst/>
            </a:prstGeom>
            <a:solidFill>
              <a:srgbClr val="4CA62C"/>
            </a:solidFill>
            <a:ln cap="flat" cmpd="sng" w="19050">
              <a:solidFill>
                <a:srgbClr val="4CA62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94" name="Google Shape;194;p6"/>
            <p:cNvSpPr/>
            <p:nvPr/>
          </p:nvSpPr>
          <p:spPr>
            <a:xfrm>
              <a:off x="0" y="4740147"/>
              <a:ext cx="6291714" cy="7899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6"/>
            <p:cNvSpPr txBox="1"/>
            <p:nvPr/>
          </p:nvSpPr>
          <p:spPr>
            <a:xfrm>
              <a:off x="0" y="4740147"/>
              <a:ext cx="6291714" cy="7899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It’s your job to figure out </a:t>
              </a:r>
              <a:r>
                <a:rPr b="1"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HOW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6" name="Google Shape;196;p6"/>
          <p:cNvSpPr txBox="1"/>
          <p:nvPr/>
        </p:nvSpPr>
        <p:spPr>
          <a:xfrm>
            <a:off x="4512467" y="6304003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*  Similar resource: Charting the Life Course</a:t>
            </a:r>
            <a:endParaRPr b="0" i="0"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7"/>
          <p:cNvSpPr/>
          <p:nvPr/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0F4861"/>
              </a:gs>
            </a:gsLst>
            <a:lin ang="8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7"/>
          <p:cNvSpPr/>
          <p:nvPr/>
        </p:nvSpPr>
        <p:spPr>
          <a:xfrm flipH="1" rot="10800000">
            <a:off x="8128857" y="0"/>
            <a:ext cx="4063143" cy="1576412"/>
          </a:xfrm>
          <a:prstGeom prst="rect">
            <a:avLst/>
          </a:prstGeom>
          <a:gradFill>
            <a:gsLst>
              <a:gs pos="0">
                <a:srgbClr val="0A3041">
                  <a:alpha val="67843"/>
                </a:srgbClr>
              </a:gs>
              <a:gs pos="19000">
                <a:srgbClr val="0A3041">
                  <a:alpha val="67843"/>
                </a:srgbClr>
              </a:gs>
              <a:gs pos="100000">
                <a:srgbClr val="156082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/>
          <p:nvPr/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0">
                <a:srgbClr val="156082">
                  <a:alpha val="0"/>
                </a:srgbClr>
              </a:gs>
              <a:gs pos="23000">
                <a:srgbClr val="156082">
                  <a:alpha val="0"/>
                </a:srgbClr>
              </a:gs>
              <a:gs pos="99000">
                <a:srgbClr val="000000">
                  <a:alpha val="73725"/>
                </a:srgbClr>
              </a:gs>
              <a:gs pos="100000">
                <a:srgbClr val="000000">
                  <a:alpha val="73725"/>
                </a:srgbClr>
              </a:gs>
            </a:gsLst>
            <a:lin ang="20399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"/>
          <p:cNvSpPr txBox="1"/>
          <p:nvPr>
            <p:ph type="title"/>
          </p:nvPr>
        </p:nvSpPr>
        <p:spPr>
          <a:xfrm>
            <a:off x="1371597" y="348865"/>
            <a:ext cx="10044023" cy="8777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n-US" sz="4000">
                <a:solidFill>
                  <a:srgbClr val="FFFFFF"/>
                </a:solidFill>
              </a:rPr>
              <a:t>Community Partnerships</a:t>
            </a:r>
            <a:endParaRPr/>
          </a:p>
        </p:txBody>
      </p:sp>
      <p:sp>
        <p:nvSpPr>
          <p:cNvPr id="206" name="Google Shape;206;p7"/>
          <p:cNvSpPr txBox="1"/>
          <p:nvPr/>
        </p:nvSpPr>
        <p:spPr>
          <a:xfrm>
            <a:off x="181155" y="6581955"/>
            <a:ext cx="85311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37:55-38:45</a:t>
            </a:r>
            <a:endParaRPr/>
          </a:p>
        </p:txBody>
      </p:sp>
      <p:sp>
        <p:nvSpPr>
          <p:cNvPr id="207" name="Google Shape;207;p7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7575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7"/>
          <p:cNvSpPr txBox="1"/>
          <p:nvPr/>
        </p:nvSpPr>
        <p:spPr>
          <a:xfrm>
            <a:off x="1224774" y="1575459"/>
            <a:ext cx="9299448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Natural Ties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 KU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Mission Statement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Natural Ties fosters friendship and inclusion between individuals with and without disabilities, one tie at a time.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sng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Best Buddies</a:t>
            </a:r>
            <a:r>
              <a:rPr b="0" i="0" lang="en-US" sz="200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 in St. Louis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242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>
                <a:solidFill>
                  <a:srgbClr val="1F384F"/>
                </a:solidFill>
                <a:latin typeface="Gabarito"/>
                <a:ea typeface="Gabarito"/>
                <a:cs typeface="Gabarito"/>
                <a:sym typeface="Gabarito"/>
              </a:rPr>
              <a:t>Best Buddies in Missouri offers One-To-One Friendship and Leadership Development programs for individuals with and without disabilities in Missouri.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F384F"/>
              </a:solidFill>
              <a:latin typeface="Gabarito"/>
              <a:ea typeface="Gabarito"/>
              <a:cs typeface="Gabarito"/>
              <a:sym typeface="Gabari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>
                <a:solidFill>
                  <a:srgbClr val="1F384F"/>
                </a:solidFill>
                <a:latin typeface="Gabarito"/>
                <a:ea typeface="Gabarito"/>
                <a:cs typeface="Gabarito"/>
                <a:sym typeface="Gabarito"/>
              </a:rPr>
              <a:t>So many other programs like this!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F384F"/>
              </a:solidFill>
              <a:latin typeface="Gabarito"/>
              <a:ea typeface="Gabarito"/>
              <a:cs typeface="Gabarito"/>
              <a:sym typeface="Gabari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>
                <a:solidFill>
                  <a:srgbClr val="0070C0"/>
                </a:solidFill>
                <a:latin typeface="Gabarito"/>
                <a:ea typeface="Gabarito"/>
                <a:cs typeface="Gabarito"/>
                <a:sym typeface="Gabarito"/>
              </a:rPr>
              <a:t>*  </a:t>
            </a:r>
            <a:r>
              <a:rPr lang="en-US"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Many factors including age, health &amp; interests change over time and need to be modified</a:t>
            </a:r>
            <a:endParaRPr b="0" i="0" sz="1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  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7"/>
          <p:cNvSpPr txBox="1"/>
          <p:nvPr/>
        </p:nvSpPr>
        <p:spPr>
          <a:xfrm>
            <a:off x="181155" y="6225959"/>
            <a:ext cx="28176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Ann - KU Community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en-US" sz="4000"/>
              <a:t>Examples of facilitating friendships &amp; activities</a:t>
            </a:r>
            <a:endParaRPr/>
          </a:p>
        </p:txBody>
      </p:sp>
      <p:sp>
        <p:nvSpPr>
          <p:cNvPr id="215" name="Google Shape;215;p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person in a wheelchair with a person in a garment" id="216" name="Google Shape;216;p8"/>
          <p:cNvPicPr preferRelativeResize="0"/>
          <p:nvPr/>
        </p:nvPicPr>
        <p:blipFill rotWithShape="1">
          <a:blip r:embed="rId3">
            <a:alphaModFix/>
          </a:blip>
          <a:srcRect b="2486" l="0" r="0" t="0"/>
          <a:stretch/>
        </p:blipFill>
        <p:spPr>
          <a:xfrm>
            <a:off x="7881325" y="1825625"/>
            <a:ext cx="3322276" cy="3957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7" name="Google Shape;217;p8"/>
          <p:cNvGrpSpPr/>
          <p:nvPr/>
        </p:nvGrpSpPr>
        <p:grpSpPr>
          <a:xfrm>
            <a:off x="838125" y="1825625"/>
            <a:ext cx="3496850" cy="3957105"/>
            <a:chOff x="5582805" y="0"/>
            <a:chExt cx="4163908" cy="4578923"/>
          </a:xfrm>
        </p:grpSpPr>
        <p:sp>
          <p:nvSpPr>
            <p:cNvPr id="218" name="Google Shape;218;p8"/>
            <p:cNvSpPr/>
            <p:nvPr/>
          </p:nvSpPr>
          <p:spPr>
            <a:xfrm>
              <a:off x="5582805" y="0"/>
              <a:ext cx="4163908" cy="457892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-24998" r="-24998" t="0"/>
              </a:stretch>
            </a:blip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 txBox="1"/>
            <p:nvPr/>
          </p:nvSpPr>
          <p:spPr>
            <a:xfrm>
              <a:off x="5582805" y="0"/>
              <a:ext cx="4163908" cy="45789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650" lIns="247650" spcFirstLastPara="1" rIns="247650" wrap="square" tIns="247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500"/>
                <a:buFont typeface="Arial"/>
                <a:buNone/>
              </a:pPr>
              <a:r>
                <a:t/>
              </a:r>
              <a:endParaRPr sz="6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0" name="Google Shape;220;p8"/>
          <p:cNvPicPr preferRelativeResize="0"/>
          <p:nvPr/>
        </p:nvPicPr>
        <p:blipFill rotWithShape="1">
          <a:blip r:embed="rId5">
            <a:alphaModFix/>
          </a:blip>
          <a:srcRect b="10720" l="0" r="0" t="10916"/>
          <a:stretch/>
        </p:blipFill>
        <p:spPr>
          <a:xfrm>
            <a:off x="4334975" y="1825625"/>
            <a:ext cx="3466025" cy="395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9"/>
          <p:cNvSpPr txBox="1"/>
          <p:nvPr>
            <p:ph type="title"/>
          </p:nvPr>
        </p:nvSpPr>
        <p:spPr>
          <a:xfrm>
            <a:off x="6192723" y="177809"/>
            <a:ext cx="539336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en-US" sz="4000"/>
              <a:t>Jobs / Volunteering</a:t>
            </a:r>
            <a:endParaRPr/>
          </a:p>
        </p:txBody>
      </p:sp>
      <p:sp>
        <p:nvSpPr>
          <p:cNvPr id="227" name="Google Shape;227;p9"/>
          <p:cNvSpPr/>
          <p:nvPr/>
        </p:nvSpPr>
        <p:spPr>
          <a:xfrm flipH="1">
            <a:off x="784038" y="0"/>
            <a:ext cx="842502" cy="354793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erson in a wheelchair&#10;&#10;Description automatically generated" id="228" name="Google Shape;22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802" y="558913"/>
            <a:ext cx="2400215" cy="3200287"/>
          </a:xfrm>
          <a:custGeom>
            <a:rect b="b" l="l" r="r" t="t"/>
            <a:pathLst>
              <a:path extrusionOk="0" h="2247255" w="1999274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29" name="Google Shape;229;p9"/>
          <p:cNvSpPr/>
          <p:nvPr/>
        </p:nvSpPr>
        <p:spPr>
          <a:xfrm flipH="1">
            <a:off x="3731108" y="1327365"/>
            <a:ext cx="610857" cy="610857"/>
          </a:xfrm>
          <a:prstGeom prst="ellipse">
            <a:avLst/>
          </a:prstGeom>
          <a:noFill/>
          <a:ln cap="flat" cmpd="sng" w="1270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9"/>
          <p:cNvSpPr/>
          <p:nvPr/>
        </p:nvSpPr>
        <p:spPr>
          <a:xfrm flipH="1">
            <a:off x="3628176" y="0"/>
            <a:ext cx="2093996" cy="1402773"/>
          </a:xfrm>
          <a:custGeom>
            <a:rect b="b" l="l" r="r" t="t"/>
            <a:pathLst>
              <a:path extrusionOk="0" h="1550992" w="2315251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screen shot of a computer&#10;&#10;Description automatically generated" id="231" name="Google Shape;23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932" y="4012109"/>
            <a:ext cx="3158090" cy="2084339"/>
          </a:xfrm>
          <a:custGeom>
            <a:rect b="b" l="l" r="r" t="t"/>
            <a:pathLst>
              <a:path extrusionOk="0" h="3064284" w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A person in a wheelchair&#10;&#10;Description automatically generated" id="232" name="Google Shape;23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64358" y="2191543"/>
            <a:ext cx="2272245" cy="3029661"/>
          </a:xfrm>
          <a:custGeom>
            <a:rect b="b" l="l" r="r" t="t"/>
            <a:pathLst>
              <a:path extrusionOk="0" h="2247255" w="1999274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33" name="Google Shape;233;p9"/>
          <p:cNvSpPr txBox="1"/>
          <p:nvPr>
            <p:ph idx="1" type="body"/>
          </p:nvPr>
        </p:nvSpPr>
        <p:spPr>
          <a:xfrm>
            <a:off x="6192723" y="1530704"/>
            <a:ext cx="5684475" cy="493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Bowling Alleys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Butterfly House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Delivery service – </a:t>
            </a:r>
            <a:r>
              <a:rPr lang="en-US" sz="1800"/>
              <a:t>as a passenger, helper</a:t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Duo Dogs, Humane Society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Food Bank / Pantry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Grocery Stores - </a:t>
            </a:r>
            <a:r>
              <a:rPr lang="en-US" sz="1800"/>
              <a:t>Re-stocking, Bagging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Nurses for Newborns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Restaurants - </a:t>
            </a:r>
            <a:r>
              <a:rPr lang="en-US" sz="1800"/>
              <a:t>Host/Hostess, Busser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St. Louis Aquarium </a:t>
            </a:r>
            <a:endParaRPr sz="2000">
              <a:highlight>
                <a:srgbClr val="FFFF00"/>
              </a:highlight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Specialized Employers - </a:t>
            </a:r>
            <a:r>
              <a:rPr lang="en-US" sz="1800"/>
              <a:t>Boone Center, Center for Specialized Services, Lafayette Industries, Paraquad</a:t>
            </a:r>
            <a:endParaRPr sz="1800"/>
          </a:p>
          <a:p>
            <a:pPr indent="-1270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</p:txBody>
      </p:sp>
      <p:sp>
        <p:nvSpPr>
          <p:cNvPr id="234" name="Google Shape;234;p9"/>
          <p:cNvSpPr/>
          <p:nvPr/>
        </p:nvSpPr>
        <p:spPr>
          <a:xfrm flipH="1">
            <a:off x="2899690" y="5509119"/>
            <a:ext cx="3939038" cy="3939038"/>
          </a:xfrm>
          <a:prstGeom prst="arc">
            <a:avLst>
              <a:gd fmla="val 16200000" name="adj1"/>
              <a:gd fmla="val 20354996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9"/>
          <p:cNvSpPr/>
          <p:nvPr/>
        </p:nvSpPr>
        <p:spPr>
          <a:xfrm flipH="1">
            <a:off x="3724986" y="6033795"/>
            <a:ext cx="1991064" cy="824205"/>
          </a:xfrm>
          <a:custGeom>
            <a:rect b="b" l="l" r="r" t="t"/>
            <a:pathLst>
              <a:path extrusionOk="0" h="824205" w="1991064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9"/>
          <p:cNvSpPr txBox="1"/>
          <p:nvPr/>
        </p:nvSpPr>
        <p:spPr>
          <a:xfrm>
            <a:off x="314802" y="6461184"/>
            <a:ext cx="91310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44:44-46</a:t>
            </a:r>
            <a:endParaRPr/>
          </a:p>
        </p:txBody>
      </p:sp>
      <p:sp>
        <p:nvSpPr>
          <p:cNvPr id="237" name="Google Shape;237;p9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7575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9"/>
          <p:cNvSpPr txBox="1"/>
          <p:nvPr/>
        </p:nvSpPr>
        <p:spPr>
          <a:xfrm>
            <a:off x="269165" y="6171684"/>
            <a:ext cx="29791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Ann - Job Support Meeting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2024-03-03T17:06:44Z</dcterms:created>
  <dc:creator>Cheryl Dennison</dc:creator>
</cp:coreProperties>
</file>