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46E726-C346-4CD7-86D3-879DA8B647DE}">
  <a:tblStyle styleId="{5A46E726-C346-4CD7-86D3-879DA8B647DE}" styleName="Table_0">
    <a:wholeTbl>
      <a:tcTxStyle b="off" i="off">
        <a:font>
          <a:latin typeface="Georgia"/>
          <a:ea typeface="Georgia"/>
          <a:cs typeface="Georg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8E6"/>
          </a:solidFill>
        </a:fill>
      </a:tcStyle>
    </a:wholeTbl>
    <a:band1H>
      <a:tcTxStyle/>
      <a:tcStyle>
        <a:fill>
          <a:solidFill>
            <a:srgbClr val="FFCFCA"/>
          </a:solidFill>
        </a:fill>
      </a:tcStyle>
    </a:band1H>
    <a:band2H>
      <a:tcTxStyle/>
    </a:band2H>
    <a:band1V>
      <a:tcTxStyle/>
      <a:tcStyle>
        <a:fill>
          <a:solidFill>
            <a:srgbClr val="FFCFCA"/>
          </a:solidFill>
        </a:fill>
      </a:tcStyle>
    </a:band1V>
    <a:band2V>
      <a:tcTxStyle/>
    </a:band2V>
    <a:lastCol>
      <a:tcTxStyle b="on" i="off">
        <a:font>
          <a:latin typeface="Georgia"/>
          <a:ea typeface="Georgia"/>
          <a:cs typeface="Georgia"/>
        </a:font>
        <a:schemeClr val="lt1"/>
      </a:tcTxStyle>
      <a:tcStyle>
        <a:fill>
          <a:solidFill>
            <a:schemeClr val="accent1"/>
          </a:solidFill>
        </a:fill>
      </a:tcStyle>
    </a:lastCol>
    <a:firstCol>
      <a:tcTxStyle b="on" i="off">
        <a:font>
          <a:latin typeface="Georgia"/>
          <a:ea typeface="Georgia"/>
          <a:cs typeface="Georgia"/>
        </a:font>
        <a:schemeClr val="lt1"/>
      </a:tcTxStyle>
      <a:tcStyle>
        <a:fill>
          <a:solidFill>
            <a:schemeClr val="accent1"/>
          </a:solidFill>
        </a:fill>
      </a:tcStyle>
    </a:firstCol>
    <a:lastRow>
      <a:tcTxStyle b="on" i="off">
        <a:font>
          <a:latin typeface="Georgia"/>
          <a:ea typeface="Georgia"/>
          <a:cs typeface="Georg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eorgia"/>
          <a:ea typeface="Georgia"/>
          <a:cs typeface="Georg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9" name="Google Shape;89;p1: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12: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3: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4: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6: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7" name="Google Shape;217;p17: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9: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p2: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0: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1: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2: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3: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4: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5: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p26: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6" name="Google Shape;296;p27: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8: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9: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3" name="Google Shape;103;p3: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0: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31: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2: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p33: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34: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35: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36: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37: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6" name="Google Shape;386;p38: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39: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1" name="Google Shape;401;p40: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4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41: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4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42: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4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4" name="Google Shape;424;p43: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4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7: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1" name="Google Shape;151;p9:notes"/>
          <p:cNvSpPr txBox="1"/>
          <p:nvPr>
            <p:ph idx="1" type="body"/>
          </p:nvPr>
        </p:nvSpPr>
        <p:spPr>
          <a:xfrm>
            <a:off x="701040" y="4415791"/>
            <a:ext cx="5608320" cy="4183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b="55457" l="3070" r="58664" t="7555"/>
          <a:stretch/>
        </p:blipFill>
        <p:spPr>
          <a:xfrm>
            <a:off x="4310063" y="1228725"/>
            <a:ext cx="4843462" cy="984250"/>
          </a:xfrm>
          <a:prstGeom prst="rect">
            <a:avLst/>
          </a:prstGeom>
          <a:noFill/>
          <a:ln>
            <a:noFill/>
          </a:ln>
        </p:spPr>
      </p:pic>
      <p:pic>
        <p:nvPicPr>
          <p:cNvPr id="19" name="Google Shape;19;p2"/>
          <p:cNvPicPr preferRelativeResize="0"/>
          <p:nvPr/>
        </p:nvPicPr>
        <p:blipFill rotWithShape="1">
          <a:blip r:embed="rId3">
            <a:alphaModFix/>
          </a:blip>
          <a:srcRect b="6206" l="4005" r="6150" t="49182"/>
          <a:stretch/>
        </p:blipFill>
        <p:spPr>
          <a:xfrm>
            <a:off x="-9525" y="784225"/>
            <a:ext cx="7620000" cy="1428750"/>
          </a:xfrm>
          <a:prstGeom prst="rect">
            <a:avLst/>
          </a:prstGeom>
          <a:noFill/>
          <a:ln>
            <a:noFill/>
          </a:ln>
        </p:spPr>
      </p:pic>
      <p:sp>
        <p:nvSpPr>
          <p:cNvPr id="20" name="Google Shape;20;p2"/>
          <p:cNvSpPr txBox="1"/>
          <p:nvPr>
            <p:ph type="ctrTitle"/>
          </p:nvPr>
        </p:nvSpPr>
        <p:spPr>
          <a:xfrm>
            <a:off x="681080" y="28233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
          <p:cNvSpPr txBox="1"/>
          <p:nvPr>
            <p:ph idx="1" type="subTitle"/>
          </p:nvPr>
        </p:nvSpPr>
        <p:spPr>
          <a:xfrm>
            <a:off x="1366880" y="4619739"/>
            <a:ext cx="6400800" cy="572021"/>
          </a:xfrm>
          <a:prstGeom prst="rect">
            <a:avLst/>
          </a:prstGeom>
          <a:noFill/>
          <a:ln>
            <a:noFill/>
          </a:ln>
        </p:spPr>
        <p:txBody>
          <a:bodyPr anchorCtr="0" anchor="t" bIns="45700" lIns="91425" spcFirstLastPara="1" rIns="91425" wrap="square" tIns="45700">
            <a:normAutofit/>
          </a:bodyPr>
          <a:lstStyle>
            <a:lvl1pPr lvl="0" algn="ctr">
              <a:spcBef>
                <a:spcPts val="560"/>
              </a:spcBef>
              <a:spcAft>
                <a:spcPts val="0"/>
              </a:spcAft>
              <a:buClr>
                <a:srgbClr val="FE5000"/>
              </a:buClr>
              <a:buSzPts val="2800"/>
              <a:buFont typeface="Verdana"/>
              <a:buNone/>
              <a:defRPr b="1" i="0" sz="2800">
                <a:solidFill>
                  <a:srgbClr val="FE5000"/>
                </a:solidFill>
                <a:latin typeface="Verdana"/>
                <a:ea typeface="Verdana"/>
                <a:cs typeface="Verdana"/>
                <a:sym typeface="Verdana"/>
              </a:defRPr>
            </a:lvl1pPr>
            <a:lvl2pPr lvl="1" algn="ctr">
              <a:spcBef>
                <a:spcPts val="560"/>
              </a:spcBef>
              <a:spcAft>
                <a:spcPts val="0"/>
              </a:spcAft>
              <a:buClr>
                <a:srgbClr val="888888"/>
              </a:buClr>
              <a:buSzPts val="2800"/>
              <a:buFont typeface="Georgia"/>
              <a:buNone/>
              <a:defRPr>
                <a:solidFill>
                  <a:srgbClr val="888888"/>
                </a:solidFill>
              </a:defRPr>
            </a:lvl2pPr>
            <a:lvl3pPr lvl="2" algn="ctr">
              <a:spcBef>
                <a:spcPts val="480"/>
              </a:spcBef>
              <a:spcAft>
                <a:spcPts val="0"/>
              </a:spcAft>
              <a:buClr>
                <a:srgbClr val="888888"/>
              </a:buClr>
              <a:buSzPts val="2400"/>
              <a:buFont typeface="Georgia"/>
              <a:buNone/>
              <a:defRPr>
                <a:solidFill>
                  <a:srgbClr val="888888"/>
                </a:solidFill>
              </a:defRPr>
            </a:lvl3pPr>
            <a:lvl4pPr lvl="3" algn="ctr">
              <a:spcBef>
                <a:spcPts val="400"/>
              </a:spcBef>
              <a:spcAft>
                <a:spcPts val="0"/>
              </a:spcAft>
              <a:buClr>
                <a:srgbClr val="888888"/>
              </a:buClr>
              <a:buSzPts val="2000"/>
              <a:buFont typeface="Georgia"/>
              <a:buNone/>
              <a:defRPr>
                <a:solidFill>
                  <a:srgbClr val="888888"/>
                </a:solidFill>
              </a:defRPr>
            </a:lvl4pPr>
            <a:lvl5pPr lvl="4" algn="ctr">
              <a:spcBef>
                <a:spcPts val="400"/>
              </a:spcBef>
              <a:spcAft>
                <a:spcPts val="0"/>
              </a:spcAft>
              <a:buClr>
                <a:srgbClr val="888888"/>
              </a:buClr>
              <a:buSzPts val="2000"/>
              <a:buFont typeface="Georgi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1"/>
          <p:cNvSpPr txBox="1"/>
          <p:nvPr>
            <p:ph type="title"/>
          </p:nvPr>
        </p:nvSpPr>
        <p:spPr>
          <a:xfrm>
            <a:off x="1822768" y="488188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i="0" sz="2000">
                <a:solidFill>
                  <a:srgbClr val="FE5000"/>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1"/>
          <p:cNvSpPr/>
          <p:nvPr>
            <p:ph idx="2" type="pic"/>
          </p:nvPr>
        </p:nvSpPr>
        <p:spPr>
          <a:xfrm>
            <a:off x="1822768" y="1498529"/>
            <a:ext cx="5486400" cy="3320485"/>
          </a:xfrm>
          <a:prstGeom prst="rect">
            <a:avLst/>
          </a:prstGeom>
          <a:noFill/>
          <a:ln>
            <a:noFill/>
          </a:ln>
        </p:spPr>
      </p:sp>
      <p:sp>
        <p:nvSpPr>
          <p:cNvPr id="67" name="Google Shape;67;p11"/>
          <p:cNvSpPr txBox="1"/>
          <p:nvPr>
            <p:ph idx="1" type="body"/>
          </p:nvPr>
        </p:nvSpPr>
        <p:spPr>
          <a:xfrm>
            <a:off x="1822768" y="55197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Georgia"/>
              <a:buNone/>
              <a:defRPr sz="1400"/>
            </a:lvl1pPr>
            <a:lvl2pPr indent="-228600" lvl="1" marL="914400" algn="l">
              <a:spcBef>
                <a:spcPts val="240"/>
              </a:spcBef>
              <a:spcAft>
                <a:spcPts val="0"/>
              </a:spcAft>
              <a:buClr>
                <a:schemeClr val="dk1"/>
              </a:buClr>
              <a:buSzPts val="1200"/>
              <a:buFont typeface="Georgia"/>
              <a:buNone/>
              <a:defRPr sz="1200"/>
            </a:lvl2pPr>
            <a:lvl3pPr indent="-228600" lvl="2" marL="1371600" algn="l">
              <a:spcBef>
                <a:spcPts val="200"/>
              </a:spcBef>
              <a:spcAft>
                <a:spcPts val="0"/>
              </a:spcAft>
              <a:buClr>
                <a:schemeClr val="dk1"/>
              </a:buClr>
              <a:buSzPts val="1000"/>
              <a:buFont typeface="Georgia"/>
              <a:buNone/>
              <a:defRPr sz="1000"/>
            </a:lvl3pPr>
            <a:lvl4pPr indent="-228600" lvl="3" marL="1828800" algn="l">
              <a:spcBef>
                <a:spcPts val="180"/>
              </a:spcBef>
              <a:spcAft>
                <a:spcPts val="0"/>
              </a:spcAft>
              <a:buClr>
                <a:schemeClr val="dk1"/>
              </a:buClr>
              <a:buSzPts val="900"/>
              <a:buFont typeface="Georgia"/>
              <a:buNone/>
              <a:defRPr sz="900"/>
            </a:lvl4pPr>
            <a:lvl5pPr indent="-228600" lvl="4" marL="2286000" algn="l">
              <a:spcBef>
                <a:spcPts val="180"/>
              </a:spcBef>
              <a:spcAft>
                <a:spcPts val="0"/>
              </a:spcAft>
              <a:buClr>
                <a:schemeClr val="dk1"/>
              </a:buClr>
              <a:buSzPts val="900"/>
              <a:buFont typeface="Georgia"/>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1"/>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420210" y="1507582"/>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2"/>
          <p:cNvSpPr txBox="1"/>
          <p:nvPr>
            <p:ph idx="1" type="body"/>
          </p:nvPr>
        </p:nvSpPr>
        <p:spPr>
          <a:xfrm rot="5400000">
            <a:off x="2706419" y="437356"/>
            <a:ext cx="365718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2"/>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5304789" y="2825432"/>
            <a:ext cx="470662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 name="Google Shape;77;p13"/>
          <p:cNvSpPr txBox="1"/>
          <p:nvPr>
            <p:ph idx="1" type="body"/>
          </p:nvPr>
        </p:nvSpPr>
        <p:spPr>
          <a:xfrm rot="5400000">
            <a:off x="1113789" y="844232"/>
            <a:ext cx="4706622"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80" name="Shape 80"/>
        <p:cNvGrpSpPr/>
        <p:nvPr/>
      </p:nvGrpSpPr>
      <p:grpSpPr>
        <a:xfrm>
          <a:off x="0" y="0"/>
          <a:ext cx="0" cy="0"/>
          <a:chOff x="0" y="0"/>
          <a:chExt cx="0" cy="0"/>
        </a:xfrm>
      </p:grpSpPr>
      <p:pic>
        <p:nvPicPr>
          <p:cNvPr id="81" name="Google Shape;81;p14"/>
          <p:cNvPicPr preferRelativeResize="0"/>
          <p:nvPr/>
        </p:nvPicPr>
        <p:blipFill rotWithShape="1">
          <a:blip r:embed="rId2">
            <a:alphaModFix/>
          </a:blip>
          <a:srcRect b="6205" l="2084" r="2190" t="4947"/>
          <a:stretch/>
        </p:blipFill>
        <p:spPr>
          <a:xfrm>
            <a:off x="-12700" y="-6350"/>
            <a:ext cx="9169400" cy="3208338"/>
          </a:xfrm>
          <a:prstGeom prst="rect">
            <a:avLst/>
          </a:prstGeom>
          <a:noFill/>
          <a:ln>
            <a:noFill/>
          </a:ln>
        </p:spPr>
      </p:pic>
      <p:pic>
        <p:nvPicPr>
          <p:cNvPr id="82" name="Google Shape;82;p14"/>
          <p:cNvPicPr preferRelativeResize="0"/>
          <p:nvPr/>
        </p:nvPicPr>
        <p:blipFill rotWithShape="1">
          <a:blip r:embed="rId3">
            <a:alphaModFix/>
          </a:blip>
          <a:srcRect b="51147" l="3070" r="58664" t="7555"/>
          <a:stretch/>
        </p:blipFill>
        <p:spPr>
          <a:xfrm>
            <a:off x="0" y="3184525"/>
            <a:ext cx="9156700" cy="3732213"/>
          </a:xfrm>
          <a:prstGeom prst="rect">
            <a:avLst/>
          </a:prstGeom>
          <a:noFill/>
          <a:ln>
            <a:noFill/>
          </a:ln>
        </p:spPr>
      </p:pic>
      <p:sp>
        <p:nvSpPr>
          <p:cNvPr id="83" name="Google Shape;83;p14"/>
          <p:cNvSpPr txBox="1"/>
          <p:nvPr>
            <p:ph idx="1" type="subTitle"/>
          </p:nvPr>
        </p:nvSpPr>
        <p:spPr>
          <a:xfrm>
            <a:off x="1370491" y="4137171"/>
            <a:ext cx="6400800" cy="1019941"/>
          </a:xfrm>
          <a:prstGeom prst="rect">
            <a:avLst/>
          </a:prstGeom>
          <a:noFill/>
          <a:ln>
            <a:noFill/>
          </a:ln>
        </p:spPr>
        <p:txBody>
          <a:bodyPr anchorCtr="0" anchor="t" bIns="45700" lIns="91425" spcFirstLastPara="1" rIns="91425" wrap="square" tIns="45700">
            <a:noAutofit/>
          </a:bodyPr>
          <a:lstStyle>
            <a:lvl1pPr lvl="0" algn="ctr">
              <a:spcBef>
                <a:spcPts val="800"/>
              </a:spcBef>
              <a:spcAft>
                <a:spcPts val="0"/>
              </a:spcAft>
              <a:buClr>
                <a:srgbClr val="FFFFFF"/>
              </a:buClr>
              <a:buSzPts val="4000"/>
              <a:buFont typeface="Verdana"/>
              <a:buNone/>
              <a:defRPr b="1" i="0" sz="4000">
                <a:solidFill>
                  <a:srgbClr val="FFFFFF"/>
                </a:solidFill>
                <a:latin typeface="Verdana"/>
                <a:ea typeface="Verdana"/>
                <a:cs typeface="Verdana"/>
                <a:sym typeface="Verdana"/>
              </a:defRPr>
            </a:lvl1pPr>
            <a:lvl2pPr lvl="1" algn="ctr">
              <a:spcBef>
                <a:spcPts val="560"/>
              </a:spcBef>
              <a:spcAft>
                <a:spcPts val="0"/>
              </a:spcAft>
              <a:buClr>
                <a:srgbClr val="888888"/>
              </a:buClr>
              <a:buSzPts val="2800"/>
              <a:buFont typeface="Georgia"/>
              <a:buNone/>
              <a:defRPr>
                <a:solidFill>
                  <a:srgbClr val="888888"/>
                </a:solidFill>
              </a:defRPr>
            </a:lvl2pPr>
            <a:lvl3pPr lvl="2" algn="ctr">
              <a:spcBef>
                <a:spcPts val="480"/>
              </a:spcBef>
              <a:spcAft>
                <a:spcPts val="0"/>
              </a:spcAft>
              <a:buClr>
                <a:srgbClr val="888888"/>
              </a:buClr>
              <a:buSzPts val="2400"/>
              <a:buFont typeface="Georgia"/>
              <a:buNone/>
              <a:defRPr>
                <a:solidFill>
                  <a:srgbClr val="888888"/>
                </a:solidFill>
              </a:defRPr>
            </a:lvl3pPr>
            <a:lvl4pPr lvl="3" algn="ctr">
              <a:spcBef>
                <a:spcPts val="400"/>
              </a:spcBef>
              <a:spcAft>
                <a:spcPts val="0"/>
              </a:spcAft>
              <a:buClr>
                <a:srgbClr val="888888"/>
              </a:buClr>
              <a:buSzPts val="2000"/>
              <a:buFont typeface="Georgia"/>
              <a:buNone/>
              <a:defRPr>
                <a:solidFill>
                  <a:srgbClr val="888888"/>
                </a:solidFill>
              </a:defRPr>
            </a:lvl4pPr>
            <a:lvl5pPr lvl="4" algn="ctr">
              <a:spcBef>
                <a:spcPts val="400"/>
              </a:spcBef>
              <a:spcAft>
                <a:spcPts val="0"/>
              </a:spcAft>
              <a:buClr>
                <a:srgbClr val="888888"/>
              </a:buClr>
              <a:buSzPts val="2000"/>
              <a:buFont typeface="Georgi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84" name="Google Shape;84;p14"/>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4"/>
          <p:cNvSpPr txBox="1"/>
          <p:nvPr>
            <p:ph idx="11" type="ftr"/>
          </p:nvPr>
        </p:nvSpPr>
        <p:spPr>
          <a:xfrm>
            <a:off x="3087688"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86" name="Google Shape;86;p14"/>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0690" y="1517742"/>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
          <p:cNvSpPr txBox="1"/>
          <p:nvPr>
            <p:ph idx="1" type="body"/>
          </p:nvPr>
        </p:nvSpPr>
        <p:spPr>
          <a:xfrm>
            <a:off x="471010" y="2733725"/>
            <a:ext cx="8199120" cy="352483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u="none" cap="none" strike="noStrike">
                <a:solidFill>
                  <a:srgbClr val="FE5000"/>
                </a:solidFill>
                <a:latin typeface="Verdana"/>
                <a:ea typeface="Verdana"/>
                <a:cs typeface="Verdana"/>
                <a:sym typeface="Verdana"/>
              </a:defRPr>
            </a:lvl1pPr>
            <a:lvl2pPr indent="0" lvl="1" marL="0" marR="0" algn="r">
              <a:spcBef>
                <a:spcPts val="0"/>
              </a:spcBef>
              <a:buNone/>
              <a:defRPr b="1" i="0" sz="1200" u="none" cap="none" strike="noStrike">
                <a:solidFill>
                  <a:srgbClr val="FE5000"/>
                </a:solidFill>
                <a:latin typeface="Verdana"/>
                <a:ea typeface="Verdana"/>
                <a:cs typeface="Verdana"/>
                <a:sym typeface="Verdana"/>
              </a:defRPr>
            </a:lvl2pPr>
            <a:lvl3pPr indent="0" lvl="2" marL="0" marR="0" algn="r">
              <a:spcBef>
                <a:spcPts val="0"/>
              </a:spcBef>
              <a:buNone/>
              <a:defRPr b="1" i="0" sz="1200" u="none" cap="none" strike="noStrike">
                <a:solidFill>
                  <a:srgbClr val="FE5000"/>
                </a:solidFill>
                <a:latin typeface="Verdana"/>
                <a:ea typeface="Verdana"/>
                <a:cs typeface="Verdana"/>
                <a:sym typeface="Verdana"/>
              </a:defRPr>
            </a:lvl3pPr>
            <a:lvl4pPr indent="0" lvl="3" marL="0" marR="0" algn="r">
              <a:spcBef>
                <a:spcPts val="0"/>
              </a:spcBef>
              <a:buNone/>
              <a:defRPr b="1" i="0" sz="1200" u="none" cap="none" strike="noStrike">
                <a:solidFill>
                  <a:srgbClr val="FE5000"/>
                </a:solidFill>
                <a:latin typeface="Verdana"/>
                <a:ea typeface="Verdana"/>
                <a:cs typeface="Verdana"/>
                <a:sym typeface="Verdana"/>
              </a:defRPr>
            </a:lvl4pPr>
            <a:lvl5pPr indent="0" lvl="4" marL="0" marR="0" algn="r">
              <a:spcBef>
                <a:spcPts val="0"/>
              </a:spcBef>
              <a:buNone/>
              <a:defRPr b="1" i="0" sz="1200" u="none" cap="none" strike="noStrike">
                <a:solidFill>
                  <a:srgbClr val="FE5000"/>
                </a:solidFill>
                <a:latin typeface="Verdana"/>
                <a:ea typeface="Verdana"/>
                <a:cs typeface="Verdana"/>
                <a:sym typeface="Verdana"/>
              </a:defRPr>
            </a:lvl5pPr>
            <a:lvl6pPr indent="0" lvl="5" marL="0" marR="0" algn="r">
              <a:spcBef>
                <a:spcPts val="0"/>
              </a:spcBef>
              <a:buNone/>
              <a:defRPr b="1" i="0" sz="1200" u="none" cap="none" strike="noStrike">
                <a:solidFill>
                  <a:srgbClr val="FE5000"/>
                </a:solidFill>
                <a:latin typeface="Verdana"/>
                <a:ea typeface="Verdana"/>
                <a:cs typeface="Verdana"/>
                <a:sym typeface="Verdana"/>
              </a:defRPr>
            </a:lvl6pPr>
            <a:lvl7pPr indent="0" lvl="6" marL="0" marR="0" algn="r">
              <a:spcBef>
                <a:spcPts val="0"/>
              </a:spcBef>
              <a:buNone/>
              <a:defRPr b="1" i="0" sz="1200" u="none" cap="none" strike="noStrike">
                <a:solidFill>
                  <a:srgbClr val="FE5000"/>
                </a:solidFill>
                <a:latin typeface="Verdana"/>
                <a:ea typeface="Verdana"/>
                <a:cs typeface="Verdana"/>
                <a:sym typeface="Verdana"/>
              </a:defRPr>
            </a:lvl7pPr>
            <a:lvl8pPr indent="0" lvl="7" marL="0" marR="0" algn="r">
              <a:spcBef>
                <a:spcPts val="0"/>
              </a:spcBef>
              <a:buNone/>
              <a:defRPr b="1" i="0" sz="1200" u="none" cap="none" strike="noStrike">
                <a:solidFill>
                  <a:srgbClr val="FE5000"/>
                </a:solidFill>
                <a:latin typeface="Verdana"/>
                <a:ea typeface="Verdana"/>
                <a:cs typeface="Verdana"/>
                <a:sym typeface="Verdana"/>
              </a:defRPr>
            </a:lvl8pPr>
            <a:lvl9pPr indent="0" lvl="8" marL="0" marR="0" algn="r">
              <a:spcBef>
                <a:spcPts val="0"/>
              </a:spcBef>
              <a:buNone/>
              <a:defRPr b="1" i="0" sz="1200" u="none" cap="none" strike="noStrike">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header Slide" type="title">
  <p:cSld name="TITLE">
    <p:spTree>
      <p:nvGrpSpPr>
        <p:cNvPr id="27" name="Shape 27"/>
        <p:cNvGrpSpPr/>
        <p:nvPr/>
      </p:nvGrpSpPr>
      <p:grpSpPr>
        <a:xfrm>
          <a:off x="0" y="0"/>
          <a:ext cx="0" cy="0"/>
          <a:chOff x="0" y="0"/>
          <a:chExt cx="0" cy="0"/>
        </a:xfrm>
      </p:grpSpPr>
      <p:sp>
        <p:nvSpPr>
          <p:cNvPr id="28" name="Google Shape;28;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560"/>
              </a:spcBef>
              <a:spcAft>
                <a:spcPts val="0"/>
              </a:spcAft>
              <a:buClr>
                <a:srgbClr val="FE5000"/>
              </a:buClr>
              <a:buSzPts val="2800"/>
              <a:buFont typeface="Verdana"/>
              <a:buNone/>
              <a:defRPr b="1" i="0" sz="2800">
                <a:solidFill>
                  <a:srgbClr val="FE5000"/>
                </a:solidFill>
                <a:latin typeface="Verdana"/>
                <a:ea typeface="Verdana"/>
                <a:cs typeface="Verdana"/>
                <a:sym typeface="Verdana"/>
              </a:defRPr>
            </a:lvl1pPr>
            <a:lvl2pPr lvl="1" algn="ctr">
              <a:spcBef>
                <a:spcPts val="560"/>
              </a:spcBef>
              <a:spcAft>
                <a:spcPts val="0"/>
              </a:spcAft>
              <a:buClr>
                <a:srgbClr val="888888"/>
              </a:buClr>
              <a:buSzPts val="2800"/>
              <a:buFont typeface="Georgia"/>
              <a:buNone/>
              <a:defRPr>
                <a:solidFill>
                  <a:srgbClr val="888888"/>
                </a:solidFill>
              </a:defRPr>
            </a:lvl2pPr>
            <a:lvl3pPr lvl="2" algn="ctr">
              <a:spcBef>
                <a:spcPts val="480"/>
              </a:spcBef>
              <a:spcAft>
                <a:spcPts val="0"/>
              </a:spcAft>
              <a:buClr>
                <a:srgbClr val="888888"/>
              </a:buClr>
              <a:buSzPts val="2400"/>
              <a:buFont typeface="Georgia"/>
              <a:buNone/>
              <a:defRPr>
                <a:solidFill>
                  <a:srgbClr val="888888"/>
                </a:solidFill>
              </a:defRPr>
            </a:lvl3pPr>
            <a:lvl4pPr lvl="3" algn="ctr">
              <a:spcBef>
                <a:spcPts val="400"/>
              </a:spcBef>
              <a:spcAft>
                <a:spcPts val="0"/>
              </a:spcAft>
              <a:buClr>
                <a:srgbClr val="888888"/>
              </a:buClr>
              <a:buSzPts val="2000"/>
              <a:buFont typeface="Georgia"/>
              <a:buNone/>
              <a:defRPr>
                <a:solidFill>
                  <a:srgbClr val="888888"/>
                </a:solidFill>
              </a:defRPr>
            </a:lvl4pPr>
            <a:lvl5pPr lvl="4" algn="ctr">
              <a:spcBef>
                <a:spcPts val="400"/>
              </a:spcBef>
              <a:spcAft>
                <a:spcPts val="0"/>
              </a:spcAft>
              <a:buClr>
                <a:srgbClr val="888888"/>
              </a:buClr>
              <a:buSzPts val="2000"/>
              <a:buFont typeface="Georgia"/>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 name="Google Shape;30;p4"/>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681673" y="4406900"/>
            <a:ext cx="7772400" cy="1362075"/>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b="0" i="0" sz="4000" cap="none">
                <a:latin typeface="Georgia"/>
                <a:ea typeface="Georgia"/>
                <a:cs typeface="Georgia"/>
                <a:sym typeface="Georg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5"/>
          <p:cNvSpPr txBox="1"/>
          <p:nvPr>
            <p:ph idx="1" type="body"/>
          </p:nvPr>
        </p:nvSpPr>
        <p:spPr>
          <a:xfrm>
            <a:off x="681673" y="2673033"/>
            <a:ext cx="7772400" cy="1500187"/>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Clr>
                <a:srgbClr val="FE5000"/>
              </a:buClr>
              <a:buSzPts val="2000"/>
              <a:buFont typeface="Verdana"/>
              <a:buNone/>
              <a:defRPr b="1" i="0" sz="2000">
                <a:solidFill>
                  <a:srgbClr val="FE5000"/>
                </a:solidFill>
                <a:latin typeface="Verdana"/>
                <a:ea typeface="Verdana"/>
                <a:cs typeface="Verdana"/>
                <a:sym typeface="Verdana"/>
              </a:defRPr>
            </a:lvl1pPr>
            <a:lvl2pPr indent="-228600" lvl="1" marL="914400" algn="l">
              <a:spcBef>
                <a:spcPts val="360"/>
              </a:spcBef>
              <a:spcAft>
                <a:spcPts val="0"/>
              </a:spcAft>
              <a:buClr>
                <a:srgbClr val="888888"/>
              </a:buClr>
              <a:buSzPts val="1800"/>
              <a:buFont typeface="Georgia"/>
              <a:buNone/>
              <a:defRPr sz="1800">
                <a:solidFill>
                  <a:srgbClr val="888888"/>
                </a:solidFill>
              </a:defRPr>
            </a:lvl2pPr>
            <a:lvl3pPr indent="-228600" lvl="2" marL="1371600" algn="l">
              <a:spcBef>
                <a:spcPts val="320"/>
              </a:spcBef>
              <a:spcAft>
                <a:spcPts val="0"/>
              </a:spcAft>
              <a:buClr>
                <a:srgbClr val="888888"/>
              </a:buClr>
              <a:buSzPts val="1600"/>
              <a:buFont typeface="Georgia"/>
              <a:buNone/>
              <a:defRPr sz="1600">
                <a:solidFill>
                  <a:srgbClr val="888888"/>
                </a:solidFill>
              </a:defRPr>
            </a:lvl3pPr>
            <a:lvl4pPr indent="-228600" lvl="3" marL="1828800" algn="l">
              <a:spcBef>
                <a:spcPts val="280"/>
              </a:spcBef>
              <a:spcAft>
                <a:spcPts val="0"/>
              </a:spcAft>
              <a:buClr>
                <a:srgbClr val="888888"/>
              </a:buClr>
              <a:buSzPts val="1400"/>
              <a:buFont typeface="Georgia"/>
              <a:buNone/>
              <a:defRPr sz="1400">
                <a:solidFill>
                  <a:srgbClr val="888888"/>
                </a:solidFill>
              </a:defRPr>
            </a:lvl4pPr>
            <a:lvl5pPr indent="-228600" lvl="4" marL="2286000" algn="l">
              <a:spcBef>
                <a:spcPts val="280"/>
              </a:spcBef>
              <a:spcAft>
                <a:spcPts val="0"/>
              </a:spcAft>
              <a:buClr>
                <a:srgbClr val="888888"/>
              </a:buClr>
              <a:buSzPts val="1400"/>
              <a:buFont typeface="Georgia"/>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0690" y="1517742"/>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a:off x="457200" y="2734716"/>
            <a:ext cx="4038600" cy="359464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Georgia"/>
              <a:buChar char="•"/>
              <a:defRPr sz="2800"/>
            </a:lvl1pPr>
            <a:lvl2pPr indent="-381000" lvl="1" marL="914400" algn="l">
              <a:spcBef>
                <a:spcPts val="480"/>
              </a:spcBef>
              <a:spcAft>
                <a:spcPts val="0"/>
              </a:spcAft>
              <a:buClr>
                <a:schemeClr val="dk1"/>
              </a:buClr>
              <a:buSzPts val="2400"/>
              <a:buFont typeface="Georgia"/>
              <a:buChar char="•"/>
              <a:defRPr sz="2400"/>
            </a:lvl2pPr>
            <a:lvl3pPr indent="-355600" lvl="2" marL="1371600" algn="l">
              <a:spcBef>
                <a:spcPts val="400"/>
              </a:spcBef>
              <a:spcAft>
                <a:spcPts val="0"/>
              </a:spcAft>
              <a:buClr>
                <a:schemeClr val="dk1"/>
              </a:buClr>
              <a:buSzPts val="2000"/>
              <a:buFont typeface="Georgia"/>
              <a:buChar char="•"/>
              <a:defRPr sz="2000"/>
            </a:lvl3pPr>
            <a:lvl4pPr indent="-342900" lvl="3" marL="1828800" algn="l">
              <a:spcBef>
                <a:spcPts val="360"/>
              </a:spcBef>
              <a:spcAft>
                <a:spcPts val="0"/>
              </a:spcAft>
              <a:buClr>
                <a:schemeClr val="dk1"/>
              </a:buClr>
              <a:buSzPts val="1800"/>
              <a:buFont typeface="Georgia"/>
              <a:buChar char="•"/>
              <a:defRPr sz="1800"/>
            </a:lvl4pPr>
            <a:lvl5pPr indent="-342900" lvl="4" marL="2286000" algn="l">
              <a:spcBef>
                <a:spcPts val="360"/>
              </a:spcBef>
              <a:spcAft>
                <a:spcPts val="0"/>
              </a:spcAft>
              <a:buClr>
                <a:schemeClr val="dk1"/>
              </a:buClr>
              <a:buSzPts val="1800"/>
              <a:buFont typeface="Georgia"/>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2724556"/>
            <a:ext cx="4038600" cy="359464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Georgia"/>
              <a:buChar char="•"/>
              <a:defRPr sz="2800"/>
            </a:lvl1pPr>
            <a:lvl2pPr indent="-381000" lvl="1" marL="914400" algn="l">
              <a:spcBef>
                <a:spcPts val="480"/>
              </a:spcBef>
              <a:spcAft>
                <a:spcPts val="0"/>
              </a:spcAft>
              <a:buClr>
                <a:schemeClr val="dk1"/>
              </a:buClr>
              <a:buSzPts val="2400"/>
              <a:buFont typeface="Georgia"/>
              <a:buChar char="•"/>
              <a:defRPr sz="2400"/>
            </a:lvl2pPr>
            <a:lvl3pPr indent="-355600" lvl="2" marL="1371600" algn="l">
              <a:spcBef>
                <a:spcPts val="400"/>
              </a:spcBef>
              <a:spcAft>
                <a:spcPts val="0"/>
              </a:spcAft>
              <a:buClr>
                <a:schemeClr val="dk1"/>
              </a:buClr>
              <a:buSzPts val="2000"/>
              <a:buFont typeface="Georgia"/>
              <a:buChar char="•"/>
              <a:defRPr sz="2000"/>
            </a:lvl3pPr>
            <a:lvl4pPr indent="-342900" lvl="3" marL="1828800" algn="l">
              <a:spcBef>
                <a:spcPts val="360"/>
              </a:spcBef>
              <a:spcAft>
                <a:spcPts val="0"/>
              </a:spcAft>
              <a:buClr>
                <a:schemeClr val="dk1"/>
              </a:buClr>
              <a:buSzPts val="1800"/>
              <a:buFont typeface="Georgia"/>
              <a:buChar char="•"/>
              <a:defRPr sz="1800"/>
            </a:lvl4pPr>
            <a:lvl5pPr indent="-342900" lvl="4" marL="2286000" algn="l">
              <a:spcBef>
                <a:spcPts val="360"/>
              </a:spcBef>
              <a:spcAft>
                <a:spcPts val="0"/>
              </a:spcAft>
              <a:buClr>
                <a:schemeClr val="dk1"/>
              </a:buClr>
              <a:buSzPts val="1800"/>
              <a:buFont typeface="Georgia"/>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7"/>
          <p:cNvSpPr txBox="1"/>
          <p:nvPr>
            <p:ph type="title"/>
          </p:nvPr>
        </p:nvSpPr>
        <p:spPr>
          <a:xfrm>
            <a:off x="457200" y="150256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7"/>
          <p:cNvSpPr txBox="1"/>
          <p:nvPr>
            <p:ph idx="1" type="body"/>
          </p:nvPr>
        </p:nvSpPr>
        <p:spPr>
          <a:xfrm>
            <a:off x="457200" y="2707585"/>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FE5000"/>
              </a:buClr>
              <a:buSzPts val="2400"/>
              <a:buFont typeface="Verdana"/>
              <a:buNone/>
              <a:defRPr b="1" i="0" sz="2400">
                <a:solidFill>
                  <a:srgbClr val="FE5000"/>
                </a:solidFill>
                <a:latin typeface="Verdana"/>
                <a:ea typeface="Verdana"/>
                <a:cs typeface="Verdana"/>
                <a:sym typeface="Verdana"/>
              </a:defRPr>
            </a:lvl1pPr>
            <a:lvl2pPr indent="-228600" lvl="1" marL="914400" algn="l">
              <a:spcBef>
                <a:spcPts val="400"/>
              </a:spcBef>
              <a:spcAft>
                <a:spcPts val="0"/>
              </a:spcAft>
              <a:buClr>
                <a:schemeClr val="dk1"/>
              </a:buClr>
              <a:buSzPts val="2000"/>
              <a:buFont typeface="Georgia"/>
              <a:buNone/>
              <a:defRPr b="1" sz="2000"/>
            </a:lvl2pPr>
            <a:lvl3pPr indent="-228600" lvl="2" marL="1371600" algn="l">
              <a:spcBef>
                <a:spcPts val="360"/>
              </a:spcBef>
              <a:spcAft>
                <a:spcPts val="0"/>
              </a:spcAft>
              <a:buClr>
                <a:schemeClr val="dk1"/>
              </a:buClr>
              <a:buSzPts val="1800"/>
              <a:buFont typeface="Georgia"/>
              <a:buNone/>
              <a:defRPr b="1" sz="1800"/>
            </a:lvl3pPr>
            <a:lvl4pPr indent="-228600" lvl="3" marL="1828800" algn="l">
              <a:spcBef>
                <a:spcPts val="320"/>
              </a:spcBef>
              <a:spcAft>
                <a:spcPts val="0"/>
              </a:spcAft>
              <a:buClr>
                <a:schemeClr val="dk1"/>
              </a:buClr>
              <a:buSzPts val="1600"/>
              <a:buFont typeface="Georgia"/>
              <a:buNone/>
              <a:defRPr b="1" sz="1600"/>
            </a:lvl4pPr>
            <a:lvl5pPr indent="-228600" lvl="4" marL="2286000" algn="l">
              <a:spcBef>
                <a:spcPts val="320"/>
              </a:spcBef>
              <a:spcAft>
                <a:spcPts val="0"/>
              </a:spcAft>
              <a:buClr>
                <a:schemeClr val="dk1"/>
              </a:buClr>
              <a:buSzPts val="1600"/>
              <a:buFont typeface="Georgia"/>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7"/>
          <p:cNvSpPr txBox="1"/>
          <p:nvPr>
            <p:ph idx="2" type="body"/>
          </p:nvPr>
        </p:nvSpPr>
        <p:spPr>
          <a:xfrm>
            <a:off x="457200" y="3408307"/>
            <a:ext cx="4040188" cy="288041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Georgia"/>
              <a:buChar char="•"/>
              <a:defRPr sz="2400"/>
            </a:lvl1pPr>
            <a:lvl2pPr indent="-355600" lvl="1" marL="914400" algn="l">
              <a:spcBef>
                <a:spcPts val="400"/>
              </a:spcBef>
              <a:spcAft>
                <a:spcPts val="0"/>
              </a:spcAft>
              <a:buClr>
                <a:schemeClr val="dk1"/>
              </a:buClr>
              <a:buSzPts val="2000"/>
              <a:buFont typeface="Georgia"/>
              <a:buChar char="•"/>
              <a:defRPr sz="2000"/>
            </a:lvl2pPr>
            <a:lvl3pPr indent="-342900" lvl="2" marL="1371600" algn="l">
              <a:spcBef>
                <a:spcPts val="360"/>
              </a:spcBef>
              <a:spcAft>
                <a:spcPts val="0"/>
              </a:spcAft>
              <a:buClr>
                <a:schemeClr val="dk1"/>
              </a:buClr>
              <a:buSzPts val="1800"/>
              <a:buFont typeface="Georgia"/>
              <a:buChar char="•"/>
              <a:defRPr sz="1800"/>
            </a:lvl3pPr>
            <a:lvl4pPr indent="-330200" lvl="3" marL="1828800" algn="l">
              <a:spcBef>
                <a:spcPts val="320"/>
              </a:spcBef>
              <a:spcAft>
                <a:spcPts val="0"/>
              </a:spcAft>
              <a:buClr>
                <a:schemeClr val="dk1"/>
              </a:buClr>
              <a:buSzPts val="1600"/>
              <a:buFont typeface="Georgia"/>
              <a:buChar char="•"/>
              <a:defRPr sz="1600"/>
            </a:lvl4pPr>
            <a:lvl5pPr indent="-330200" lvl="4" marL="2286000" algn="l">
              <a:spcBef>
                <a:spcPts val="320"/>
              </a:spcBef>
              <a:spcAft>
                <a:spcPts val="0"/>
              </a:spcAft>
              <a:buClr>
                <a:schemeClr val="dk1"/>
              </a:buClr>
              <a:buSzPts val="1600"/>
              <a:buFont typeface="Georgia"/>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7"/>
          <p:cNvSpPr txBox="1"/>
          <p:nvPr>
            <p:ph idx="3" type="body"/>
          </p:nvPr>
        </p:nvSpPr>
        <p:spPr>
          <a:xfrm>
            <a:off x="4645025" y="2707585"/>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FE5000"/>
              </a:buClr>
              <a:buSzPts val="2400"/>
              <a:buFont typeface="Verdana"/>
              <a:buNone/>
              <a:defRPr b="1" i="0" sz="2400">
                <a:solidFill>
                  <a:srgbClr val="FE5000"/>
                </a:solidFill>
                <a:latin typeface="Verdana"/>
                <a:ea typeface="Verdana"/>
                <a:cs typeface="Verdana"/>
                <a:sym typeface="Verdana"/>
              </a:defRPr>
            </a:lvl1pPr>
            <a:lvl2pPr indent="-228600" lvl="1" marL="914400" algn="l">
              <a:spcBef>
                <a:spcPts val="400"/>
              </a:spcBef>
              <a:spcAft>
                <a:spcPts val="0"/>
              </a:spcAft>
              <a:buClr>
                <a:schemeClr val="dk1"/>
              </a:buClr>
              <a:buSzPts val="2000"/>
              <a:buFont typeface="Georgia"/>
              <a:buNone/>
              <a:defRPr b="1" sz="2000"/>
            </a:lvl2pPr>
            <a:lvl3pPr indent="-228600" lvl="2" marL="1371600" algn="l">
              <a:spcBef>
                <a:spcPts val="360"/>
              </a:spcBef>
              <a:spcAft>
                <a:spcPts val="0"/>
              </a:spcAft>
              <a:buClr>
                <a:schemeClr val="dk1"/>
              </a:buClr>
              <a:buSzPts val="1800"/>
              <a:buFont typeface="Georgia"/>
              <a:buNone/>
              <a:defRPr b="1" sz="1800"/>
            </a:lvl3pPr>
            <a:lvl4pPr indent="-228600" lvl="3" marL="1828800" algn="l">
              <a:spcBef>
                <a:spcPts val="320"/>
              </a:spcBef>
              <a:spcAft>
                <a:spcPts val="0"/>
              </a:spcAft>
              <a:buClr>
                <a:schemeClr val="dk1"/>
              </a:buClr>
              <a:buSzPts val="1600"/>
              <a:buFont typeface="Georgia"/>
              <a:buNone/>
              <a:defRPr b="1" sz="1600"/>
            </a:lvl4pPr>
            <a:lvl5pPr indent="-228600" lvl="4" marL="2286000" algn="l">
              <a:spcBef>
                <a:spcPts val="320"/>
              </a:spcBef>
              <a:spcAft>
                <a:spcPts val="0"/>
              </a:spcAft>
              <a:buClr>
                <a:schemeClr val="dk1"/>
              </a:buClr>
              <a:buSzPts val="1600"/>
              <a:buFont typeface="Georgia"/>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
          <p:cNvSpPr txBox="1"/>
          <p:nvPr>
            <p:ph idx="4" type="body"/>
          </p:nvPr>
        </p:nvSpPr>
        <p:spPr>
          <a:xfrm>
            <a:off x="4645025" y="3408307"/>
            <a:ext cx="4041775" cy="288041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Georgia"/>
              <a:buChar char="•"/>
              <a:defRPr sz="2400"/>
            </a:lvl1pPr>
            <a:lvl2pPr indent="-355600" lvl="1" marL="914400" algn="l">
              <a:spcBef>
                <a:spcPts val="400"/>
              </a:spcBef>
              <a:spcAft>
                <a:spcPts val="0"/>
              </a:spcAft>
              <a:buClr>
                <a:schemeClr val="dk1"/>
              </a:buClr>
              <a:buSzPts val="2000"/>
              <a:buFont typeface="Georgia"/>
              <a:buChar char="•"/>
              <a:defRPr sz="2000"/>
            </a:lvl2pPr>
            <a:lvl3pPr indent="-342900" lvl="2" marL="1371600" algn="l">
              <a:spcBef>
                <a:spcPts val="360"/>
              </a:spcBef>
              <a:spcAft>
                <a:spcPts val="0"/>
              </a:spcAft>
              <a:buClr>
                <a:schemeClr val="dk1"/>
              </a:buClr>
              <a:buSzPts val="1800"/>
              <a:buFont typeface="Georgia"/>
              <a:buChar char="•"/>
              <a:defRPr sz="1800"/>
            </a:lvl3pPr>
            <a:lvl4pPr indent="-330200" lvl="3" marL="1828800" algn="l">
              <a:spcBef>
                <a:spcPts val="320"/>
              </a:spcBef>
              <a:spcAft>
                <a:spcPts val="0"/>
              </a:spcAft>
              <a:buClr>
                <a:schemeClr val="dk1"/>
              </a:buClr>
              <a:buSzPts val="1600"/>
              <a:buFont typeface="Georgia"/>
              <a:buChar char="•"/>
              <a:defRPr sz="1600"/>
            </a:lvl4pPr>
            <a:lvl5pPr indent="-330200" lvl="4" marL="2286000" algn="l">
              <a:spcBef>
                <a:spcPts val="320"/>
              </a:spcBef>
              <a:spcAft>
                <a:spcPts val="0"/>
              </a:spcAft>
              <a:buClr>
                <a:schemeClr val="dk1"/>
              </a:buClr>
              <a:buSzPts val="1600"/>
              <a:buFont typeface="Georgia"/>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0690" y="1517742"/>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8"/>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9"/>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1510074"/>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i="0" sz="2000">
                <a:solidFill>
                  <a:srgbClr val="FE5000"/>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txBox="1"/>
          <p:nvPr>
            <p:ph idx="1" type="body"/>
          </p:nvPr>
        </p:nvSpPr>
        <p:spPr>
          <a:xfrm>
            <a:off x="3575050" y="1499914"/>
            <a:ext cx="5111750" cy="4707529"/>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Georgia"/>
              <a:buChar char="•"/>
              <a:defRPr sz="3200"/>
            </a:lvl1pPr>
            <a:lvl2pPr indent="-406400" lvl="1" marL="914400" algn="l">
              <a:spcBef>
                <a:spcPts val="560"/>
              </a:spcBef>
              <a:spcAft>
                <a:spcPts val="0"/>
              </a:spcAft>
              <a:buClr>
                <a:schemeClr val="dk1"/>
              </a:buClr>
              <a:buSzPts val="2800"/>
              <a:buFont typeface="Georgia"/>
              <a:buChar char="•"/>
              <a:defRPr sz="2800"/>
            </a:lvl2pPr>
            <a:lvl3pPr indent="-381000" lvl="2" marL="1371600" algn="l">
              <a:spcBef>
                <a:spcPts val="480"/>
              </a:spcBef>
              <a:spcAft>
                <a:spcPts val="0"/>
              </a:spcAft>
              <a:buClr>
                <a:schemeClr val="dk1"/>
              </a:buClr>
              <a:buSzPts val="2400"/>
              <a:buFont typeface="Georgia"/>
              <a:buChar char="•"/>
              <a:defRPr sz="2400"/>
            </a:lvl3pPr>
            <a:lvl4pPr indent="-355600" lvl="3" marL="1828800" algn="l">
              <a:spcBef>
                <a:spcPts val="400"/>
              </a:spcBef>
              <a:spcAft>
                <a:spcPts val="0"/>
              </a:spcAft>
              <a:buClr>
                <a:schemeClr val="dk1"/>
              </a:buClr>
              <a:buSzPts val="2000"/>
              <a:buFont typeface="Georgia"/>
              <a:buChar char="•"/>
              <a:defRPr sz="2000"/>
            </a:lvl4pPr>
            <a:lvl5pPr indent="-355600" lvl="4" marL="2286000" algn="l">
              <a:spcBef>
                <a:spcPts val="400"/>
              </a:spcBef>
              <a:spcAft>
                <a:spcPts val="0"/>
              </a:spcAft>
              <a:buClr>
                <a:schemeClr val="dk1"/>
              </a:buClr>
              <a:buSzPts val="2000"/>
              <a:buFont typeface="Georgia"/>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0"/>
          <p:cNvSpPr txBox="1"/>
          <p:nvPr>
            <p:ph idx="2" type="body"/>
          </p:nvPr>
        </p:nvSpPr>
        <p:spPr>
          <a:xfrm>
            <a:off x="457200" y="2743243"/>
            <a:ext cx="3008313" cy="3545479"/>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Georgia"/>
              <a:buNone/>
              <a:defRPr sz="1400"/>
            </a:lvl1pPr>
            <a:lvl2pPr indent="-228600" lvl="1" marL="914400" algn="l">
              <a:spcBef>
                <a:spcPts val="240"/>
              </a:spcBef>
              <a:spcAft>
                <a:spcPts val="0"/>
              </a:spcAft>
              <a:buClr>
                <a:schemeClr val="dk1"/>
              </a:buClr>
              <a:buSzPts val="1200"/>
              <a:buFont typeface="Georgia"/>
              <a:buNone/>
              <a:defRPr sz="1200"/>
            </a:lvl2pPr>
            <a:lvl3pPr indent="-228600" lvl="2" marL="1371600" algn="l">
              <a:spcBef>
                <a:spcPts val="200"/>
              </a:spcBef>
              <a:spcAft>
                <a:spcPts val="0"/>
              </a:spcAft>
              <a:buClr>
                <a:schemeClr val="dk1"/>
              </a:buClr>
              <a:buSzPts val="1000"/>
              <a:buFont typeface="Georgia"/>
              <a:buNone/>
              <a:defRPr sz="1000"/>
            </a:lvl3pPr>
            <a:lvl4pPr indent="-228600" lvl="3" marL="1828800" algn="l">
              <a:spcBef>
                <a:spcPts val="180"/>
              </a:spcBef>
              <a:spcAft>
                <a:spcPts val="0"/>
              </a:spcAft>
              <a:buClr>
                <a:schemeClr val="dk1"/>
              </a:buClr>
              <a:buSzPts val="900"/>
              <a:buFont typeface="Georgia"/>
              <a:buNone/>
              <a:defRPr sz="900"/>
            </a:lvl4pPr>
            <a:lvl5pPr indent="-228600" lvl="4" marL="2286000" algn="l">
              <a:spcBef>
                <a:spcPts val="180"/>
              </a:spcBef>
              <a:spcAft>
                <a:spcPts val="0"/>
              </a:spcAft>
              <a:buClr>
                <a:schemeClr val="dk1"/>
              </a:buClr>
              <a:buSzPts val="900"/>
              <a:buFont typeface="Georgia"/>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0"/>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0" sz="1200">
                <a:solidFill>
                  <a:srgbClr val="FE5000"/>
                </a:solidFill>
                <a:latin typeface="Verdana"/>
                <a:ea typeface="Verdana"/>
                <a:cs typeface="Verdana"/>
                <a:sym typeface="Verdana"/>
              </a:defRPr>
            </a:lvl1pPr>
            <a:lvl2pPr indent="0" lvl="1" marL="0" marR="0" algn="r">
              <a:spcBef>
                <a:spcPts val="0"/>
              </a:spcBef>
              <a:buNone/>
              <a:defRPr b="1" i="0" sz="1200">
                <a:solidFill>
                  <a:srgbClr val="FE5000"/>
                </a:solidFill>
                <a:latin typeface="Verdana"/>
                <a:ea typeface="Verdana"/>
                <a:cs typeface="Verdana"/>
                <a:sym typeface="Verdana"/>
              </a:defRPr>
            </a:lvl2pPr>
            <a:lvl3pPr indent="0" lvl="2" marL="0" marR="0" algn="r">
              <a:spcBef>
                <a:spcPts val="0"/>
              </a:spcBef>
              <a:buNone/>
              <a:defRPr b="1" i="0" sz="1200">
                <a:solidFill>
                  <a:srgbClr val="FE5000"/>
                </a:solidFill>
                <a:latin typeface="Verdana"/>
                <a:ea typeface="Verdana"/>
                <a:cs typeface="Verdana"/>
                <a:sym typeface="Verdana"/>
              </a:defRPr>
            </a:lvl3pPr>
            <a:lvl4pPr indent="0" lvl="3" marL="0" marR="0" algn="r">
              <a:spcBef>
                <a:spcPts val="0"/>
              </a:spcBef>
              <a:buNone/>
              <a:defRPr b="1" i="0" sz="1200">
                <a:solidFill>
                  <a:srgbClr val="FE5000"/>
                </a:solidFill>
                <a:latin typeface="Verdana"/>
                <a:ea typeface="Verdana"/>
                <a:cs typeface="Verdana"/>
                <a:sym typeface="Verdana"/>
              </a:defRPr>
            </a:lvl4pPr>
            <a:lvl5pPr indent="0" lvl="4" marL="0" marR="0" algn="r">
              <a:spcBef>
                <a:spcPts val="0"/>
              </a:spcBef>
              <a:buNone/>
              <a:defRPr b="1" i="0" sz="1200">
                <a:solidFill>
                  <a:srgbClr val="FE5000"/>
                </a:solidFill>
                <a:latin typeface="Verdana"/>
                <a:ea typeface="Verdana"/>
                <a:cs typeface="Verdana"/>
                <a:sym typeface="Verdana"/>
              </a:defRPr>
            </a:lvl5pPr>
            <a:lvl6pPr indent="0" lvl="5" marL="0" marR="0" algn="r">
              <a:spcBef>
                <a:spcPts val="0"/>
              </a:spcBef>
              <a:buNone/>
              <a:defRPr b="1" i="0" sz="1200">
                <a:solidFill>
                  <a:srgbClr val="FE5000"/>
                </a:solidFill>
                <a:latin typeface="Verdana"/>
                <a:ea typeface="Verdana"/>
                <a:cs typeface="Verdana"/>
                <a:sym typeface="Verdana"/>
              </a:defRPr>
            </a:lvl6pPr>
            <a:lvl7pPr indent="0" lvl="6" marL="0" marR="0" algn="r">
              <a:spcBef>
                <a:spcPts val="0"/>
              </a:spcBef>
              <a:buNone/>
              <a:defRPr b="1" i="0" sz="1200">
                <a:solidFill>
                  <a:srgbClr val="FE5000"/>
                </a:solidFill>
                <a:latin typeface="Verdana"/>
                <a:ea typeface="Verdana"/>
                <a:cs typeface="Verdana"/>
                <a:sym typeface="Verdana"/>
              </a:defRPr>
            </a:lvl7pPr>
            <a:lvl8pPr indent="0" lvl="7" marL="0" marR="0" algn="r">
              <a:spcBef>
                <a:spcPts val="0"/>
              </a:spcBef>
              <a:buNone/>
              <a:defRPr b="1" i="0" sz="1200">
                <a:solidFill>
                  <a:srgbClr val="FE5000"/>
                </a:solidFill>
                <a:latin typeface="Verdana"/>
                <a:ea typeface="Verdana"/>
                <a:cs typeface="Verdana"/>
                <a:sym typeface="Verdana"/>
              </a:defRPr>
            </a:lvl8pPr>
            <a:lvl9pPr indent="0" lvl="8" marL="0" marR="0" algn="r">
              <a:spcBef>
                <a:spcPts val="0"/>
              </a:spcBef>
              <a:buNone/>
              <a:defRPr b="1" i="0" sz="1200">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20688" y="131445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1pPr>
            <a:lvl2pPr lvl="1"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2pPr>
            <a:lvl3pPr lvl="2"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3pPr>
            <a:lvl4pPr lvl="3"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4pPr>
            <a:lvl5pPr lvl="4"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5pPr>
            <a:lvl6pPr lvl="5"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6pPr>
            <a:lvl7pPr lvl="6"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7pPr>
            <a:lvl8pPr lvl="7"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8pPr>
            <a:lvl9pPr lvl="8" marR="0" rtl="0" algn="ctr">
              <a:spcBef>
                <a:spcPts val="0"/>
              </a:spcBef>
              <a:spcAft>
                <a:spcPts val="0"/>
              </a:spcAft>
              <a:buSzPts val="1400"/>
              <a:buNone/>
              <a:defRPr b="0" i="0" sz="4400" u="none" cap="none" strike="noStrike">
                <a:solidFill>
                  <a:schemeClr val="dk1"/>
                </a:solidFill>
                <a:latin typeface="Georgia"/>
                <a:ea typeface="Georgia"/>
                <a:cs typeface="Georgia"/>
                <a:sym typeface="Georgia"/>
              </a:defRPr>
            </a:lvl9pPr>
          </a:lstStyle>
          <a:p/>
        </p:txBody>
      </p:sp>
      <p:sp>
        <p:nvSpPr>
          <p:cNvPr id="11" name="Google Shape;11;p1"/>
          <p:cNvSpPr txBox="1"/>
          <p:nvPr>
            <p:ph idx="1" type="body"/>
          </p:nvPr>
        </p:nvSpPr>
        <p:spPr>
          <a:xfrm>
            <a:off x="420688" y="2581275"/>
            <a:ext cx="82296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Georgia"/>
              <a:buChar char="•"/>
              <a:defRPr b="0" i="0" sz="3200" u="none" cap="none" strike="noStrike">
                <a:solidFill>
                  <a:schemeClr val="dk1"/>
                </a:solidFill>
                <a:latin typeface="Georgia"/>
                <a:ea typeface="Georgia"/>
                <a:cs typeface="Georgia"/>
                <a:sym typeface="Georgia"/>
              </a:defRPr>
            </a:lvl1pPr>
            <a:lvl2pPr indent="-406400" lvl="1" marL="914400" marR="0" rtl="0" algn="l">
              <a:spcBef>
                <a:spcPts val="560"/>
              </a:spcBef>
              <a:spcAft>
                <a:spcPts val="0"/>
              </a:spcAft>
              <a:buClr>
                <a:schemeClr val="dk1"/>
              </a:buClr>
              <a:buSzPts val="2800"/>
              <a:buFont typeface="Georgia"/>
              <a:buChar char="•"/>
              <a:defRPr b="0" i="0" sz="2800" u="none" cap="none" strike="noStrike">
                <a:solidFill>
                  <a:schemeClr val="dk1"/>
                </a:solidFill>
                <a:latin typeface="Georgia"/>
                <a:ea typeface="Georgia"/>
                <a:cs typeface="Georgia"/>
                <a:sym typeface="Georgia"/>
              </a:defRPr>
            </a:lvl2pPr>
            <a:lvl3pPr indent="-381000" lvl="2" marL="1371600" marR="0" rtl="0" algn="l">
              <a:spcBef>
                <a:spcPts val="480"/>
              </a:spcBef>
              <a:spcAft>
                <a:spcPts val="0"/>
              </a:spcAft>
              <a:buClr>
                <a:schemeClr val="dk1"/>
              </a:buClr>
              <a:buSzPts val="2400"/>
              <a:buFont typeface="Georgia"/>
              <a:buChar char="•"/>
              <a:defRPr b="0" i="0" sz="2400" u="none" cap="none" strike="noStrike">
                <a:solidFill>
                  <a:schemeClr val="dk1"/>
                </a:solidFill>
                <a:latin typeface="Georgia"/>
                <a:ea typeface="Georgia"/>
                <a:cs typeface="Georgia"/>
                <a:sym typeface="Georgia"/>
              </a:defRPr>
            </a:lvl3pPr>
            <a:lvl4pPr indent="-355600" lvl="3" marL="18288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4pPr>
            <a:lvl5pPr indent="-355600" lvl="4" marL="2286000" marR="0" rtl="0" algn="l">
              <a:spcBef>
                <a:spcPts val="400"/>
              </a:spcBef>
              <a:spcAft>
                <a:spcPts val="0"/>
              </a:spcAft>
              <a:buClr>
                <a:schemeClr val="dk1"/>
              </a:buClr>
              <a:buSzPts val="2000"/>
              <a:buFont typeface="Georgia"/>
              <a:buChar char="•"/>
              <a:defRPr b="0" i="0" sz="2000" u="none" cap="none" strike="noStrike">
                <a:solidFill>
                  <a:schemeClr val="dk1"/>
                </a:solidFill>
                <a:latin typeface="Georgia"/>
                <a:ea typeface="Georgia"/>
                <a:cs typeface="Georgia"/>
                <a:sym typeface="Georg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2" name="Google Shape;12;p1"/>
          <p:cNvSpPr txBox="1"/>
          <p:nvPr>
            <p:ph idx="10" type="dt"/>
          </p:nvPr>
        </p:nvSpPr>
        <p:spPr>
          <a:xfrm>
            <a:off x="420688"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FE5000"/>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Google Shape;13;p1"/>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1" i="0" sz="1200" u="none" cap="none" strike="noStrike">
                <a:solidFill>
                  <a:srgbClr val="FE5000"/>
                </a:solidFill>
                <a:latin typeface="Verdana"/>
                <a:ea typeface="Verdana"/>
                <a:cs typeface="Verdana"/>
                <a:sym typeface="Verdana"/>
              </a:defRPr>
            </a:lvl1pPr>
            <a:lvl2pPr indent="0" lvl="1" marL="0" marR="0" rtl="0" algn="r">
              <a:spcBef>
                <a:spcPts val="0"/>
              </a:spcBef>
              <a:spcAft>
                <a:spcPts val="0"/>
              </a:spcAft>
              <a:buNone/>
              <a:defRPr b="1" i="0" sz="1200" u="none" cap="none" strike="noStrike">
                <a:solidFill>
                  <a:srgbClr val="FE5000"/>
                </a:solidFill>
                <a:latin typeface="Verdana"/>
                <a:ea typeface="Verdana"/>
                <a:cs typeface="Verdana"/>
                <a:sym typeface="Verdana"/>
              </a:defRPr>
            </a:lvl2pPr>
            <a:lvl3pPr indent="0" lvl="2" marL="0" marR="0" rtl="0" algn="r">
              <a:spcBef>
                <a:spcPts val="0"/>
              </a:spcBef>
              <a:spcAft>
                <a:spcPts val="0"/>
              </a:spcAft>
              <a:buNone/>
              <a:defRPr b="1" i="0" sz="1200" u="none" cap="none" strike="noStrike">
                <a:solidFill>
                  <a:srgbClr val="FE5000"/>
                </a:solidFill>
                <a:latin typeface="Verdana"/>
                <a:ea typeface="Verdana"/>
                <a:cs typeface="Verdana"/>
                <a:sym typeface="Verdana"/>
              </a:defRPr>
            </a:lvl3pPr>
            <a:lvl4pPr indent="0" lvl="3" marL="0" marR="0" rtl="0" algn="r">
              <a:spcBef>
                <a:spcPts val="0"/>
              </a:spcBef>
              <a:spcAft>
                <a:spcPts val="0"/>
              </a:spcAft>
              <a:buNone/>
              <a:defRPr b="1" i="0" sz="1200" u="none" cap="none" strike="noStrike">
                <a:solidFill>
                  <a:srgbClr val="FE5000"/>
                </a:solidFill>
                <a:latin typeface="Verdana"/>
                <a:ea typeface="Verdana"/>
                <a:cs typeface="Verdana"/>
                <a:sym typeface="Verdana"/>
              </a:defRPr>
            </a:lvl4pPr>
            <a:lvl5pPr indent="0" lvl="4" marL="0" marR="0" rtl="0" algn="r">
              <a:spcBef>
                <a:spcPts val="0"/>
              </a:spcBef>
              <a:spcAft>
                <a:spcPts val="0"/>
              </a:spcAft>
              <a:buNone/>
              <a:defRPr b="1" i="0" sz="1200" u="none" cap="none" strike="noStrike">
                <a:solidFill>
                  <a:srgbClr val="FE5000"/>
                </a:solidFill>
                <a:latin typeface="Verdana"/>
                <a:ea typeface="Verdana"/>
                <a:cs typeface="Verdana"/>
                <a:sym typeface="Verdana"/>
              </a:defRPr>
            </a:lvl5pPr>
            <a:lvl6pPr indent="0" lvl="5" marL="0" marR="0" rtl="0" algn="r">
              <a:spcBef>
                <a:spcPts val="0"/>
              </a:spcBef>
              <a:spcAft>
                <a:spcPts val="0"/>
              </a:spcAft>
              <a:buNone/>
              <a:defRPr b="1" i="0" sz="1200" u="none" cap="none" strike="noStrike">
                <a:solidFill>
                  <a:srgbClr val="FE5000"/>
                </a:solidFill>
                <a:latin typeface="Verdana"/>
                <a:ea typeface="Verdana"/>
                <a:cs typeface="Verdana"/>
                <a:sym typeface="Verdana"/>
              </a:defRPr>
            </a:lvl6pPr>
            <a:lvl7pPr indent="0" lvl="6" marL="0" marR="0" rtl="0" algn="r">
              <a:spcBef>
                <a:spcPts val="0"/>
              </a:spcBef>
              <a:spcAft>
                <a:spcPts val="0"/>
              </a:spcAft>
              <a:buNone/>
              <a:defRPr b="1" i="0" sz="1200" u="none" cap="none" strike="noStrike">
                <a:solidFill>
                  <a:srgbClr val="FE5000"/>
                </a:solidFill>
                <a:latin typeface="Verdana"/>
                <a:ea typeface="Verdana"/>
                <a:cs typeface="Verdana"/>
                <a:sym typeface="Verdana"/>
              </a:defRPr>
            </a:lvl7pPr>
            <a:lvl8pPr indent="0" lvl="7" marL="0" marR="0" rtl="0" algn="r">
              <a:spcBef>
                <a:spcPts val="0"/>
              </a:spcBef>
              <a:spcAft>
                <a:spcPts val="0"/>
              </a:spcAft>
              <a:buNone/>
              <a:defRPr b="1" i="0" sz="1200" u="none" cap="none" strike="noStrike">
                <a:solidFill>
                  <a:srgbClr val="FE5000"/>
                </a:solidFill>
                <a:latin typeface="Verdana"/>
                <a:ea typeface="Verdana"/>
                <a:cs typeface="Verdana"/>
                <a:sym typeface="Verdana"/>
              </a:defRPr>
            </a:lvl8pPr>
            <a:lvl9pPr indent="0" lvl="8" marL="0" marR="0" rtl="0" algn="r">
              <a:spcBef>
                <a:spcPts val="0"/>
              </a:spcBef>
              <a:spcAft>
                <a:spcPts val="0"/>
              </a:spcAft>
              <a:buNone/>
              <a:defRPr b="1" i="0" sz="1200" u="none" cap="none" strike="noStrike">
                <a:solidFill>
                  <a:srgbClr val="FE5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MDDD Banner.jpg" id="14" name="Google Shape;14;p1"/>
          <p:cNvPicPr preferRelativeResize="0"/>
          <p:nvPr/>
        </p:nvPicPr>
        <p:blipFill rotWithShape="1">
          <a:blip r:embed="rId1">
            <a:alphaModFix/>
          </a:blip>
          <a:srcRect b="6806" l="7372" r="42879" t="80954"/>
          <a:stretch/>
        </p:blipFill>
        <p:spPr>
          <a:xfrm>
            <a:off x="1728788" y="6454775"/>
            <a:ext cx="5543550" cy="244475"/>
          </a:xfrm>
          <a:prstGeom prst="rect">
            <a:avLst/>
          </a:prstGeom>
          <a:noFill/>
          <a:ln>
            <a:noFill/>
          </a:ln>
        </p:spPr>
      </p:pic>
      <p:pic>
        <p:nvPicPr>
          <p:cNvPr id="15" name="Google Shape;15;p1"/>
          <p:cNvPicPr preferRelativeResize="0"/>
          <p:nvPr/>
        </p:nvPicPr>
        <p:blipFill rotWithShape="1">
          <a:blip r:embed="rId2">
            <a:alphaModFix/>
          </a:blip>
          <a:srcRect b="50673" l="2084" r="2190" t="9276"/>
          <a:stretch/>
        </p:blipFill>
        <p:spPr>
          <a:xfrm>
            <a:off x="1300163" y="0"/>
            <a:ext cx="7856537" cy="1239838"/>
          </a:xfrm>
          <a:prstGeom prst="rect">
            <a:avLst/>
          </a:prstGeom>
          <a:noFill/>
          <a:ln>
            <a:noFill/>
          </a:ln>
        </p:spPr>
      </p:pic>
      <p:pic>
        <p:nvPicPr>
          <p:cNvPr id="16" name="Google Shape;16;p1"/>
          <p:cNvPicPr preferRelativeResize="0"/>
          <p:nvPr/>
        </p:nvPicPr>
        <p:blipFill rotWithShape="1">
          <a:blip r:embed="rId2">
            <a:alphaModFix/>
          </a:blip>
          <a:srcRect b="50673" l="3355" r="80211" t="9276"/>
          <a:stretch/>
        </p:blipFill>
        <p:spPr>
          <a:xfrm>
            <a:off x="0" y="0"/>
            <a:ext cx="1349375" cy="12398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u="none" cap="none" strike="noStrike">
                <a:solidFill>
                  <a:srgbClr val="0070C0"/>
                </a:solidFill>
                <a:latin typeface="Verdana"/>
                <a:ea typeface="Verdana"/>
                <a:cs typeface="Verdana"/>
                <a:sym typeface="Verdana"/>
              </a:rPr>
              <a:t>‹#›</a:t>
            </a:fld>
            <a:endParaRPr b="1" i="0" sz="1200" u="none" cap="none" strike="noStrike">
              <a:solidFill>
                <a:srgbClr val="0070C0"/>
              </a:solidFill>
              <a:latin typeface="Verdana"/>
              <a:ea typeface="Verdana"/>
              <a:cs typeface="Verdana"/>
              <a:sym typeface="Verdana"/>
            </a:endParaRPr>
          </a:p>
        </p:txBody>
      </p:sp>
      <p:sp>
        <p:nvSpPr>
          <p:cNvPr id="93" name="Google Shape;93;p15"/>
          <p:cNvSpPr txBox="1"/>
          <p:nvPr>
            <p:ph type="ctrTitle"/>
          </p:nvPr>
        </p:nvSpPr>
        <p:spPr>
          <a:xfrm>
            <a:off x="681080" y="2209801"/>
            <a:ext cx="7772400" cy="29718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a:latin typeface="Times New Roman"/>
                <a:ea typeface="Times New Roman"/>
                <a:cs typeface="Times New Roman"/>
                <a:sym typeface="Times New Roman"/>
              </a:rPr>
              <a:t>MISSOURI SELF-DIRECTED SUPPORTS:</a:t>
            </a:r>
            <a:br>
              <a:rPr lang="en-US" sz="2800" u="sng">
                <a:latin typeface="Times New Roman"/>
                <a:ea typeface="Times New Roman"/>
                <a:cs typeface="Times New Roman"/>
                <a:sym typeface="Times New Roman"/>
              </a:rPr>
            </a:br>
            <a:r>
              <a:rPr lang="en-US" sz="2800" u="sng">
                <a:latin typeface="Times New Roman"/>
                <a:ea typeface="Times New Roman"/>
                <a:cs typeface="Times New Roman"/>
                <a:sym typeface="Times New Roman"/>
              </a:rPr>
              <a:t>Today vs. Tomorrow</a:t>
            </a:r>
            <a:endParaRPr sz="2800" u="sng">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Housekeeping</a:t>
            </a:r>
            <a:endParaRPr>
              <a:solidFill>
                <a:schemeClr val="lt1"/>
              </a:solidFill>
            </a:endParaRPr>
          </a:p>
        </p:txBody>
      </p:sp>
      <p:sp>
        <p:nvSpPr>
          <p:cNvPr id="162" name="Google Shape;162;p24"/>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24"/>
          <p:cNvSpPr txBox="1"/>
          <p:nvPr>
            <p:ph idx="1" type="body"/>
          </p:nvPr>
        </p:nvSpPr>
        <p:spPr>
          <a:xfrm>
            <a:off x="451168" y="1447800"/>
            <a:ext cx="8199120" cy="443923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u="sng">
                <a:latin typeface="Times New Roman"/>
                <a:ea typeface="Times New Roman"/>
                <a:cs typeface="Times New Roman"/>
                <a:sym typeface="Times New Roman"/>
              </a:rPr>
              <a:t>Your Dedicated DMH Staff</a:t>
            </a:r>
            <a:endParaRPr/>
          </a:p>
          <a:p>
            <a:pPr indent="0" lvl="0" marL="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The Missouri Department of Mental Health has 14 full time employees dedicated to Missouri’s Self-Directed Supports Program. You likely know these individuals as Self-Directed Support Coordinators.</a:t>
            </a:r>
            <a:endParaRPr/>
          </a:p>
          <a:p>
            <a:pPr indent="-228600" lvl="0" marL="342900" rtl="0" algn="l">
              <a:spcBef>
                <a:spcPts val="360"/>
              </a:spcBef>
              <a:spcAft>
                <a:spcPts val="0"/>
              </a:spcAft>
              <a:buClr>
                <a:schemeClr val="dk1"/>
              </a:buClr>
              <a:buSzPts val="1800"/>
              <a:buFont typeface="Georgia"/>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The title of Self-Directed Support Coordinators has been changed to Self-Directed Supports Specialists.</a:t>
            </a:r>
            <a:endParaRPr/>
          </a:p>
          <a:p>
            <a:pPr indent="-228600" lvl="0" marL="342900" rtl="0" algn="l">
              <a:spcBef>
                <a:spcPts val="360"/>
              </a:spcBef>
              <a:spcAft>
                <a:spcPts val="0"/>
              </a:spcAft>
              <a:buClr>
                <a:schemeClr val="dk1"/>
              </a:buClr>
              <a:buSzPts val="1800"/>
              <a:buFont typeface="Georgia"/>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The reasoning for the title change is to better align the title with the function(s) of the Self-Directed Supports Team. More often than not, the title Self-Directed Support Coordinator gave individuals, both internally and externally, the impression that the Self-Directed Supports Team are Support Coordinators, yet they are not Support Coordinators. </a:t>
            </a:r>
            <a:endParaRPr/>
          </a:p>
          <a:p>
            <a:pPr indent="0" lvl="0" marL="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Housekeeping</a:t>
            </a:r>
            <a:endParaRPr>
              <a:solidFill>
                <a:schemeClr val="lt1"/>
              </a:solidFill>
            </a:endParaRPr>
          </a:p>
        </p:txBody>
      </p:sp>
      <p:sp>
        <p:nvSpPr>
          <p:cNvPr id="170" name="Google Shape;170;p25"/>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25"/>
          <p:cNvSpPr txBox="1"/>
          <p:nvPr>
            <p:ph idx="1" type="body"/>
          </p:nvPr>
        </p:nvSpPr>
        <p:spPr>
          <a:xfrm>
            <a:off x="451168" y="1371600"/>
            <a:ext cx="8199120" cy="3352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Times New Roman"/>
              <a:buNone/>
            </a:pPr>
            <a:r>
              <a:rPr b="1" lang="en-US" sz="2400" u="sng">
                <a:latin typeface="Times New Roman"/>
                <a:ea typeface="Times New Roman"/>
                <a:cs typeface="Times New Roman"/>
                <a:sym typeface="Times New Roman"/>
              </a:rPr>
              <a:t>Request From Acumen</a:t>
            </a:r>
            <a:endParaRPr/>
          </a:p>
          <a:p>
            <a:pPr indent="-241300" lvl="0" marL="34290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Moving forward, Acumen wants each individual to have an individualized email address. </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reasoning: </a:t>
            </a:r>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Acumen reviews, monitors, and records a lot of personal information. Having an individualized email address will reduce the likelihood that personal information is shared with individuals that should not see your information.</a:t>
            </a:r>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Acumen requires your signature on various documents. Having an individualized email address will create an additional layer of compliance; making sure that documents reach you directly. </a:t>
            </a:r>
            <a:endParaRPr/>
          </a:p>
          <a:p>
            <a:pPr indent="0" lvl="0" marL="0" rtl="0" algn="l">
              <a:spcBef>
                <a:spcPts val="640"/>
              </a:spcBef>
              <a:spcAft>
                <a:spcPts val="0"/>
              </a:spcAft>
              <a:buClr>
                <a:schemeClr val="dk1"/>
              </a:buClr>
              <a:buSzPts val="3200"/>
              <a:buFont typeface="Georgia"/>
              <a:buNone/>
            </a:pPr>
            <a:r>
              <a:t/>
            </a:r>
            <a:endParaRPr/>
          </a:p>
        </p:txBody>
      </p:sp>
      <p:sp>
        <p:nvSpPr>
          <p:cNvPr descr="logo-800 | Acumen Fiscal Agent" id="172" name="Google Shape;172;p2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179" name="Google Shape;179;p26"/>
          <p:cNvSpPr txBox="1"/>
          <p:nvPr>
            <p:ph type="ctrTitle"/>
          </p:nvPr>
        </p:nvSpPr>
        <p:spPr>
          <a:xfrm>
            <a:off x="681080" y="2209801"/>
            <a:ext cx="7772400" cy="30480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SDS RATES</a:t>
            </a:r>
            <a:endParaRPr b="1" sz="2800" u="sng">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Rates</a:t>
            </a:r>
            <a:endParaRPr>
              <a:solidFill>
                <a:schemeClr val="lt1"/>
              </a:solidFill>
            </a:endParaRPr>
          </a:p>
        </p:txBody>
      </p:sp>
      <p:sp>
        <p:nvSpPr>
          <p:cNvPr id="186" name="Google Shape;186;p27"/>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7" name="Google Shape;187;p27"/>
          <p:cNvSpPr txBox="1"/>
          <p:nvPr>
            <p:ph idx="1" type="body"/>
          </p:nvPr>
        </p:nvSpPr>
        <p:spPr>
          <a:xfrm>
            <a:off x="451168" y="1524000"/>
            <a:ext cx="8199120" cy="43630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The rates used to calculated the budget authorizations for your SDS supports have increased!!!</a:t>
            </a:r>
            <a:endParaRPr>
              <a:latin typeface="Times New Roman"/>
              <a:ea typeface="Times New Roman"/>
              <a:cs typeface="Times New Roman"/>
              <a:sym typeface="Times New Roman"/>
            </a:endParaRPr>
          </a:p>
        </p:txBody>
      </p:sp>
      <p:sp>
        <p:nvSpPr>
          <p:cNvPr descr="The Ten Dos and Don'ts for Successful Price Increases in the Construction  Industry" id="188" name="Google Shape;188;p2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pic>
        <p:nvPicPr>
          <p:cNvPr id="189" name="Google Shape;189;p27"/>
          <p:cNvPicPr preferRelativeResize="0"/>
          <p:nvPr/>
        </p:nvPicPr>
        <p:blipFill rotWithShape="1">
          <a:blip r:embed="rId3">
            <a:alphaModFix/>
          </a:blip>
          <a:srcRect b="0" l="0" r="0" t="0"/>
          <a:stretch/>
        </p:blipFill>
        <p:spPr>
          <a:xfrm>
            <a:off x="2266156" y="3429000"/>
            <a:ext cx="4154488" cy="23910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Rates</a:t>
            </a:r>
            <a:endParaRPr>
              <a:solidFill>
                <a:schemeClr val="lt1"/>
              </a:solidFill>
            </a:endParaRPr>
          </a:p>
        </p:txBody>
      </p:sp>
      <p:sp>
        <p:nvSpPr>
          <p:cNvPr id="196" name="Google Shape;196;p28"/>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7" name="Google Shape;197;p28"/>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sz="2800">
                <a:latin typeface="Times New Roman"/>
                <a:ea typeface="Times New Roman"/>
                <a:cs typeface="Times New Roman"/>
                <a:sym typeface="Times New Roman"/>
              </a:rPr>
              <a:t>The increased rates for SDS are equal to the statewide base rate for comparable agency-based services. </a:t>
            </a:r>
            <a:endParaRPr/>
          </a:p>
          <a:p>
            <a:pPr indent="0" lvl="0" marL="0" rtl="0" algn="l">
              <a:spcBef>
                <a:spcPts val="560"/>
              </a:spcBef>
              <a:spcAft>
                <a:spcPts val="0"/>
              </a:spcAft>
              <a:buClr>
                <a:schemeClr val="dk1"/>
              </a:buClr>
              <a:buSzPts val="2800"/>
              <a:buFont typeface="Georgia"/>
              <a:buNone/>
            </a:pPr>
            <a:r>
              <a:t/>
            </a:r>
            <a:endParaRPr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Font typeface="Times New Roman"/>
              <a:buChar char="•"/>
            </a:pPr>
            <a:r>
              <a:rPr lang="en-US" sz="2800">
                <a:latin typeface="Times New Roman"/>
                <a:ea typeface="Times New Roman"/>
                <a:cs typeface="Times New Roman"/>
                <a:sym typeface="Times New Roman"/>
              </a:rPr>
              <a:t>For the first time, the rates used to calculate SDS budget authorizations IS the Medicaid Maximum. </a:t>
            </a:r>
            <a:endParaRPr/>
          </a:p>
          <a:p>
            <a:pPr indent="-285750" lvl="1" marL="742950" rtl="0" algn="l">
              <a:spcBef>
                <a:spcPts val="560"/>
              </a:spcBef>
              <a:spcAft>
                <a:spcPts val="0"/>
              </a:spcAft>
              <a:buClr>
                <a:schemeClr val="dk1"/>
              </a:buClr>
              <a:buSzPts val="2800"/>
              <a:buFont typeface="Times New Roman"/>
              <a:buChar char="•"/>
            </a:pPr>
            <a:r>
              <a:rPr lang="en-US">
                <a:latin typeface="Times New Roman"/>
                <a:ea typeface="Times New Roman"/>
                <a:cs typeface="Times New Roman"/>
                <a:sym typeface="Times New Roman"/>
              </a:rPr>
              <a:t>There should no longer be a reduction in hours because of how much an employee is paid</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Rates</a:t>
            </a:r>
            <a:endParaRPr>
              <a:solidFill>
                <a:schemeClr val="lt1"/>
              </a:solidFill>
            </a:endParaRPr>
          </a:p>
        </p:txBody>
      </p:sp>
      <p:sp>
        <p:nvSpPr>
          <p:cNvPr id="204" name="Google Shape;204;p29"/>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29"/>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You can see the old rates and the new rates, per service, below. </a:t>
            </a:r>
            <a:endParaRPr/>
          </a:p>
          <a:p>
            <a:pPr indent="-139700" lvl="0" marL="342900" rtl="0" algn="l">
              <a:spcBef>
                <a:spcPts val="640"/>
              </a:spcBef>
              <a:spcAft>
                <a:spcPts val="0"/>
              </a:spcAft>
              <a:buClr>
                <a:schemeClr val="dk1"/>
              </a:buClr>
              <a:buSzPts val="3200"/>
              <a:buFont typeface="Georgia"/>
              <a:buNone/>
            </a:pPr>
            <a:r>
              <a:t/>
            </a:r>
            <a:endParaRPr/>
          </a:p>
          <a:p>
            <a:pPr indent="-139700" lvl="0" marL="342900" rtl="0" algn="l">
              <a:spcBef>
                <a:spcPts val="640"/>
              </a:spcBef>
              <a:spcAft>
                <a:spcPts val="0"/>
              </a:spcAft>
              <a:buClr>
                <a:schemeClr val="dk1"/>
              </a:buClr>
              <a:buSzPts val="3200"/>
              <a:buFont typeface="Georgia"/>
              <a:buNone/>
            </a:pPr>
            <a:r>
              <a:t/>
            </a:r>
            <a:endParaRPr/>
          </a:p>
        </p:txBody>
      </p:sp>
      <p:graphicFrame>
        <p:nvGraphicFramePr>
          <p:cNvPr id="206" name="Google Shape;206;p29"/>
          <p:cNvGraphicFramePr/>
          <p:nvPr/>
        </p:nvGraphicFramePr>
        <p:xfrm>
          <a:off x="914400" y="2895601"/>
          <a:ext cx="3000000" cy="3000000"/>
        </p:xfrm>
        <a:graphic>
          <a:graphicData uri="http://schemas.openxmlformats.org/drawingml/2006/table">
            <a:tbl>
              <a:tblPr bandRow="1" firstCol="1" firstRow="1">
                <a:noFill/>
                <a:tableStyleId>{5A46E726-C346-4CD7-86D3-879DA8B647DE}</a:tableStyleId>
              </a:tblPr>
              <a:tblGrid>
                <a:gridCol w="4561625"/>
                <a:gridCol w="1245500"/>
                <a:gridCol w="1050875"/>
              </a:tblGrid>
              <a:tr h="560775">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Service</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Old Rate</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New Rate</a:t>
                      </a:r>
                      <a:endParaRPr sz="1600" u="none" cap="none" strike="noStrike">
                        <a:latin typeface="Times New Roman"/>
                        <a:ea typeface="Times New Roman"/>
                        <a:cs typeface="Times New Roman"/>
                        <a:sym typeface="Times New Roman"/>
                      </a:endParaRPr>
                    </a:p>
                  </a:txBody>
                  <a:tcPr marT="0" marB="0" marR="68575" marL="68575" anchor="ctr"/>
                </a:tc>
              </a:tr>
              <a:tr h="534050">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Personal Assistant (T1019 U2)</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$18.08 </a:t>
                      </a:r>
                      <a:endParaRPr b="1"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$33.00 </a:t>
                      </a:r>
                      <a:endParaRPr b="1" sz="1600" u="none" cap="none" strike="noStrike">
                        <a:latin typeface="Times New Roman"/>
                        <a:ea typeface="Times New Roman"/>
                        <a:cs typeface="Times New Roman"/>
                        <a:sym typeface="Times New Roman"/>
                      </a:endParaRPr>
                    </a:p>
                  </a:txBody>
                  <a:tcPr marT="0" marB="0" marR="68575" marL="68575" anchor="ctr"/>
                </a:tc>
              </a:tr>
              <a:tr h="534050">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Medical Personal Assistant (T1019 SC SE)</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$22.36 </a:t>
                      </a:r>
                      <a:endParaRPr b="1"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$36.76 </a:t>
                      </a:r>
                      <a:endParaRPr b="1" sz="1600" u="none" cap="none" strike="noStrike">
                        <a:latin typeface="Times New Roman"/>
                        <a:ea typeface="Times New Roman"/>
                        <a:cs typeface="Times New Roman"/>
                        <a:sym typeface="Times New Roman"/>
                      </a:endParaRPr>
                    </a:p>
                  </a:txBody>
                  <a:tcPr marT="0" marB="0" marR="68575" marL="68575" anchor="ctr"/>
                </a:tc>
              </a:tr>
              <a:tr h="534050">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Community Specialist (T1016 U2)</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$43.12 </a:t>
                      </a:r>
                      <a:endParaRPr b="1"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$54.40 </a:t>
                      </a:r>
                      <a:endParaRPr b="1" sz="1600" u="none" cap="none" strike="noStrike">
                        <a:latin typeface="Times New Roman"/>
                        <a:ea typeface="Times New Roman"/>
                        <a:cs typeface="Times New Roman"/>
                        <a:sym typeface="Times New Roman"/>
                      </a:endParaRPr>
                    </a:p>
                  </a:txBody>
                  <a:tcPr marT="0" marB="0" marR="68575" marL="68575" anchor="ctr"/>
                </a:tc>
              </a:tr>
              <a:tr h="980900">
                <a:tc>
                  <a:txBody>
                    <a:bodyPr/>
                    <a:lstStyle/>
                    <a:p>
                      <a:pPr indent="0" lvl="0" marL="0" marR="0" rtl="0" algn="ctr">
                        <a:lnSpc>
                          <a:spcPct val="107000"/>
                        </a:lnSpc>
                        <a:spcBef>
                          <a:spcPts val="0"/>
                        </a:spcBef>
                        <a:spcAft>
                          <a:spcPts val="0"/>
                        </a:spcAft>
                        <a:buNone/>
                      </a:pPr>
                      <a:r>
                        <a:rPr lang="en-US" sz="1600" u="none" cap="none" strike="noStrike">
                          <a:latin typeface="Times New Roman"/>
                          <a:ea typeface="Times New Roman"/>
                          <a:cs typeface="Times New Roman"/>
                          <a:sym typeface="Times New Roman"/>
                        </a:rPr>
                        <a:t>Team Collaboration/Scheduled Team Conference (G9007 U2)</a:t>
                      </a:r>
                      <a:endParaRPr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$18.08 </a:t>
                      </a:r>
                      <a:endParaRPr b="1" sz="16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07000"/>
                        </a:lnSpc>
                        <a:spcBef>
                          <a:spcPts val="0"/>
                        </a:spcBef>
                        <a:spcAft>
                          <a:spcPts val="0"/>
                        </a:spcAft>
                        <a:buNone/>
                      </a:pPr>
                      <a:r>
                        <a:rPr b="1" lang="en-US" sz="1600" u="none" cap="none" strike="noStrike">
                          <a:latin typeface="Times New Roman"/>
                          <a:ea typeface="Times New Roman"/>
                          <a:cs typeface="Times New Roman"/>
                          <a:sym typeface="Times New Roman"/>
                        </a:rPr>
                        <a:t>$33.00 </a:t>
                      </a:r>
                      <a:endParaRPr b="1" sz="16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Rates</a:t>
            </a:r>
            <a:endParaRPr>
              <a:solidFill>
                <a:schemeClr val="lt1"/>
              </a:solidFill>
            </a:endParaRPr>
          </a:p>
        </p:txBody>
      </p:sp>
      <p:sp>
        <p:nvSpPr>
          <p:cNvPr id="213" name="Google Shape;213;p30"/>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30"/>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The Division of Developmental Disabilities is currently applying the increase to all budget authorizations. </a:t>
            </a:r>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Font typeface="Times New Roman"/>
              <a:buChar char="•"/>
            </a:pPr>
            <a:r>
              <a:rPr lang="en-US">
                <a:latin typeface="Times New Roman"/>
                <a:ea typeface="Times New Roman"/>
                <a:cs typeface="Times New Roman"/>
                <a:sym typeface="Times New Roman"/>
              </a:rPr>
              <a:t>This process is a manual process and is lengthy.</a:t>
            </a:r>
            <a:endParaRPr/>
          </a:p>
          <a:p>
            <a:pPr indent="-285750" lvl="1" marL="742950" rtl="0" algn="l">
              <a:spcBef>
                <a:spcPts val="560"/>
              </a:spcBef>
              <a:spcAft>
                <a:spcPts val="0"/>
              </a:spcAft>
              <a:buClr>
                <a:schemeClr val="dk1"/>
              </a:buClr>
              <a:buSzPts val="2800"/>
              <a:buFont typeface="Times New Roman"/>
              <a:buChar char="•"/>
            </a:pPr>
            <a:r>
              <a:rPr lang="en-US">
                <a:latin typeface="Times New Roman"/>
                <a:ea typeface="Times New Roman"/>
                <a:cs typeface="Times New Roman"/>
                <a:sym typeface="Times New Roman"/>
              </a:rPr>
              <a:t>Your budget authorization(s) WILL be increased. </a:t>
            </a:r>
            <a:endParaRPr/>
          </a:p>
          <a:p>
            <a:pPr indent="-139700" lvl="0" marL="342900" rtl="0" algn="l">
              <a:spcBef>
                <a:spcPts val="640"/>
              </a:spcBef>
              <a:spcAft>
                <a:spcPts val="0"/>
              </a:spcAft>
              <a:buClr>
                <a:schemeClr val="dk1"/>
              </a:buClr>
              <a:buSzPts val="3200"/>
              <a:buFont typeface="Georgia"/>
              <a:buNone/>
            </a:pPr>
            <a:r>
              <a:t/>
            </a:r>
            <a:endParaRPr/>
          </a:p>
          <a:p>
            <a:pPr indent="-139700" lvl="0" marL="34290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221" name="Google Shape;221;p31"/>
          <p:cNvSpPr txBox="1"/>
          <p:nvPr>
            <p:ph type="ctrTitle"/>
          </p:nvPr>
        </p:nvSpPr>
        <p:spPr>
          <a:xfrm>
            <a:off x="681080" y="2209801"/>
            <a:ext cx="7772400" cy="30480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EQUITABLE CASELOAD DISTRIBUTION INITIATIVE</a:t>
            </a:r>
            <a:endParaRPr b="1" sz="2800" u="sng">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28" name="Google Shape;228;p32"/>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9" name="Google Shape;229;p32"/>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The Self-Directed Supports Team is in the implementation phase of its </a:t>
            </a:r>
            <a:r>
              <a:rPr lang="en-US" u="sng">
                <a:latin typeface="Times New Roman"/>
                <a:ea typeface="Times New Roman"/>
                <a:cs typeface="Times New Roman"/>
                <a:sym typeface="Times New Roman"/>
              </a:rPr>
              <a:t>Equitable Caseload Distribution Initiative</a:t>
            </a:r>
            <a:r>
              <a:rPr lang="en-US">
                <a:latin typeface="Times New Roman"/>
                <a:ea typeface="Times New Roman"/>
                <a:cs typeface="Times New Roman"/>
                <a:sym typeface="Times New Roman"/>
              </a:rPr>
              <a:t>. </a:t>
            </a:r>
            <a:endParaRPr/>
          </a:p>
        </p:txBody>
      </p:sp>
      <p:pic>
        <p:nvPicPr>
          <p:cNvPr descr="Equity &amp; Empowerment Advisory Board | Roanoke, VA" id="230" name="Google Shape;230;p32"/>
          <p:cNvPicPr preferRelativeResize="0"/>
          <p:nvPr/>
        </p:nvPicPr>
        <p:blipFill rotWithShape="1">
          <a:blip r:embed="rId3">
            <a:alphaModFix/>
          </a:blip>
          <a:srcRect b="0" l="0" r="0" t="0"/>
          <a:stretch/>
        </p:blipFill>
        <p:spPr>
          <a:xfrm>
            <a:off x="1371600" y="3581400"/>
            <a:ext cx="6705600" cy="16343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37" name="Google Shape;237;p33"/>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33"/>
          <p:cNvSpPr txBox="1"/>
          <p:nvPr>
            <p:ph idx="1" type="body"/>
          </p:nvPr>
        </p:nvSpPr>
        <p:spPr>
          <a:xfrm>
            <a:off x="451168" y="1676400"/>
            <a:ext cx="819912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Up until now, a Self-Directed Supports Specialist’s person load (caseload) has been determined based on the Regional/Satellite Office the Self-Directed Supports Specialist works for.  </a:t>
            </a:r>
            <a:endParaRPr/>
          </a:p>
          <a:p>
            <a:pPr indent="0" lvl="0" marL="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For example, the Self-Directed Supports Specialist that works for St. Louis Regional Office oversaw all individuals self-directing their services under St. Louis Regional Office. </a:t>
            </a:r>
            <a:endParaRPr/>
          </a:p>
          <a:p>
            <a:pPr indent="-190500" lvl="0" marL="342900" rtl="0" algn="l">
              <a:spcBef>
                <a:spcPts val="480"/>
              </a:spcBef>
              <a:spcAft>
                <a:spcPts val="0"/>
              </a:spcAft>
              <a:buClr>
                <a:schemeClr val="dk1"/>
              </a:buClr>
              <a:buSzPts val="2400"/>
              <a:buFont typeface="Georgia"/>
              <a:buNone/>
            </a:pPr>
            <a:r>
              <a:t/>
            </a:r>
            <a:endParaRPr sz="2400"/>
          </a:p>
          <a:p>
            <a:pPr indent="0" lvl="0" marL="0" rtl="0" algn="ctr">
              <a:spcBef>
                <a:spcPts val="480"/>
              </a:spcBef>
              <a:spcAft>
                <a:spcPts val="0"/>
              </a:spcAft>
              <a:buClr>
                <a:schemeClr val="dk1"/>
              </a:buClr>
              <a:buSzPts val="2400"/>
              <a:buFont typeface="Georgia"/>
              <a:buNone/>
            </a:pPr>
            <a:r>
              <a:rPr i="1" lang="en-US" sz="2400"/>
              <a:t>WHAT’S SO BAD ABOUT THAT???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u="none" cap="none" strike="noStrike">
                <a:solidFill>
                  <a:srgbClr val="0070C0"/>
                </a:solidFill>
                <a:latin typeface="Verdana"/>
                <a:ea typeface="Verdana"/>
                <a:cs typeface="Verdana"/>
                <a:sym typeface="Verdana"/>
              </a:rPr>
              <a:t>‹#›</a:t>
            </a:fld>
            <a:endParaRPr b="1" i="0" sz="1200" u="none" cap="none" strike="noStrike">
              <a:solidFill>
                <a:srgbClr val="0070C0"/>
              </a:solidFill>
              <a:latin typeface="Verdana"/>
              <a:ea typeface="Verdana"/>
              <a:cs typeface="Verdana"/>
              <a:sym typeface="Verdana"/>
            </a:endParaRPr>
          </a:p>
        </p:txBody>
      </p:sp>
      <p:sp>
        <p:nvSpPr>
          <p:cNvPr id="100" name="Google Shape;100;p16"/>
          <p:cNvSpPr txBox="1"/>
          <p:nvPr>
            <p:ph type="ctrTitle"/>
          </p:nvPr>
        </p:nvSpPr>
        <p:spPr>
          <a:xfrm>
            <a:off x="681080" y="2209801"/>
            <a:ext cx="7772400" cy="30480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a:latin typeface="Times New Roman"/>
                <a:ea typeface="Times New Roman"/>
                <a:cs typeface="Times New Roman"/>
                <a:sym typeface="Times New Roman"/>
              </a:rPr>
              <a:t>MISSOURI SELF-DIRECTED SUPPORTS:</a:t>
            </a:r>
            <a:br>
              <a:rPr lang="en-US" sz="2800" u="sng">
                <a:latin typeface="Times New Roman"/>
                <a:ea typeface="Times New Roman"/>
                <a:cs typeface="Times New Roman"/>
                <a:sym typeface="Times New Roman"/>
              </a:rPr>
            </a:br>
            <a:r>
              <a:rPr b="1" lang="en-US" sz="2800">
                <a:latin typeface="Times New Roman"/>
                <a:ea typeface="Times New Roman"/>
                <a:cs typeface="Times New Roman"/>
                <a:sym typeface="Times New Roman"/>
              </a:rPr>
              <a:t>Today…</a:t>
            </a:r>
            <a:endParaRPr b="1" sz="28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45" name="Google Shape;245;p34"/>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6" name="Google Shape;246;p34"/>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As shown earlier, the number of individuals self-directing their supports under St. Louis Regional Office totals 630.</a:t>
            </a:r>
            <a:endParaRPr/>
          </a:p>
          <a:p>
            <a:pPr indent="0" lvl="0" marL="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The total number of individuals self-directing their supports under: </a:t>
            </a:r>
            <a:endParaRPr/>
          </a:p>
          <a:p>
            <a:pPr indent="-228600" lvl="2" marL="1143000" rtl="0" algn="l">
              <a:spcBef>
                <a:spcPts val="480"/>
              </a:spcBef>
              <a:spcAft>
                <a:spcPts val="0"/>
              </a:spcAft>
              <a:buClr>
                <a:schemeClr val="dk1"/>
              </a:buClr>
              <a:buSzPts val="2400"/>
              <a:buFont typeface="Times New Roman"/>
              <a:buChar char="•"/>
            </a:pPr>
            <a:r>
              <a:rPr lang="en-US">
                <a:latin typeface="Times New Roman"/>
                <a:ea typeface="Times New Roman"/>
                <a:cs typeface="Times New Roman"/>
                <a:sym typeface="Times New Roman"/>
              </a:rPr>
              <a:t>Kansas City Regional Office totals 522</a:t>
            </a:r>
            <a:endParaRPr/>
          </a:p>
          <a:p>
            <a:pPr indent="-228600" lvl="2" marL="1143000" rtl="0" algn="l">
              <a:spcBef>
                <a:spcPts val="480"/>
              </a:spcBef>
              <a:spcAft>
                <a:spcPts val="0"/>
              </a:spcAft>
              <a:buClr>
                <a:schemeClr val="dk1"/>
              </a:buClr>
              <a:buSzPts val="2400"/>
              <a:buFont typeface="Times New Roman"/>
              <a:buChar char="•"/>
            </a:pPr>
            <a:r>
              <a:rPr lang="en-US">
                <a:latin typeface="Times New Roman"/>
                <a:ea typeface="Times New Roman"/>
                <a:cs typeface="Times New Roman"/>
                <a:sym typeface="Times New Roman"/>
              </a:rPr>
              <a:t>Springfield Regional Office totals 372</a:t>
            </a:r>
            <a:endParaRPr/>
          </a:p>
          <a:p>
            <a:pPr indent="0" lvl="2" marL="914400" rtl="0" algn="l">
              <a:spcBef>
                <a:spcPts val="480"/>
              </a:spcBef>
              <a:spcAft>
                <a:spcPts val="0"/>
              </a:spcAft>
              <a:buClr>
                <a:schemeClr val="dk1"/>
              </a:buClr>
              <a:buSzPts val="2400"/>
              <a:buFont typeface="Georgia"/>
              <a:buNone/>
            </a:pPr>
            <a:r>
              <a:t/>
            </a:r>
            <a:endParaRPr>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There are, however, three (3) Regional/Satellite Offices where there are less than 80 individuals self-directing their supports. </a:t>
            </a: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53" name="Google Shape;253;p35"/>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4" name="Google Shape;254;p35"/>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sz="2800">
                <a:latin typeface="Times New Roman"/>
                <a:ea typeface="Times New Roman"/>
                <a:cs typeface="Times New Roman"/>
                <a:sym typeface="Times New Roman"/>
              </a:rPr>
              <a:t>The Self-Directed Supports Specialists who oversaw the larger person loads (caseloads) were unable to operate in a manner consistent to their counterparts who had the smaller caseloads. </a:t>
            </a:r>
            <a:endParaRPr/>
          </a:p>
          <a:p>
            <a:pPr indent="-285750" lvl="1" marL="742950" rtl="0" algn="l">
              <a:spcBef>
                <a:spcPts val="560"/>
              </a:spcBef>
              <a:spcAft>
                <a:spcPts val="0"/>
              </a:spcAft>
              <a:buClr>
                <a:schemeClr val="dk1"/>
              </a:buClr>
              <a:buSzPts val="2800"/>
              <a:buFont typeface="Times New Roman"/>
              <a:buChar char="•"/>
            </a:pPr>
            <a:r>
              <a:rPr lang="en-US">
                <a:latin typeface="Times New Roman"/>
                <a:ea typeface="Times New Roman"/>
                <a:cs typeface="Times New Roman"/>
                <a:sym typeface="Times New Roman"/>
              </a:rPr>
              <a:t>Slower Processing Times</a:t>
            </a:r>
            <a:endParaRPr/>
          </a:p>
          <a:p>
            <a:pPr indent="-285750" lvl="1" marL="742950" rtl="0" algn="l">
              <a:spcBef>
                <a:spcPts val="560"/>
              </a:spcBef>
              <a:spcAft>
                <a:spcPts val="0"/>
              </a:spcAft>
              <a:buClr>
                <a:schemeClr val="dk1"/>
              </a:buClr>
              <a:buSzPts val="2800"/>
              <a:buFont typeface="Times New Roman"/>
              <a:buChar char="•"/>
            </a:pPr>
            <a:r>
              <a:rPr lang="en-US">
                <a:latin typeface="Times New Roman"/>
                <a:ea typeface="Times New Roman"/>
                <a:cs typeface="Times New Roman"/>
                <a:sym typeface="Times New Roman"/>
              </a:rPr>
              <a:t>Less Time to Provide Technical Assistance Per Individual</a:t>
            </a:r>
            <a:endParaRPr/>
          </a:p>
          <a:p>
            <a:pPr indent="-285750" lvl="1" marL="742950" rtl="0" algn="l">
              <a:spcBef>
                <a:spcPts val="560"/>
              </a:spcBef>
              <a:spcAft>
                <a:spcPts val="0"/>
              </a:spcAft>
              <a:buClr>
                <a:schemeClr val="dk1"/>
              </a:buClr>
              <a:buSzPts val="2800"/>
              <a:buFont typeface="Times New Roman"/>
              <a:buChar char="•"/>
            </a:pPr>
            <a:r>
              <a:rPr lang="en-US">
                <a:latin typeface="Times New Roman"/>
                <a:ea typeface="Times New Roman"/>
                <a:cs typeface="Times New Roman"/>
                <a:sym typeface="Times New Roman"/>
              </a:rPr>
              <a:t>Less Time to Evaluate Individual Compliance</a:t>
            </a:r>
            <a:endParaRPr/>
          </a:p>
          <a:p>
            <a:pPr indent="-285750" lvl="1" marL="742950" rtl="0" algn="l">
              <a:spcBef>
                <a:spcPts val="560"/>
              </a:spcBef>
              <a:spcAft>
                <a:spcPts val="0"/>
              </a:spcAft>
              <a:buClr>
                <a:schemeClr val="dk1"/>
              </a:buClr>
              <a:buSzPts val="2800"/>
              <a:buFont typeface="Times New Roman"/>
              <a:buChar char="•"/>
            </a:pPr>
            <a:r>
              <a:rPr lang="en-US">
                <a:latin typeface="Times New Roman"/>
                <a:ea typeface="Times New Roman"/>
                <a:cs typeface="Times New Roman"/>
                <a:sym typeface="Times New Roman"/>
              </a:rPr>
              <a:t>Less Time to Evaluate Program Compliance</a:t>
            </a: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61" name="Google Shape;261;p36"/>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36"/>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We had re-think how Self-Directed Supports Specialist’s person loads (caseloads) are assigned. </a:t>
            </a:r>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Font typeface="Times New Roman"/>
              <a:buChar char="•"/>
            </a:pPr>
            <a:r>
              <a:rPr lang="en-US">
                <a:latin typeface="Times New Roman"/>
                <a:ea typeface="Times New Roman"/>
                <a:cs typeface="Times New Roman"/>
                <a:sym typeface="Times New Roman"/>
              </a:rPr>
              <a:t>As mentioned, up until now, a Self-Directed Supports Specialist’s person load (caseload) was based on the Regional/Satellite Office they worked for. </a:t>
            </a:r>
            <a:endParaRPr>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69" name="Google Shape;269;p37"/>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0" name="Google Shape;270;p37"/>
          <p:cNvSpPr txBox="1"/>
          <p:nvPr>
            <p:ph idx="1" type="body"/>
          </p:nvPr>
        </p:nvSpPr>
        <p:spPr>
          <a:xfrm>
            <a:off x="451168" y="1676400"/>
            <a:ext cx="8199120" cy="4038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Moving forward, it will not be based on the Regional/Satellite Office the Self-Directed Supports Specialists work for. </a:t>
            </a:r>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It will be based on a “statewide assignment” that occurs in a cyclical manner; a big circle.</a:t>
            </a:r>
            <a:endParaRPr sz="20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A statewide assignment will allow the Self-Directed Supports Team to realized and maintain an equitable caseload distribution. 	</a:t>
            </a:r>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person loads (caseloads) of each Self-Directed Supports Specialist will consist of individuals from across the entire State of Missouri.</a:t>
            </a:r>
            <a:endParaRPr sz="20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77" name="Google Shape;277;p38"/>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38"/>
          <p:cNvSpPr txBox="1"/>
          <p:nvPr>
            <p:ph idx="1" type="body"/>
          </p:nvPr>
        </p:nvSpPr>
        <p:spPr>
          <a:xfrm>
            <a:off x="451168" y="1447800"/>
            <a:ext cx="8199120" cy="335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The Self-Directed Supports Program believes an equitable caseload distribution will create efficiencies and improve the quality of services provided by Missouri’s Self-Directed Supports Specialists to individuals self-directing their supports and the stakeholders thereof. </a:t>
            </a:r>
            <a:endParaRPr sz="2400">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Font typeface="Times New Roman"/>
              <a:buChar char="•"/>
            </a:pPr>
            <a:r>
              <a:rPr lang="en-US">
                <a:latin typeface="Times New Roman"/>
                <a:ea typeface="Times New Roman"/>
                <a:cs typeface="Times New Roman"/>
                <a:sym typeface="Times New Roman"/>
              </a:rPr>
              <a:t>That includes all of </a:t>
            </a:r>
            <a:r>
              <a:rPr i="1" lang="en-US">
                <a:latin typeface="Times New Roman"/>
                <a:ea typeface="Times New Roman"/>
                <a:cs typeface="Times New Roman"/>
                <a:sym typeface="Times New Roman"/>
              </a:rPr>
              <a:t>YOU</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chemeClr val="lt1"/>
                </a:solidFill>
              </a:rPr>
              <a:t>SDS Equitable Caseload </a:t>
            </a:r>
            <a:br>
              <a:rPr lang="en-US" sz="3600">
                <a:solidFill>
                  <a:schemeClr val="lt1"/>
                </a:solidFill>
              </a:rPr>
            </a:br>
            <a:r>
              <a:rPr lang="en-US" sz="3600">
                <a:solidFill>
                  <a:schemeClr val="lt1"/>
                </a:solidFill>
              </a:rPr>
              <a:t>Distribution</a:t>
            </a:r>
            <a:endParaRPr sz="3600">
              <a:solidFill>
                <a:schemeClr val="lt1"/>
              </a:solidFill>
            </a:endParaRPr>
          </a:p>
        </p:txBody>
      </p:sp>
      <p:sp>
        <p:nvSpPr>
          <p:cNvPr id="285" name="Google Shape;285;p39"/>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6" name="Google Shape;286;p39"/>
          <p:cNvSpPr txBox="1"/>
          <p:nvPr>
            <p:ph idx="1" type="body"/>
          </p:nvPr>
        </p:nvSpPr>
        <p:spPr>
          <a:xfrm>
            <a:off x="451168" y="1447800"/>
            <a:ext cx="8199120" cy="335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Once the SDS Equitable Caseload Distribution is final, your Self-Directed Supports Specialist will not change. </a:t>
            </a:r>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You can learn who your Self-Directed Support Specialist is by asking your Support Coordinator. </a:t>
            </a:r>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Your Support Coordinator can learn who your Self-Directed Supports Specialist is by looking in CIMOR under Consumer Resources (Person Resources).</a:t>
            </a:r>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293" name="Google Shape;293;p40"/>
          <p:cNvSpPr txBox="1"/>
          <p:nvPr>
            <p:ph type="ctrTitle"/>
          </p:nvPr>
        </p:nvSpPr>
        <p:spPr>
          <a:xfrm>
            <a:off x="681080" y="2209800"/>
            <a:ext cx="7772400" cy="4114799"/>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a:latin typeface="Times New Roman"/>
                <a:ea typeface="Times New Roman"/>
                <a:cs typeface="Times New Roman"/>
                <a:sym typeface="Times New Roman"/>
              </a:rPr>
              <a:t>MISSOURI SELF-DIRECTED SUPPORTS:</a:t>
            </a:r>
            <a:br>
              <a:rPr lang="en-US" sz="2800" u="sng">
                <a:latin typeface="Times New Roman"/>
                <a:ea typeface="Times New Roman"/>
                <a:cs typeface="Times New Roman"/>
                <a:sym typeface="Times New Roman"/>
              </a:rPr>
            </a:br>
            <a:r>
              <a:rPr b="1" lang="en-US" sz="2800">
                <a:latin typeface="Times New Roman"/>
                <a:ea typeface="Times New Roman"/>
                <a:cs typeface="Times New Roman"/>
                <a:sym typeface="Times New Roman"/>
              </a:rPr>
              <a:t>Tomorrow (future)…</a:t>
            </a:r>
            <a:endParaRPr b="1" sz="28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300" name="Google Shape;300;p41"/>
          <p:cNvSpPr txBox="1"/>
          <p:nvPr>
            <p:ph type="ctrTitle"/>
          </p:nvPr>
        </p:nvSpPr>
        <p:spPr>
          <a:xfrm>
            <a:off x="681080" y="2209801"/>
            <a:ext cx="7772400" cy="36576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ELECTRONIC VISIT VERIFICATION</a:t>
            </a:r>
            <a:endParaRPr b="1" sz="2800" u="sng">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Electronic Visit Verification (EVV)</a:t>
            </a:r>
            <a:endParaRPr sz="3200">
              <a:solidFill>
                <a:schemeClr val="lt1"/>
              </a:solidFill>
            </a:endParaRPr>
          </a:p>
        </p:txBody>
      </p:sp>
      <p:sp>
        <p:nvSpPr>
          <p:cNvPr id="307" name="Google Shape;307;p42"/>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42"/>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sz="2800">
                <a:latin typeface="Times New Roman"/>
                <a:ea typeface="Times New Roman"/>
                <a:cs typeface="Times New Roman"/>
                <a:sym typeface="Times New Roman"/>
              </a:rPr>
              <a:t>Many of you may be familiar with the term Electronic Visit Verification, or EVV for short, but who knows what it is?</a:t>
            </a:r>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pic>
        <p:nvPicPr>
          <p:cNvPr id="309" name="Google Shape;309;p42"/>
          <p:cNvPicPr preferRelativeResize="0"/>
          <p:nvPr/>
        </p:nvPicPr>
        <p:blipFill rotWithShape="1">
          <a:blip r:embed="rId3">
            <a:alphaModFix/>
          </a:blip>
          <a:srcRect b="0" l="0" r="0" t="0"/>
          <a:stretch/>
        </p:blipFill>
        <p:spPr>
          <a:xfrm>
            <a:off x="1828800" y="3200400"/>
            <a:ext cx="5410200" cy="304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3"/>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Electronic Visit Verification (EVV)</a:t>
            </a:r>
            <a:endParaRPr sz="3200">
              <a:solidFill>
                <a:schemeClr val="lt1"/>
              </a:solidFill>
            </a:endParaRPr>
          </a:p>
        </p:txBody>
      </p:sp>
      <p:sp>
        <p:nvSpPr>
          <p:cNvPr id="316" name="Google Shape;316;p43"/>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p43"/>
          <p:cNvSpPr txBox="1"/>
          <p:nvPr>
            <p:ph idx="1" type="body"/>
          </p:nvPr>
        </p:nvSpPr>
        <p:spPr>
          <a:xfrm>
            <a:off x="451168" y="1524000"/>
            <a:ext cx="8199120" cy="39820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EVV is mandatory as a result of the 21</a:t>
            </a:r>
            <a:r>
              <a:rPr baseline="30000" lang="en-US" sz="2400">
                <a:latin typeface="Times New Roman"/>
                <a:ea typeface="Times New Roman"/>
                <a:cs typeface="Times New Roman"/>
                <a:sym typeface="Times New Roman"/>
              </a:rPr>
              <a:t>st</a:t>
            </a:r>
            <a:r>
              <a:rPr lang="en-US" sz="2400">
                <a:latin typeface="Times New Roman"/>
                <a:ea typeface="Times New Roman"/>
                <a:cs typeface="Times New Roman"/>
                <a:sym typeface="Times New Roman"/>
              </a:rPr>
              <a:t> Century Cures Act of 2016. </a:t>
            </a:r>
            <a:endParaRPr/>
          </a:p>
          <a:p>
            <a:pPr indent="0" lvl="0" marL="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EVV is simply a method of utilizing technology to capture point of service information related to the delivery of service.</a:t>
            </a:r>
            <a:endParaRPr/>
          </a:p>
          <a:p>
            <a:pPr indent="0" lvl="0" marL="0" rtl="0" algn="l">
              <a:spcBef>
                <a:spcPts val="560"/>
              </a:spcBef>
              <a:spcAft>
                <a:spcPts val="0"/>
              </a:spcAft>
              <a:buClr>
                <a:schemeClr val="dk1"/>
              </a:buClr>
              <a:buSzPts val="2800"/>
              <a:buFont typeface="Georgia"/>
              <a:buNone/>
            </a:pPr>
            <a:r>
              <a:t/>
            </a:r>
            <a:endParaRPr sz="28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pic>
        <p:nvPicPr>
          <p:cNvPr id="318" name="Google Shape;318;p43"/>
          <p:cNvPicPr preferRelativeResize="0"/>
          <p:nvPr/>
        </p:nvPicPr>
        <p:blipFill rotWithShape="1">
          <a:blip r:embed="rId3">
            <a:alphaModFix/>
          </a:blip>
          <a:srcRect b="0" l="0" r="0" t="0"/>
          <a:stretch/>
        </p:blipFill>
        <p:spPr>
          <a:xfrm>
            <a:off x="2286000" y="2362200"/>
            <a:ext cx="46482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u="none" cap="none" strike="noStrike">
                <a:solidFill>
                  <a:srgbClr val="0070C0"/>
                </a:solidFill>
                <a:latin typeface="Verdana"/>
                <a:ea typeface="Verdana"/>
                <a:cs typeface="Verdana"/>
                <a:sym typeface="Verdana"/>
              </a:rPr>
              <a:t>‹#›</a:t>
            </a:fld>
            <a:endParaRPr b="1" i="0" sz="1200" u="none" cap="none" strike="noStrike">
              <a:solidFill>
                <a:srgbClr val="0070C0"/>
              </a:solidFill>
              <a:latin typeface="Verdana"/>
              <a:ea typeface="Verdana"/>
              <a:cs typeface="Verdana"/>
              <a:sym typeface="Verdana"/>
            </a:endParaRPr>
          </a:p>
        </p:txBody>
      </p:sp>
      <p:sp>
        <p:nvSpPr>
          <p:cNvPr id="107" name="Google Shape;107;p17"/>
          <p:cNvSpPr txBox="1"/>
          <p:nvPr>
            <p:ph type="ctrTitle"/>
          </p:nvPr>
        </p:nvSpPr>
        <p:spPr>
          <a:xfrm>
            <a:off x="681080" y="2209801"/>
            <a:ext cx="7772400" cy="2133599"/>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SDS DATA</a:t>
            </a:r>
            <a:r>
              <a:rPr lang="en-US" sz="2800">
                <a:latin typeface="Times New Roman"/>
                <a:ea typeface="Times New Roman"/>
                <a:cs typeface="Times New Roman"/>
                <a:sym typeface="Times New Roman"/>
              </a:rPr>
              <a:t>:</a:t>
            </a:r>
            <a:br>
              <a:rPr lang="en-US" sz="2800">
                <a:latin typeface="Times New Roman"/>
                <a:ea typeface="Times New Roman"/>
                <a:cs typeface="Times New Roman"/>
                <a:sym typeface="Times New Roman"/>
              </a:rPr>
            </a:br>
            <a:r>
              <a:rPr lang="en-US" sz="2800">
                <a:latin typeface="Times New Roman"/>
                <a:ea typeface="Times New Roman"/>
                <a:cs typeface="Times New Roman"/>
                <a:sym typeface="Times New Roman"/>
              </a:rPr>
              <a:t>What Does the Data Tell Us?</a:t>
            </a:r>
            <a:endParaRPr sz="2800" u="sng">
              <a:latin typeface="Times New Roman"/>
              <a:ea typeface="Times New Roman"/>
              <a:cs typeface="Times New Roman"/>
              <a:sym typeface="Times New Roman"/>
            </a:endParaRPr>
          </a:p>
        </p:txBody>
      </p:sp>
      <p:pic>
        <p:nvPicPr>
          <p:cNvPr descr="The Development of Data Science Throughout History" id="108" name="Google Shape;108;p17"/>
          <p:cNvPicPr preferRelativeResize="0"/>
          <p:nvPr/>
        </p:nvPicPr>
        <p:blipFill rotWithShape="1">
          <a:blip r:embed="rId3">
            <a:alphaModFix/>
          </a:blip>
          <a:srcRect b="0" l="0" r="0" t="0"/>
          <a:stretch/>
        </p:blipFill>
        <p:spPr>
          <a:xfrm>
            <a:off x="2819400" y="4191000"/>
            <a:ext cx="3429000" cy="2057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4"/>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Electronic Visit Verification (EVV)</a:t>
            </a:r>
            <a:endParaRPr sz="3200">
              <a:solidFill>
                <a:schemeClr val="lt1"/>
              </a:solidFill>
            </a:endParaRPr>
          </a:p>
        </p:txBody>
      </p:sp>
      <p:sp>
        <p:nvSpPr>
          <p:cNvPr id="325" name="Google Shape;325;p44"/>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6" name="Google Shape;326;p44"/>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There are numerous benefits of EVV, including but not limited to:</a:t>
            </a:r>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Improved health and welfare of individuals through the validation of delivery of services according to their personal plan and increased ability to monitor service delivery; </a:t>
            </a:r>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Reduction in the potential for fraud, waste, and abuse by ensuring appropriate payment based on actual service delivery and by identification of duplication;</a:t>
            </a:r>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Elimination of paper documents to verify services;</a:t>
            </a:r>
            <a:endParaRPr sz="2000">
              <a:latin typeface="Times New Roman"/>
              <a:ea typeface="Times New Roman"/>
              <a:cs typeface="Times New Roman"/>
              <a:sym typeface="Times New Roman"/>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Enhanced efficiency and transparency of services provided to individuals with increase accountability; and</a:t>
            </a:r>
            <a:endParaRPr/>
          </a:p>
          <a:p>
            <a:pPr indent="-285750" lvl="1" marL="74295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More robust data collection and analysis capabilities. </a:t>
            </a:r>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5"/>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Electronic Visit Verification (EVV)</a:t>
            </a:r>
            <a:endParaRPr sz="3200">
              <a:solidFill>
                <a:schemeClr val="lt1"/>
              </a:solidFill>
            </a:endParaRPr>
          </a:p>
        </p:txBody>
      </p:sp>
      <p:sp>
        <p:nvSpPr>
          <p:cNvPr id="333" name="Google Shape;333;p45"/>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45"/>
          <p:cNvSpPr txBox="1"/>
          <p:nvPr>
            <p:ph idx="1" type="body"/>
          </p:nvPr>
        </p:nvSpPr>
        <p:spPr>
          <a:xfrm>
            <a:off x="451168" y="1676400"/>
            <a:ext cx="8199120" cy="4343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As a result of the large data collection that occurs in real time, trends will be more easily identifiable. </a:t>
            </a:r>
            <a:endParaRPr/>
          </a:p>
          <a:p>
            <a:pPr indent="-228600" lvl="0" marL="342900" rtl="0" algn="l">
              <a:spcBef>
                <a:spcPts val="360"/>
              </a:spcBef>
              <a:spcAft>
                <a:spcPts val="0"/>
              </a:spcAft>
              <a:buClr>
                <a:schemeClr val="dk1"/>
              </a:buClr>
              <a:buSzPts val="1800"/>
              <a:buFont typeface="Georgia"/>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Times New Roman"/>
              <a:buChar char="•"/>
            </a:pPr>
            <a:r>
              <a:rPr lang="en-US" sz="1800">
                <a:latin typeface="Times New Roman"/>
                <a:ea typeface="Times New Roman"/>
                <a:cs typeface="Times New Roman"/>
                <a:sym typeface="Times New Roman"/>
              </a:rPr>
              <a:t>Missouri’s Medicaid Audit and Compliance Unit (MMAC) will be utilizing the data collection to identify trends that look out of the ordinary. This may prompt MMAC to review service history, record findings, which could result in the recoupment of funds paid.</a:t>
            </a:r>
            <a:endParaRPr/>
          </a:p>
          <a:p>
            <a:pPr indent="0" lvl="1" marL="45720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pic>
        <p:nvPicPr>
          <p:cNvPr id="335" name="Google Shape;335;p45"/>
          <p:cNvPicPr preferRelativeResize="0"/>
          <p:nvPr/>
        </p:nvPicPr>
        <p:blipFill rotWithShape="1">
          <a:blip r:embed="rId3">
            <a:alphaModFix/>
          </a:blip>
          <a:srcRect b="0" l="0" r="0" t="0"/>
          <a:stretch/>
        </p:blipFill>
        <p:spPr>
          <a:xfrm>
            <a:off x="2242376" y="3886200"/>
            <a:ext cx="4616704" cy="2301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Electronic Visit Verification (EVV)</a:t>
            </a:r>
            <a:endParaRPr sz="3200">
              <a:solidFill>
                <a:schemeClr val="lt1"/>
              </a:solidFill>
            </a:endParaRPr>
          </a:p>
        </p:txBody>
      </p:sp>
      <p:sp>
        <p:nvSpPr>
          <p:cNvPr id="342" name="Google Shape;342;p46"/>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3" name="Google Shape;343;p46"/>
          <p:cNvSpPr txBox="1"/>
          <p:nvPr>
            <p:ph idx="1" type="body"/>
          </p:nvPr>
        </p:nvSpPr>
        <p:spPr>
          <a:xfrm>
            <a:off x="451168" y="1676400"/>
            <a:ext cx="8199120" cy="434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Georgia"/>
              <a:buNone/>
            </a:pPr>
            <a:r>
              <a:t/>
            </a:r>
            <a:endParaRPr sz="18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Trends that may stand out to MMAC include, but are not limited to:</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The consistent entry of time AFTER the date of service (historical punches)</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The consistent modification/adjustment of time worked</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Quality of staff notes (do staff notes justify hours worked)</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The location staff clock in/out</a:t>
            </a:r>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350" name="Google Shape;350;p47"/>
          <p:cNvSpPr txBox="1"/>
          <p:nvPr>
            <p:ph type="ctrTitle"/>
          </p:nvPr>
        </p:nvSpPr>
        <p:spPr>
          <a:xfrm>
            <a:off x="681080" y="2209801"/>
            <a:ext cx="7772400" cy="3505199"/>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APPENDIX K: COVID FLEXIBILITIES</a:t>
            </a:r>
            <a:endParaRPr b="1" sz="2800" u="sng">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Appendix K – COVID Flexibilities</a:t>
            </a:r>
            <a:endParaRPr sz="3200">
              <a:solidFill>
                <a:schemeClr val="lt1"/>
              </a:solidFill>
            </a:endParaRPr>
          </a:p>
        </p:txBody>
      </p:sp>
      <p:sp>
        <p:nvSpPr>
          <p:cNvPr id="357" name="Google Shape;357;p48"/>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8" name="Google Shape;358;p48"/>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Missouri’s Appendix K has granted various flexibilities in the delivery of services as a result of the COVID-19 Pandemic. </a:t>
            </a:r>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Some of these flexibilities include:</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Overtime</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Remote Services</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Expanded Setting(s)</a:t>
            </a:r>
            <a:endParaRPr/>
          </a:p>
          <a:p>
            <a:pPr indent="-285750" lvl="1" marL="742950" rtl="0" algn="l">
              <a:spcBef>
                <a:spcPts val="48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Waived requirement to utilize certification/re-certification that requires hands-on training</a:t>
            </a:r>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9"/>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Appendix K – COVID Flexibilities</a:t>
            </a:r>
            <a:endParaRPr sz="3200">
              <a:solidFill>
                <a:schemeClr val="lt1"/>
              </a:solidFill>
            </a:endParaRPr>
          </a:p>
        </p:txBody>
      </p:sp>
      <p:sp>
        <p:nvSpPr>
          <p:cNvPr id="365" name="Google Shape;365;p49"/>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6" name="Google Shape;366;p49"/>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Missouri’s Appendix K is valid, and the flexibilities permitted will be permitted, up to six (6) months beyond the expiration of the Federal Public Health Emergency</a:t>
            </a:r>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As of today, the Federal Public Health Emergency is set to expire October 13</a:t>
            </a:r>
            <a:r>
              <a:rPr baseline="30000" lang="en-US" sz="2000">
                <a:latin typeface="Times New Roman"/>
                <a:ea typeface="Times New Roman"/>
                <a:cs typeface="Times New Roman"/>
                <a:sym typeface="Times New Roman"/>
              </a:rPr>
              <a:t>th</a:t>
            </a:r>
            <a:r>
              <a:rPr lang="en-US" sz="2000">
                <a:latin typeface="Times New Roman"/>
                <a:ea typeface="Times New Roman"/>
                <a:cs typeface="Times New Roman"/>
                <a:sym typeface="Times New Roman"/>
              </a:rPr>
              <a:t>, 2022. </a:t>
            </a:r>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Thus, as of today, the flexibilities permitted under Missouri’s Appendix K will expire April 13</a:t>
            </a:r>
            <a:r>
              <a:rPr baseline="30000" lang="en-US" sz="2000">
                <a:latin typeface="Times New Roman"/>
                <a:ea typeface="Times New Roman"/>
                <a:cs typeface="Times New Roman"/>
                <a:sym typeface="Times New Roman"/>
              </a:rPr>
              <a:t>th</a:t>
            </a:r>
            <a:r>
              <a:rPr lang="en-US" sz="2000">
                <a:latin typeface="Times New Roman"/>
                <a:ea typeface="Times New Roman"/>
                <a:cs typeface="Times New Roman"/>
                <a:sym typeface="Times New Roman"/>
              </a:rPr>
              <a:t>, 2023. </a:t>
            </a:r>
            <a:endParaRPr sz="2400">
              <a:latin typeface="Times New Roman"/>
              <a:ea typeface="Times New Roman"/>
              <a:cs typeface="Times New Roman"/>
              <a:sym typeface="Times New Roman"/>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0"/>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Appendix K – COVID Flexibilities</a:t>
            </a:r>
            <a:endParaRPr sz="3200">
              <a:solidFill>
                <a:schemeClr val="lt1"/>
              </a:solidFill>
            </a:endParaRPr>
          </a:p>
        </p:txBody>
      </p:sp>
      <p:sp>
        <p:nvSpPr>
          <p:cNvPr id="373" name="Google Shape;373;p50"/>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4" name="Google Shape;374;p50"/>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000"/>
              <a:buFont typeface="Times New Roman"/>
              <a:buNone/>
            </a:pPr>
            <a:r>
              <a:rPr b="1" lang="en-US" sz="2000" u="sng">
                <a:latin typeface="Times New Roman"/>
                <a:ea typeface="Times New Roman"/>
                <a:cs typeface="Times New Roman"/>
                <a:sym typeface="Times New Roman"/>
              </a:rPr>
              <a:t>What can you do to prepare for the expiration of the Appendix K flexibilities?</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Communicate, Communicate, Communicate!!</a:t>
            </a:r>
            <a:endParaRPr/>
          </a:p>
          <a:p>
            <a:pPr indent="-285750" lvl="1" marL="742950" rtl="0" algn="l">
              <a:spcBef>
                <a:spcPts val="320"/>
              </a:spcBef>
              <a:spcAft>
                <a:spcPts val="0"/>
              </a:spcAft>
              <a:buClr>
                <a:schemeClr val="dk1"/>
              </a:buClr>
              <a:buSzPts val="1600"/>
              <a:buFont typeface="Times New Roman"/>
              <a:buChar char="•"/>
            </a:pPr>
            <a:r>
              <a:rPr lang="en-US" sz="1600">
                <a:latin typeface="Times New Roman"/>
                <a:ea typeface="Times New Roman"/>
                <a:cs typeface="Times New Roman"/>
                <a:sym typeface="Times New Roman"/>
              </a:rPr>
              <a:t>Communicate with your case management team</a:t>
            </a:r>
            <a:endParaRPr/>
          </a:p>
          <a:p>
            <a:pPr indent="-285750" lvl="1" marL="742950" rtl="0" algn="l">
              <a:spcBef>
                <a:spcPts val="320"/>
              </a:spcBef>
              <a:spcAft>
                <a:spcPts val="0"/>
              </a:spcAft>
              <a:buClr>
                <a:schemeClr val="dk1"/>
              </a:buClr>
              <a:buSzPts val="1600"/>
              <a:buFont typeface="Times New Roman"/>
              <a:buChar char="•"/>
            </a:pPr>
            <a:r>
              <a:rPr lang="en-US" sz="1600">
                <a:latin typeface="Times New Roman"/>
                <a:ea typeface="Times New Roman"/>
                <a:cs typeface="Times New Roman"/>
                <a:sym typeface="Times New Roman"/>
              </a:rPr>
              <a:t>Communicate with your employees/employers</a:t>
            </a:r>
            <a:endParaRPr/>
          </a:p>
          <a:p>
            <a:pPr indent="-285750" lvl="1" marL="742950" rtl="0" algn="l">
              <a:spcBef>
                <a:spcPts val="320"/>
              </a:spcBef>
              <a:spcAft>
                <a:spcPts val="0"/>
              </a:spcAft>
              <a:buClr>
                <a:schemeClr val="dk1"/>
              </a:buClr>
              <a:buSzPts val="1600"/>
              <a:buFont typeface="Times New Roman"/>
              <a:buChar char="•"/>
            </a:pPr>
            <a:r>
              <a:rPr lang="en-US" sz="1600">
                <a:latin typeface="Times New Roman"/>
                <a:ea typeface="Times New Roman"/>
                <a:cs typeface="Times New Roman"/>
                <a:sym typeface="Times New Roman"/>
              </a:rPr>
              <a:t>Communicate with your natural supports</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pic>
        <p:nvPicPr>
          <p:cNvPr id="375" name="Google Shape;375;p50"/>
          <p:cNvPicPr preferRelativeResize="0"/>
          <p:nvPr/>
        </p:nvPicPr>
        <p:blipFill rotWithShape="1">
          <a:blip r:embed="rId3">
            <a:alphaModFix/>
          </a:blip>
          <a:srcRect b="0" l="0" r="0" t="0"/>
          <a:stretch/>
        </p:blipFill>
        <p:spPr>
          <a:xfrm>
            <a:off x="2151856" y="4191000"/>
            <a:ext cx="4383088" cy="2019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1"/>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Appendix K – COVID Flexibilities</a:t>
            </a:r>
            <a:endParaRPr sz="3200">
              <a:solidFill>
                <a:schemeClr val="lt1"/>
              </a:solidFill>
            </a:endParaRPr>
          </a:p>
        </p:txBody>
      </p:sp>
      <p:sp>
        <p:nvSpPr>
          <p:cNvPr id="382" name="Google Shape;382;p51"/>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51"/>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000"/>
              <a:buFont typeface="Times New Roman"/>
              <a:buNone/>
            </a:pPr>
            <a:r>
              <a:rPr b="1" lang="en-US" sz="2000" u="sng">
                <a:latin typeface="Times New Roman"/>
                <a:ea typeface="Times New Roman"/>
                <a:cs typeface="Times New Roman"/>
                <a:sym typeface="Times New Roman"/>
              </a:rPr>
              <a:t>What can you do to prepare for the expiration of the Appendix K flexibilities?</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If an employee is working overtime to adequately meet the needs of an individual, begin thinking about hiring additional staff.</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Become prepared to return to direct face-to-face service deliveries and training requirements. </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241300" lvl="0" marL="34290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390" name="Google Shape;390;p52"/>
          <p:cNvSpPr txBox="1"/>
          <p:nvPr>
            <p:ph type="ctrTitle"/>
          </p:nvPr>
        </p:nvSpPr>
        <p:spPr>
          <a:xfrm>
            <a:off x="681080" y="2209801"/>
            <a:ext cx="7772400" cy="3505199"/>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SDS HANDBOOK</a:t>
            </a:r>
            <a:endParaRPr b="1" sz="2800" u="sng">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SDS Handbook</a:t>
            </a:r>
            <a:endParaRPr sz="3200">
              <a:solidFill>
                <a:schemeClr val="lt1"/>
              </a:solidFill>
            </a:endParaRPr>
          </a:p>
        </p:txBody>
      </p:sp>
      <p:sp>
        <p:nvSpPr>
          <p:cNvPr id="397" name="Google Shape;397;p53"/>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8" name="Google Shape;398;p53"/>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Self-Directed Supports Team is currently working on creating a new and improved SDS Handbook. </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new SDS Handbook will be a “one-stop” shop for all SDS information. </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new SDS Handbook will be indexed so that you can locate what you’re looking for without having to read and search through many pages.</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new SDS Handbook will be a “working” document; it will always remain up to date.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241300" lvl="0" marL="34290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Per Region</a:t>
            </a:r>
            <a:endParaRPr>
              <a:solidFill>
                <a:schemeClr val="lt1"/>
              </a:solidFill>
            </a:endParaRPr>
          </a:p>
        </p:txBody>
      </p:sp>
      <p:graphicFrame>
        <p:nvGraphicFramePr>
          <p:cNvPr id="115" name="Google Shape;115;p18"/>
          <p:cNvGraphicFramePr/>
          <p:nvPr/>
        </p:nvGraphicFramePr>
        <p:xfrm>
          <a:off x="2209800" y="1523996"/>
          <a:ext cx="3000000" cy="3000000"/>
        </p:xfrm>
        <a:graphic>
          <a:graphicData uri="http://schemas.openxmlformats.org/drawingml/2006/table">
            <a:tbl>
              <a:tblPr>
                <a:noFill/>
                <a:tableStyleId>{5A46E726-C346-4CD7-86D3-879DA8B647DE}</a:tableStyleId>
              </a:tblPr>
              <a:tblGrid>
                <a:gridCol w="2041925"/>
                <a:gridCol w="2453875"/>
              </a:tblGrid>
              <a:tr h="607175">
                <a:tc>
                  <a:txBody>
                    <a:bodyPr/>
                    <a:lstStyle/>
                    <a:p>
                      <a:pPr indent="0" lvl="0" marL="0" marR="0" rtl="0" algn="ctr">
                        <a:spcBef>
                          <a:spcPts val="0"/>
                        </a:spcBef>
                        <a:spcAft>
                          <a:spcPts val="0"/>
                        </a:spcAft>
                        <a:buNone/>
                      </a:pPr>
                      <a:r>
                        <a:rPr b="1" lang="en-US" sz="1400" u="none" cap="none" strike="noStrike">
                          <a:latin typeface="Times New Roman"/>
                          <a:ea typeface="Times New Roman"/>
                          <a:cs typeface="Times New Roman"/>
                          <a:sym typeface="Times New Roman"/>
                        </a:rPr>
                        <a:t>Regional/Satellite Office</a:t>
                      </a:r>
                      <a:endParaRPr b="1"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latin typeface="Times New Roman"/>
                          <a:ea typeface="Times New Roman"/>
                          <a:cs typeface="Times New Roman"/>
                          <a:sym typeface="Times New Roman"/>
                        </a:rPr>
                        <a:t>Number of Individuals Self-Directing Supports</a:t>
                      </a:r>
                      <a:endParaRPr b="1"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Albany</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77</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Kirksville</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78</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Hannibal</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79</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Poplar Bluff</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123</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Central Missouri</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124</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Sikeston</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180</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Rolla</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236</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Joplin</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239</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Springfield</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372</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6175">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Kansas City</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522</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11000">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St. Louis</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u="none" cap="none" strike="noStrike">
                          <a:latin typeface="Times New Roman"/>
                          <a:ea typeface="Times New Roman"/>
                          <a:cs typeface="Times New Roman"/>
                          <a:sym typeface="Times New Roman"/>
                        </a:rPr>
                        <a:t>630</a:t>
                      </a:r>
                      <a:endParaRPr b="0"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11000">
                <a:tc>
                  <a:txBody>
                    <a:bodyPr/>
                    <a:lstStyle/>
                    <a:p>
                      <a:pPr indent="0" lvl="0" marL="0" marR="0" rtl="0" algn="ctr">
                        <a:spcBef>
                          <a:spcPts val="0"/>
                        </a:spcBef>
                        <a:spcAft>
                          <a:spcPts val="0"/>
                        </a:spcAft>
                        <a:buNone/>
                      </a:pPr>
                      <a:r>
                        <a:rPr b="1" lang="en-US" sz="1400" u="none" cap="none" strike="noStrike">
                          <a:latin typeface="Times New Roman"/>
                          <a:ea typeface="Times New Roman"/>
                          <a:cs typeface="Times New Roman"/>
                          <a:sym typeface="Times New Roman"/>
                        </a:rPr>
                        <a:t>Total</a:t>
                      </a:r>
                      <a:endParaRPr b="1"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u="none" cap="none" strike="noStrike">
                          <a:latin typeface="Times New Roman"/>
                          <a:ea typeface="Times New Roman"/>
                          <a:cs typeface="Times New Roman"/>
                          <a:sym typeface="Times New Roman"/>
                        </a:rPr>
                        <a:t>2660</a:t>
                      </a:r>
                      <a:endParaRPr b="1" i="0" sz="14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16" name="Google Shape;116;p18"/>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4"/>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405" name="Google Shape;405;p54"/>
          <p:cNvSpPr txBox="1"/>
          <p:nvPr>
            <p:ph type="ctrTitle"/>
          </p:nvPr>
        </p:nvSpPr>
        <p:spPr>
          <a:xfrm>
            <a:off x="681080" y="2209801"/>
            <a:ext cx="7772400" cy="3505199"/>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u="sng">
                <a:latin typeface="Times New Roman"/>
                <a:ea typeface="Times New Roman"/>
                <a:cs typeface="Times New Roman"/>
                <a:sym typeface="Times New Roman"/>
              </a:rPr>
              <a:t>Future Self-Directed Services</a:t>
            </a:r>
            <a:endParaRPr b="1" sz="2800" u="sng">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5"/>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Future Services (FMS Choice)</a:t>
            </a:r>
            <a:endParaRPr sz="3200">
              <a:solidFill>
                <a:schemeClr val="lt1"/>
              </a:solidFill>
            </a:endParaRPr>
          </a:p>
        </p:txBody>
      </p:sp>
      <p:sp>
        <p:nvSpPr>
          <p:cNvPr id="412" name="Google Shape;412;p55"/>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3" name="Google Shape;413;p55"/>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One of the Self-Directed Support Program’s Strategic Initiatives is implementing FMS Choice; FMS as a Waiver service. </a:t>
            </a:r>
            <a:endParaRPr/>
          </a:p>
          <a:p>
            <a:pPr indent="-285750" lvl="1" marL="742950" rtl="0" algn="l">
              <a:spcBef>
                <a:spcPts val="320"/>
              </a:spcBef>
              <a:spcAft>
                <a:spcPts val="0"/>
              </a:spcAft>
              <a:buClr>
                <a:schemeClr val="dk1"/>
              </a:buClr>
              <a:buSzPts val="1600"/>
              <a:buFont typeface="Times New Roman"/>
              <a:buChar char="•"/>
            </a:pPr>
            <a:r>
              <a:rPr lang="en-US" sz="1600">
                <a:latin typeface="Times New Roman"/>
                <a:ea typeface="Times New Roman"/>
                <a:cs typeface="Times New Roman"/>
                <a:sym typeface="Times New Roman"/>
              </a:rPr>
              <a:t>FMS as a Waiver service would allow multiple FMSs to exist and operate in the State of Missouri and allow YOU more choice; you could pick which FMS you want to work on your behalf.</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SDS Program is currently researching best practices and what FMS Choice should look like in Missouri.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At the appropriate times, your input and comments will be requested. It will be VERY important that you provide input and comments!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241300" lvl="0" marL="34290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6"/>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solidFill>
                  <a:schemeClr val="lt1"/>
                </a:solidFill>
              </a:rPr>
              <a:t>Future Services (Transportation (??))</a:t>
            </a:r>
            <a:endParaRPr sz="3200">
              <a:solidFill>
                <a:schemeClr val="lt1"/>
              </a:solidFill>
            </a:endParaRPr>
          </a:p>
        </p:txBody>
      </p:sp>
      <p:sp>
        <p:nvSpPr>
          <p:cNvPr id="420" name="Google Shape;420;p56"/>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1" name="Google Shape;421;p56"/>
          <p:cNvSpPr txBox="1"/>
          <p:nvPr>
            <p:ph idx="1" type="body"/>
          </p:nvPr>
        </p:nvSpPr>
        <p:spPr>
          <a:xfrm>
            <a:off x="451168" y="1676400"/>
            <a:ext cx="8199120" cy="38296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The Self-Directed Supports Team, and the Division, will begin researching if and how transportation could become a self-directed service. </a:t>
            </a:r>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Font typeface="Times New Roman"/>
              <a:buChar char="•"/>
            </a:pPr>
            <a:r>
              <a:rPr lang="en-US" sz="2000">
                <a:latin typeface="Times New Roman"/>
                <a:ea typeface="Times New Roman"/>
                <a:cs typeface="Times New Roman"/>
                <a:sym typeface="Times New Roman"/>
              </a:rPr>
              <a:t>Please note, at this time, the Self-Directed Supports Team and Division are simply researching whether it is possible for transportation to become a self-directed service. </a:t>
            </a:r>
            <a:endParaRPr/>
          </a:p>
          <a:p>
            <a:pPr indent="-285750" lvl="1" marL="742950" rtl="0" algn="l">
              <a:spcBef>
                <a:spcPts val="320"/>
              </a:spcBef>
              <a:spcAft>
                <a:spcPts val="0"/>
              </a:spcAft>
              <a:buClr>
                <a:schemeClr val="dk1"/>
              </a:buClr>
              <a:buSzPts val="1600"/>
              <a:buFont typeface="Times New Roman"/>
              <a:buChar char="•"/>
            </a:pPr>
            <a:r>
              <a:rPr lang="en-US" sz="1600">
                <a:latin typeface="Times New Roman"/>
                <a:ea typeface="Times New Roman"/>
                <a:cs typeface="Times New Roman"/>
                <a:sym typeface="Times New Roman"/>
              </a:rPr>
              <a:t>There are not guarantees transportation will become a self-directed service</a:t>
            </a:r>
            <a:endParaRPr/>
          </a:p>
          <a:p>
            <a:pPr indent="-285750" lvl="1" marL="742950" rtl="0" algn="l">
              <a:spcBef>
                <a:spcPts val="320"/>
              </a:spcBef>
              <a:spcAft>
                <a:spcPts val="0"/>
              </a:spcAft>
              <a:buClr>
                <a:schemeClr val="dk1"/>
              </a:buClr>
              <a:buSzPts val="1600"/>
              <a:buFont typeface="Times New Roman"/>
              <a:buChar char="•"/>
            </a:pPr>
            <a:r>
              <a:rPr lang="en-US" sz="1600">
                <a:latin typeface="Times New Roman"/>
                <a:ea typeface="Times New Roman"/>
                <a:cs typeface="Times New Roman"/>
                <a:sym typeface="Times New Roman"/>
              </a:rPr>
              <a:t>There is no established timeline to have decisions made</a:t>
            </a:r>
            <a:endParaRPr sz="16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241300" lvl="0" marL="342900" rtl="0" algn="l">
              <a:spcBef>
                <a:spcPts val="320"/>
              </a:spcBef>
              <a:spcAft>
                <a:spcPts val="0"/>
              </a:spcAft>
              <a:buClr>
                <a:schemeClr val="dk1"/>
              </a:buClr>
              <a:buSzPts val="1600"/>
              <a:buFont typeface="Georgia"/>
              <a:buNone/>
            </a:pPr>
            <a:r>
              <a:t/>
            </a:r>
            <a:endParaRPr sz="16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Font typeface="Georgia"/>
              <a:buNone/>
            </a:pPr>
            <a:r>
              <a:t/>
            </a:r>
            <a:endParaRPr sz="2400">
              <a:latin typeface="Times New Roman"/>
              <a:ea typeface="Times New Roman"/>
              <a:cs typeface="Times New Roman"/>
              <a:sym typeface="Times New Roman"/>
            </a:endParaRPr>
          </a:p>
          <a:p>
            <a:pPr indent="-209550" lvl="1" marL="742950" rtl="0" algn="l">
              <a:spcBef>
                <a:spcPts val="240"/>
              </a:spcBef>
              <a:spcAft>
                <a:spcPts val="0"/>
              </a:spcAft>
              <a:buClr>
                <a:schemeClr val="dk1"/>
              </a:buClr>
              <a:buSzPts val="1200"/>
              <a:buFont typeface="Georgia"/>
              <a:buNone/>
            </a:pPr>
            <a:r>
              <a:t/>
            </a:r>
            <a:endParaRPr sz="1200">
              <a:latin typeface="Times New Roman"/>
              <a:ea typeface="Times New Roman"/>
              <a:cs typeface="Times New Roman"/>
              <a:sym typeface="Times New Roman"/>
            </a:endParaRPr>
          </a:p>
          <a:p>
            <a:pPr indent="0" lvl="0" marL="0" rtl="0" algn="l">
              <a:spcBef>
                <a:spcPts val="400"/>
              </a:spcBef>
              <a:spcAft>
                <a:spcPts val="0"/>
              </a:spcAft>
              <a:buClr>
                <a:schemeClr val="dk1"/>
              </a:buClr>
              <a:buSzPts val="2000"/>
              <a:buFont typeface="Georgia"/>
              <a:buNone/>
            </a:pPr>
            <a:r>
              <a:t/>
            </a:r>
            <a:endParaRPr sz="2000">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0" lvl="0" marL="0" rtl="0" algn="l">
              <a:spcBef>
                <a:spcPts val="640"/>
              </a:spcBef>
              <a:spcAft>
                <a:spcPts val="0"/>
              </a:spcAft>
              <a:buClr>
                <a:schemeClr val="dk1"/>
              </a:buClr>
              <a:buSzPts val="3200"/>
              <a:buFont typeface="Georgia"/>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7"/>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a:solidFill>
                  <a:srgbClr val="0070C0"/>
                </a:solidFill>
                <a:latin typeface="Verdana"/>
                <a:ea typeface="Verdana"/>
                <a:cs typeface="Verdana"/>
                <a:sym typeface="Verdana"/>
              </a:rPr>
              <a:t>‹#›</a:t>
            </a:fld>
            <a:endParaRPr b="1" i="0" sz="1200">
              <a:solidFill>
                <a:srgbClr val="0070C0"/>
              </a:solidFill>
              <a:latin typeface="Verdana"/>
              <a:ea typeface="Verdana"/>
              <a:cs typeface="Verdana"/>
              <a:sym typeface="Verdana"/>
            </a:endParaRPr>
          </a:p>
        </p:txBody>
      </p:sp>
      <p:sp>
        <p:nvSpPr>
          <p:cNvPr id="428" name="Google Shape;428;p57"/>
          <p:cNvSpPr txBox="1"/>
          <p:nvPr>
            <p:ph type="ctrTitle"/>
          </p:nvPr>
        </p:nvSpPr>
        <p:spPr>
          <a:xfrm>
            <a:off x="578772" y="2819401"/>
            <a:ext cx="7772400" cy="3505199"/>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b="1" lang="en-US" sz="2800">
                <a:latin typeface="Times New Roman"/>
                <a:ea typeface="Times New Roman"/>
                <a:cs typeface="Times New Roman"/>
                <a:sym typeface="Times New Roman"/>
              </a:rPr>
              <a:t>QUESTIONS?</a:t>
            </a:r>
            <a:endParaRPr b="1" sz="2800">
              <a:latin typeface="Times New Roman"/>
              <a:ea typeface="Times New Roman"/>
              <a:cs typeface="Times New Roman"/>
              <a:sym typeface="Times New Roman"/>
            </a:endParaRPr>
          </a:p>
        </p:txBody>
      </p:sp>
      <p:pic>
        <p:nvPicPr>
          <p:cNvPr descr="Different ways to say &quot;thank you&quot; in Norwegian - Norwegian Academy" id="429" name="Google Shape;429;p57"/>
          <p:cNvPicPr preferRelativeResize="0"/>
          <p:nvPr/>
        </p:nvPicPr>
        <p:blipFill rotWithShape="1">
          <a:blip r:embed="rId3">
            <a:alphaModFix/>
          </a:blip>
          <a:srcRect b="0" l="0" r="0" t="0"/>
          <a:stretch/>
        </p:blipFill>
        <p:spPr>
          <a:xfrm>
            <a:off x="1219200" y="2438400"/>
            <a:ext cx="6324600" cy="119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Growth</a:t>
            </a:r>
            <a:endParaRPr>
              <a:solidFill>
                <a:schemeClr val="lt1"/>
              </a:solidFill>
            </a:endParaRPr>
          </a:p>
        </p:txBody>
      </p:sp>
      <p:sp>
        <p:nvSpPr>
          <p:cNvPr id="123" name="Google Shape;123;p19"/>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4" name="Google Shape;124;p19"/>
          <p:cNvPicPr preferRelativeResize="0"/>
          <p:nvPr/>
        </p:nvPicPr>
        <p:blipFill rotWithShape="1">
          <a:blip r:embed="rId3">
            <a:alphaModFix/>
          </a:blip>
          <a:srcRect b="0" l="0" r="0" t="0"/>
          <a:stretch/>
        </p:blipFill>
        <p:spPr>
          <a:xfrm>
            <a:off x="471488" y="1447800"/>
            <a:ext cx="8197850" cy="481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New Enrollments</a:t>
            </a:r>
            <a:endParaRPr>
              <a:solidFill>
                <a:schemeClr val="lt1"/>
              </a:solidFill>
            </a:endParaRPr>
          </a:p>
        </p:txBody>
      </p:sp>
      <p:sp>
        <p:nvSpPr>
          <p:cNvPr id="131" name="Google Shape;131;p20"/>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20"/>
          <p:cNvSpPr txBox="1"/>
          <p:nvPr>
            <p:ph idx="1" type="body"/>
          </p:nvPr>
        </p:nvSpPr>
        <p:spPr>
          <a:xfrm>
            <a:off x="471010" y="1447800"/>
            <a:ext cx="8199120" cy="481076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latin typeface="Times New Roman"/>
                <a:ea typeface="Times New Roman"/>
                <a:cs typeface="Times New Roman"/>
                <a:sym typeface="Times New Roman"/>
              </a:rPr>
              <a:t>During Fiscal Year 2022 (July 1, 2021 – June 30, 2022) there were approximately 445 new enrollments in Missouri’s Self-Directed Supports Program. </a:t>
            </a:r>
            <a:endParaRPr/>
          </a:p>
          <a:p>
            <a:pPr indent="0" lvl="0" marL="0" rtl="0" algn="l">
              <a:spcBef>
                <a:spcPts val="640"/>
              </a:spcBef>
              <a:spcAft>
                <a:spcPts val="0"/>
              </a:spcAft>
              <a:buClr>
                <a:schemeClr val="dk1"/>
              </a:buClr>
              <a:buSzPts val="3200"/>
              <a:buFont typeface="Georgia"/>
              <a:buNone/>
            </a:pPr>
            <a:r>
              <a:t/>
            </a:r>
            <a:endParaRPr>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Font typeface="Times New Roman"/>
              <a:buChar char="•"/>
            </a:pPr>
            <a:r>
              <a:rPr lang="en-US">
                <a:latin typeface="Times New Roman"/>
                <a:ea typeface="Times New Roman"/>
                <a:cs typeface="Times New Roman"/>
                <a:sym typeface="Times New Roman"/>
              </a:rPr>
              <a:t>There have been approximately 105 new enrollments in Missouri’s Self-Directed Supports Program since July 1, 2022. </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Dis-Enrollment</a:t>
            </a:r>
            <a:endParaRPr>
              <a:solidFill>
                <a:schemeClr val="lt1"/>
              </a:solidFill>
            </a:endParaRPr>
          </a:p>
        </p:txBody>
      </p:sp>
      <p:sp>
        <p:nvSpPr>
          <p:cNvPr id="139" name="Google Shape;139;p21"/>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40" name="Google Shape;140;p21"/>
          <p:cNvGraphicFramePr/>
          <p:nvPr/>
        </p:nvGraphicFramePr>
        <p:xfrm>
          <a:off x="2362200" y="1676401"/>
          <a:ext cx="3000000" cy="3000000"/>
        </p:xfrm>
        <a:graphic>
          <a:graphicData uri="http://schemas.openxmlformats.org/drawingml/2006/table">
            <a:tbl>
              <a:tblPr>
                <a:noFill/>
                <a:tableStyleId>{5A46E726-C346-4CD7-86D3-879DA8B647DE}</a:tableStyleId>
              </a:tblPr>
              <a:tblGrid>
                <a:gridCol w="2007300"/>
                <a:gridCol w="2412300"/>
              </a:tblGrid>
              <a:tr h="858125">
                <a:tc>
                  <a:txBody>
                    <a:bodyPr/>
                    <a:lstStyle/>
                    <a:p>
                      <a:pPr indent="0" lvl="0" marL="0" marR="0" rtl="0" algn="ctr">
                        <a:spcBef>
                          <a:spcPts val="0"/>
                        </a:spcBef>
                        <a:spcAft>
                          <a:spcPts val="0"/>
                        </a:spcAft>
                        <a:buNone/>
                      </a:pPr>
                      <a:r>
                        <a:rPr b="1" lang="en-US" sz="1100" u="none" cap="none" strike="noStrike">
                          <a:latin typeface="Times New Roman"/>
                          <a:ea typeface="Times New Roman"/>
                          <a:cs typeface="Times New Roman"/>
                          <a:sym typeface="Times New Roman"/>
                        </a:rPr>
                        <a:t>Regional Office</a:t>
                      </a:r>
                      <a:endParaRPr b="1"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100" u="none" cap="none" strike="noStrike">
                          <a:latin typeface="Times New Roman"/>
                          <a:ea typeface="Times New Roman"/>
                          <a:cs typeface="Times New Roman"/>
                          <a:sym typeface="Times New Roman"/>
                        </a:rPr>
                        <a:t>Number of Individuals Dis-Enrolled During Quarter 4 Fiscal Year 2022</a:t>
                      </a:r>
                      <a:endParaRPr b="1"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Hannibal</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1</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Sikeston</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2</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Albany</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3</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Poplar Bluff</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3</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Kirksville</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4</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Central Missouri</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7</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Kansas City</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9</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St. Louis</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9</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Joplin</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11</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81350">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Springfield</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11</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5425">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Rolla</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u="none" cap="none" strike="noStrike">
                          <a:latin typeface="Times New Roman"/>
                          <a:ea typeface="Times New Roman"/>
                          <a:cs typeface="Times New Roman"/>
                          <a:sym typeface="Times New Roman"/>
                        </a:rPr>
                        <a:t>13</a:t>
                      </a:r>
                      <a:endParaRPr b="0"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95425">
                <a:tc>
                  <a:txBody>
                    <a:bodyPr/>
                    <a:lstStyle/>
                    <a:p>
                      <a:pPr indent="0" lvl="0" marL="0" marR="0" rtl="0" algn="ctr">
                        <a:spcBef>
                          <a:spcPts val="0"/>
                        </a:spcBef>
                        <a:spcAft>
                          <a:spcPts val="0"/>
                        </a:spcAft>
                        <a:buNone/>
                      </a:pPr>
                      <a:r>
                        <a:rPr b="1" lang="en-US" sz="1100" u="none" cap="none" strike="noStrike">
                          <a:latin typeface="Times New Roman"/>
                          <a:ea typeface="Times New Roman"/>
                          <a:cs typeface="Times New Roman"/>
                          <a:sym typeface="Times New Roman"/>
                        </a:rPr>
                        <a:t>Total</a:t>
                      </a:r>
                      <a:endParaRPr b="1"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100" u="none" cap="none" strike="noStrike">
                          <a:latin typeface="Times New Roman"/>
                          <a:ea typeface="Times New Roman"/>
                          <a:cs typeface="Times New Roman"/>
                          <a:sym typeface="Times New Roman"/>
                        </a:rPr>
                        <a:t>73</a:t>
                      </a:r>
                      <a:endParaRPr b="1" i="0" sz="11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04800" y="0"/>
            <a:ext cx="807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SDS Dis-Enrollment</a:t>
            </a:r>
            <a:endParaRPr>
              <a:solidFill>
                <a:schemeClr val="lt1"/>
              </a:solidFill>
            </a:endParaRPr>
          </a:p>
        </p:txBody>
      </p:sp>
      <p:sp>
        <p:nvSpPr>
          <p:cNvPr id="147" name="Google Shape;147;p22"/>
          <p:cNvSpPr txBox="1"/>
          <p:nvPr>
            <p:ph idx="12" type="sldNum"/>
          </p:nvPr>
        </p:nvSpPr>
        <p:spPr>
          <a:xfrm>
            <a:off x="6516688"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48" name="Google Shape;148;p22"/>
          <p:cNvGraphicFramePr/>
          <p:nvPr/>
        </p:nvGraphicFramePr>
        <p:xfrm>
          <a:off x="762000" y="1905001"/>
          <a:ext cx="3000000" cy="3000000"/>
        </p:xfrm>
        <a:graphic>
          <a:graphicData uri="http://schemas.openxmlformats.org/drawingml/2006/table">
            <a:tbl>
              <a:tblPr>
                <a:noFill/>
                <a:tableStyleId>{5A46E726-C346-4CD7-86D3-879DA8B647DE}</a:tableStyleId>
              </a:tblPr>
              <a:tblGrid>
                <a:gridCol w="2540000"/>
                <a:gridCol w="2540000"/>
                <a:gridCol w="2540000"/>
              </a:tblGrid>
              <a:tr h="623150">
                <a:tc>
                  <a:txBody>
                    <a:bodyPr/>
                    <a:lstStyle/>
                    <a:p>
                      <a:pPr indent="0" lvl="0" marL="0" marR="0" rtl="0" algn="ctr">
                        <a:spcBef>
                          <a:spcPts val="0"/>
                        </a:spcBef>
                        <a:spcAft>
                          <a:spcPts val="0"/>
                        </a:spcAft>
                        <a:buNone/>
                      </a:pPr>
                      <a:r>
                        <a:rPr b="1" lang="en-US" sz="1600" u="none" cap="none" strike="noStrike">
                          <a:latin typeface="Times New Roman"/>
                          <a:ea typeface="Times New Roman"/>
                          <a:cs typeface="Times New Roman"/>
                          <a:sym typeface="Times New Roman"/>
                        </a:rPr>
                        <a:t>Reason for Dis-Enrollment (Quarter 4 Fiscal Year 2022)</a:t>
                      </a:r>
                      <a:endParaRPr b="1"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600" u="none" cap="none" strike="noStrike">
                          <a:latin typeface="Times New Roman"/>
                          <a:ea typeface="Times New Roman"/>
                          <a:cs typeface="Times New Roman"/>
                          <a:sym typeface="Times New Roman"/>
                        </a:rPr>
                        <a:t>Number of Dis-Enrollments</a:t>
                      </a:r>
                      <a:endParaRPr b="1"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600" u="none" cap="none" strike="noStrike">
                          <a:latin typeface="Times New Roman"/>
                          <a:ea typeface="Times New Roman"/>
                          <a:cs typeface="Times New Roman"/>
                          <a:sym typeface="Times New Roman"/>
                        </a:rPr>
                        <a:t>% of Total</a:t>
                      </a:r>
                      <a:endParaRPr b="1"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78700">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FMS</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1</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1%</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78700">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Moved Out Of State</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4</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5%</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78700">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Death</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11</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15%</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722975">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Transitioned to Agency-Based Supports</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26</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36%</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78700">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Non-Use</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31</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42%</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568050">
                <a:tc>
                  <a:txBody>
                    <a:bodyPr/>
                    <a:lstStyle/>
                    <a:p>
                      <a:pPr indent="0" lvl="0" marL="0" marR="0" rtl="0" algn="ctr">
                        <a:spcBef>
                          <a:spcPts val="0"/>
                        </a:spcBef>
                        <a:spcAft>
                          <a:spcPts val="0"/>
                        </a:spcAft>
                        <a:buNone/>
                      </a:pPr>
                      <a:r>
                        <a:rPr b="1" lang="en-US" sz="1600" u="none" cap="none" strike="noStrike">
                          <a:latin typeface="Times New Roman"/>
                          <a:ea typeface="Times New Roman"/>
                          <a:cs typeface="Times New Roman"/>
                          <a:sym typeface="Times New Roman"/>
                        </a:rPr>
                        <a:t>Total</a:t>
                      </a:r>
                      <a:endParaRPr b="1"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600" u="none" cap="none" strike="noStrike">
                          <a:latin typeface="Times New Roman"/>
                          <a:ea typeface="Times New Roman"/>
                          <a:cs typeface="Times New Roman"/>
                          <a:sym typeface="Times New Roman"/>
                        </a:rPr>
                        <a:t>73</a:t>
                      </a:r>
                      <a:endParaRPr b="1"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u="none" cap="none" strike="noStrike">
                          <a:latin typeface="Times New Roman"/>
                          <a:ea typeface="Times New Roman"/>
                          <a:cs typeface="Times New Roman"/>
                          <a:sym typeface="Times New Roman"/>
                        </a:rPr>
                        <a:t> </a:t>
                      </a:r>
                      <a:endParaRPr b="0" i="0" sz="1600" u="none" cap="none" strike="noStrike">
                        <a:solidFill>
                          <a:srgbClr val="000000"/>
                        </a:solidFill>
                        <a:latin typeface="Times New Roman"/>
                        <a:ea typeface="Times New Roman"/>
                        <a:cs typeface="Times New Roman"/>
                        <a:sym typeface="Times New Roman"/>
                      </a:endParaRPr>
                    </a:p>
                  </a:txBody>
                  <a:tcPr marT="9525" marB="0" marR="9525" marL="95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idx="4294967295" type="sldNum"/>
          </p:nvPr>
        </p:nvSpPr>
        <p:spPr>
          <a:xfrm>
            <a:off x="8153400" y="6324600"/>
            <a:ext cx="3667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70C0"/>
              </a:buClr>
              <a:buSzPts val="1200"/>
              <a:buFont typeface="Verdana"/>
              <a:buNone/>
            </a:pPr>
            <a:fld id="{00000000-1234-1234-1234-123412341234}" type="slidenum">
              <a:rPr b="1" i="0" lang="en-US" sz="1200" u="none" cap="none" strike="noStrike">
                <a:solidFill>
                  <a:srgbClr val="0070C0"/>
                </a:solidFill>
                <a:latin typeface="Verdana"/>
                <a:ea typeface="Verdana"/>
                <a:cs typeface="Verdana"/>
                <a:sym typeface="Verdana"/>
              </a:rPr>
              <a:t>‹#›</a:t>
            </a:fld>
            <a:endParaRPr b="1" i="0" sz="1200" u="none" cap="none" strike="noStrike">
              <a:solidFill>
                <a:srgbClr val="0070C0"/>
              </a:solidFill>
              <a:latin typeface="Verdana"/>
              <a:ea typeface="Verdana"/>
              <a:cs typeface="Verdana"/>
              <a:sym typeface="Verdana"/>
            </a:endParaRPr>
          </a:p>
        </p:txBody>
      </p:sp>
      <p:sp>
        <p:nvSpPr>
          <p:cNvPr id="155" name="Google Shape;155;p23"/>
          <p:cNvSpPr txBox="1"/>
          <p:nvPr>
            <p:ph type="ctrTitle"/>
          </p:nvPr>
        </p:nvSpPr>
        <p:spPr>
          <a:xfrm>
            <a:off x="681080" y="2209801"/>
            <a:ext cx="7772400" cy="30480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800">
                <a:latin typeface="Times New Roman"/>
                <a:ea typeface="Times New Roman"/>
                <a:cs typeface="Times New Roman"/>
                <a:sym typeface="Times New Roman"/>
              </a:rPr>
              <a:t>“</a:t>
            </a:r>
            <a:r>
              <a:rPr lang="en-US" sz="2800" u="sng">
                <a:latin typeface="Times New Roman"/>
                <a:ea typeface="Times New Roman"/>
                <a:cs typeface="Times New Roman"/>
                <a:sym typeface="Times New Roman"/>
              </a:rPr>
              <a:t>HOUSEKEEPING</a:t>
            </a:r>
            <a:r>
              <a:rPr lang="en-US" sz="2800">
                <a:latin typeface="Times New Roman"/>
                <a:ea typeface="Times New Roman"/>
                <a:cs typeface="Times New Roman"/>
                <a:sym typeface="Times New Roman"/>
              </a:rPr>
              <a:t>”</a:t>
            </a:r>
            <a:endParaRPr b="1" sz="28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DD Communication">
  <a:themeElements>
    <a:clrScheme name="Custom 13">
      <a:dk1>
        <a:srgbClr val="000000"/>
      </a:dk1>
      <a:lt1>
        <a:srgbClr val="FFFFFF"/>
      </a:lt1>
      <a:dk2>
        <a:srgbClr val="007AA5"/>
      </a:dk2>
      <a:lt2>
        <a:srgbClr val="EDF6F9"/>
      </a:lt2>
      <a:accent1>
        <a:srgbClr val="FE5000"/>
      </a:accent1>
      <a:accent2>
        <a:srgbClr val="CE0058"/>
      </a:accent2>
      <a:accent3>
        <a:srgbClr val="BB29BB"/>
      </a:accent3>
      <a:accent4>
        <a:srgbClr val="10069F"/>
      </a:accent4>
      <a:accent5>
        <a:srgbClr val="00B760"/>
      </a:accent5>
      <a:accent6>
        <a:srgbClr val="9D90A0"/>
      </a:accent6>
      <a:hlink>
        <a:srgbClr val="4D44D0"/>
      </a:hlink>
      <a:folHlink>
        <a:srgbClr val="1378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