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70" r:id="rId2"/>
    <p:sldId id="269" r:id="rId3"/>
    <p:sldId id="268" r:id="rId4"/>
    <p:sldId id="266" r:id="rId5"/>
    <p:sldId id="279" r:id="rId6"/>
    <p:sldId id="280" r:id="rId7"/>
    <p:sldId id="281" r:id="rId8"/>
    <p:sldId id="282" r:id="rId9"/>
    <p:sldId id="283" r:id="rId10"/>
    <p:sldId id="265" r:id="rId11"/>
    <p:sldId id="264" r:id="rId12"/>
    <p:sldId id="256" r:id="rId13"/>
    <p:sldId id="284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CCBED1F-120A-217D-F937-4CD5B446F562}" v="134" dt="2024-09-25T17:44:06.955"/>
    <p1510:client id="{5DC77566-2EF2-0224-8691-0F8566ADF9C9}" v="109" dt="2024-09-25T16:28:58.965"/>
    <p1510:client id="{644C1B05-8692-55B9-3A9C-9F838220AD6C}" v="7" dt="2024-09-25T18:14:40.321"/>
    <p1510:client id="{B7915C61-E336-AA30-9C84-254694314E28}" v="667" dt="2024-09-25T16:23:12.223"/>
    <p1510:client id="{F04EF6E9-97B0-F4D7-7E7C-8585570F543D}" v="135" dt="2024-09-25T18:07:03.40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5"/>
    <p:restoredTop sz="94648"/>
  </p:normalViewPr>
  <p:slideViewPr>
    <p:cSldViewPr snapToGrid="0">
      <p:cViewPr varScale="1">
        <p:scale>
          <a:sx n="117" d="100"/>
          <a:sy n="117" d="100"/>
        </p:scale>
        <p:origin x="20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D8DEEFA-A90E-49E3-9716-A669CEF6B906}" type="doc">
      <dgm:prSet loTypeId="urn:microsoft.com/office/officeart/2005/8/layout/vProcess5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D56B2777-C41C-4EFB-A10A-6493CC38382F}">
      <dgm:prSet/>
      <dgm:spPr/>
      <dgm:t>
        <a:bodyPr/>
        <a:lstStyle/>
        <a:p>
          <a:r>
            <a:rPr lang="en-US"/>
            <a:t>It depends as it is usually built over time</a:t>
          </a:r>
          <a:r>
            <a:rPr lang="en-US">
              <a:latin typeface="Aptos Display" panose="02110004020202020204"/>
            </a:rPr>
            <a:t>.</a:t>
          </a:r>
          <a:endParaRPr lang="en-US"/>
        </a:p>
      </dgm:t>
    </dgm:pt>
    <dgm:pt modelId="{6D974E25-B387-4A3C-BA8A-C97A896F1937}" type="parTrans" cxnId="{34C83566-542F-4CFE-B9DC-49672F0315EB}">
      <dgm:prSet/>
      <dgm:spPr/>
      <dgm:t>
        <a:bodyPr/>
        <a:lstStyle/>
        <a:p>
          <a:endParaRPr lang="en-US"/>
        </a:p>
      </dgm:t>
    </dgm:pt>
    <dgm:pt modelId="{88F46A0B-DD23-4D16-93E6-CADB41158836}" type="sibTrans" cxnId="{34C83566-542F-4CFE-B9DC-49672F0315EB}">
      <dgm:prSet/>
      <dgm:spPr/>
      <dgm:t>
        <a:bodyPr/>
        <a:lstStyle/>
        <a:p>
          <a:endParaRPr lang="en-US"/>
        </a:p>
      </dgm:t>
    </dgm:pt>
    <dgm:pt modelId="{0BEEB0EC-F94F-49F9-8ACC-9C590DD81075}">
      <dgm:prSet/>
      <dgm:spPr/>
      <dgm:t>
        <a:bodyPr/>
        <a:lstStyle/>
        <a:p>
          <a:r>
            <a:rPr lang="en-US"/>
            <a:t>Might start out as a checklist for babysitters or respite workers.</a:t>
          </a:r>
        </a:p>
      </dgm:t>
    </dgm:pt>
    <dgm:pt modelId="{B0D7E3DD-F445-4EA7-A708-4163425263DE}" type="parTrans" cxnId="{D5AACDB7-546A-410A-B424-53AC0401302D}">
      <dgm:prSet/>
      <dgm:spPr/>
      <dgm:t>
        <a:bodyPr/>
        <a:lstStyle/>
        <a:p>
          <a:endParaRPr lang="en-US"/>
        </a:p>
      </dgm:t>
    </dgm:pt>
    <dgm:pt modelId="{C46DBCDD-A4C7-4884-B30F-A06D4F460AAA}" type="sibTrans" cxnId="{D5AACDB7-546A-410A-B424-53AC0401302D}">
      <dgm:prSet/>
      <dgm:spPr/>
      <dgm:t>
        <a:bodyPr/>
        <a:lstStyle/>
        <a:p>
          <a:endParaRPr lang="en-US"/>
        </a:p>
      </dgm:t>
    </dgm:pt>
    <dgm:pt modelId="{31AC7271-3EAC-47F6-9C00-1D014A18DD3D}">
      <dgm:prSet/>
      <dgm:spPr/>
      <dgm:t>
        <a:bodyPr/>
        <a:lstStyle/>
        <a:p>
          <a:r>
            <a:rPr lang="en-US"/>
            <a:t>Then develop into training manual with information on activities of daily living, medications and medical issues, communication style, and positive behavior supports.</a:t>
          </a:r>
        </a:p>
      </dgm:t>
    </dgm:pt>
    <dgm:pt modelId="{4E655159-C6DC-4865-9CA1-F99EEA0C5DB0}" type="parTrans" cxnId="{C2FF3899-2F67-467B-A71E-91BB879E65BF}">
      <dgm:prSet/>
      <dgm:spPr/>
      <dgm:t>
        <a:bodyPr/>
        <a:lstStyle/>
        <a:p>
          <a:endParaRPr lang="en-US"/>
        </a:p>
      </dgm:t>
    </dgm:pt>
    <dgm:pt modelId="{C582787D-3715-4160-9BFD-EA28F9162DF1}" type="sibTrans" cxnId="{C2FF3899-2F67-467B-A71E-91BB879E65BF}">
      <dgm:prSet/>
      <dgm:spPr/>
      <dgm:t>
        <a:bodyPr/>
        <a:lstStyle/>
        <a:p>
          <a:endParaRPr lang="en-US"/>
        </a:p>
      </dgm:t>
    </dgm:pt>
    <dgm:pt modelId="{AEAC5D01-C463-4BCB-B529-684F7F88ABFE}">
      <dgm:prSet/>
      <dgm:spPr/>
      <dgm:t>
        <a:bodyPr/>
        <a:lstStyle/>
        <a:p>
          <a:r>
            <a:rPr lang="en-US"/>
            <a:t>A well-written ISP provides a good place to start.</a:t>
          </a:r>
        </a:p>
      </dgm:t>
    </dgm:pt>
    <dgm:pt modelId="{99C6AC7A-A32A-4D7D-B472-358F5C0E5312}" type="parTrans" cxnId="{8ADC36DF-D60E-4A0B-A4F3-C5284957BD12}">
      <dgm:prSet/>
      <dgm:spPr/>
      <dgm:t>
        <a:bodyPr/>
        <a:lstStyle/>
        <a:p>
          <a:endParaRPr lang="en-US"/>
        </a:p>
      </dgm:t>
    </dgm:pt>
    <dgm:pt modelId="{DDE84EFC-0B45-43E7-98E1-EBFB8D73D76E}" type="sibTrans" cxnId="{8ADC36DF-D60E-4A0B-A4F3-C5284957BD12}">
      <dgm:prSet/>
      <dgm:spPr/>
      <dgm:t>
        <a:bodyPr/>
        <a:lstStyle/>
        <a:p>
          <a:endParaRPr lang="en-US"/>
        </a:p>
      </dgm:t>
    </dgm:pt>
    <dgm:pt modelId="{2391B9FC-5A5E-4A01-8C03-8A5EDAFDCC43}">
      <dgm:prSet/>
      <dgm:spPr/>
      <dgm:t>
        <a:bodyPr/>
        <a:lstStyle/>
        <a:p>
          <a:r>
            <a:rPr lang="en-US"/>
            <a:t>And then possibly move to a google drive with folders for training including videos, legal and benefits information and medical records.</a:t>
          </a:r>
        </a:p>
      </dgm:t>
    </dgm:pt>
    <dgm:pt modelId="{71DB6E3F-1A52-4936-97DC-FFF0B1556C07}" type="parTrans" cxnId="{9BFC1B00-BDAC-447D-A49E-F02C602F8FFE}">
      <dgm:prSet/>
      <dgm:spPr/>
      <dgm:t>
        <a:bodyPr/>
        <a:lstStyle/>
        <a:p>
          <a:endParaRPr lang="en-US"/>
        </a:p>
      </dgm:t>
    </dgm:pt>
    <dgm:pt modelId="{256F0B01-3B42-486C-9B71-2D33F82A3B61}" type="sibTrans" cxnId="{9BFC1B00-BDAC-447D-A49E-F02C602F8FFE}">
      <dgm:prSet/>
      <dgm:spPr/>
      <dgm:t>
        <a:bodyPr/>
        <a:lstStyle/>
        <a:p>
          <a:endParaRPr lang="en-US"/>
        </a:p>
      </dgm:t>
    </dgm:pt>
    <dgm:pt modelId="{8C667B88-BA9F-43D3-AC0F-35DE3BB12241}" type="pres">
      <dgm:prSet presAssocID="{6D8DEEFA-A90E-49E3-9716-A669CEF6B906}" presName="outerComposite" presStyleCnt="0">
        <dgm:presLayoutVars>
          <dgm:chMax val="5"/>
          <dgm:dir/>
          <dgm:resizeHandles val="exact"/>
        </dgm:presLayoutVars>
      </dgm:prSet>
      <dgm:spPr/>
    </dgm:pt>
    <dgm:pt modelId="{A5519049-7BD4-4C7F-9B60-DCF36C334F10}" type="pres">
      <dgm:prSet presAssocID="{6D8DEEFA-A90E-49E3-9716-A669CEF6B906}" presName="dummyMaxCanvas" presStyleCnt="0">
        <dgm:presLayoutVars/>
      </dgm:prSet>
      <dgm:spPr/>
    </dgm:pt>
    <dgm:pt modelId="{B2948014-F951-4E5A-B44A-8430EDEBDB4D}" type="pres">
      <dgm:prSet presAssocID="{6D8DEEFA-A90E-49E3-9716-A669CEF6B906}" presName="FiveNodes_1" presStyleLbl="node1" presStyleIdx="0" presStyleCnt="5">
        <dgm:presLayoutVars>
          <dgm:bulletEnabled val="1"/>
        </dgm:presLayoutVars>
      </dgm:prSet>
      <dgm:spPr/>
    </dgm:pt>
    <dgm:pt modelId="{185520B0-7205-48F6-AD38-ECDE635BD947}" type="pres">
      <dgm:prSet presAssocID="{6D8DEEFA-A90E-49E3-9716-A669CEF6B906}" presName="FiveNodes_2" presStyleLbl="node1" presStyleIdx="1" presStyleCnt="5">
        <dgm:presLayoutVars>
          <dgm:bulletEnabled val="1"/>
        </dgm:presLayoutVars>
      </dgm:prSet>
      <dgm:spPr/>
    </dgm:pt>
    <dgm:pt modelId="{D66935B4-491F-446C-9083-30411351A21A}" type="pres">
      <dgm:prSet presAssocID="{6D8DEEFA-A90E-49E3-9716-A669CEF6B906}" presName="FiveNodes_3" presStyleLbl="node1" presStyleIdx="2" presStyleCnt="5">
        <dgm:presLayoutVars>
          <dgm:bulletEnabled val="1"/>
        </dgm:presLayoutVars>
      </dgm:prSet>
      <dgm:spPr/>
    </dgm:pt>
    <dgm:pt modelId="{7F7ACFE9-B87B-48FB-9FF8-346521D6D613}" type="pres">
      <dgm:prSet presAssocID="{6D8DEEFA-A90E-49E3-9716-A669CEF6B906}" presName="FiveNodes_4" presStyleLbl="node1" presStyleIdx="3" presStyleCnt="5">
        <dgm:presLayoutVars>
          <dgm:bulletEnabled val="1"/>
        </dgm:presLayoutVars>
      </dgm:prSet>
      <dgm:spPr/>
    </dgm:pt>
    <dgm:pt modelId="{BA5854C0-19A5-4DE9-A5AB-52D16DF853FF}" type="pres">
      <dgm:prSet presAssocID="{6D8DEEFA-A90E-49E3-9716-A669CEF6B906}" presName="FiveNodes_5" presStyleLbl="node1" presStyleIdx="4" presStyleCnt="5">
        <dgm:presLayoutVars>
          <dgm:bulletEnabled val="1"/>
        </dgm:presLayoutVars>
      </dgm:prSet>
      <dgm:spPr/>
    </dgm:pt>
    <dgm:pt modelId="{9D6B1670-BA47-4887-88FD-EB3B76EE2957}" type="pres">
      <dgm:prSet presAssocID="{6D8DEEFA-A90E-49E3-9716-A669CEF6B906}" presName="FiveConn_1-2" presStyleLbl="fgAccFollowNode1" presStyleIdx="0" presStyleCnt="4">
        <dgm:presLayoutVars>
          <dgm:bulletEnabled val="1"/>
        </dgm:presLayoutVars>
      </dgm:prSet>
      <dgm:spPr/>
    </dgm:pt>
    <dgm:pt modelId="{0FF42AEE-B883-4B41-8D45-291EDB970154}" type="pres">
      <dgm:prSet presAssocID="{6D8DEEFA-A90E-49E3-9716-A669CEF6B906}" presName="FiveConn_2-3" presStyleLbl="fgAccFollowNode1" presStyleIdx="1" presStyleCnt="4">
        <dgm:presLayoutVars>
          <dgm:bulletEnabled val="1"/>
        </dgm:presLayoutVars>
      </dgm:prSet>
      <dgm:spPr/>
    </dgm:pt>
    <dgm:pt modelId="{2D311133-621F-43DC-9394-262D33585B90}" type="pres">
      <dgm:prSet presAssocID="{6D8DEEFA-A90E-49E3-9716-A669CEF6B906}" presName="FiveConn_3-4" presStyleLbl="fgAccFollowNode1" presStyleIdx="2" presStyleCnt="4">
        <dgm:presLayoutVars>
          <dgm:bulletEnabled val="1"/>
        </dgm:presLayoutVars>
      </dgm:prSet>
      <dgm:spPr/>
    </dgm:pt>
    <dgm:pt modelId="{4C4386AD-BA68-40F9-8544-F4E470FF0F46}" type="pres">
      <dgm:prSet presAssocID="{6D8DEEFA-A90E-49E3-9716-A669CEF6B906}" presName="FiveConn_4-5" presStyleLbl="fgAccFollowNode1" presStyleIdx="3" presStyleCnt="4">
        <dgm:presLayoutVars>
          <dgm:bulletEnabled val="1"/>
        </dgm:presLayoutVars>
      </dgm:prSet>
      <dgm:spPr/>
    </dgm:pt>
    <dgm:pt modelId="{6A7B421A-0FF5-4860-93EA-C9F572C5AAD7}" type="pres">
      <dgm:prSet presAssocID="{6D8DEEFA-A90E-49E3-9716-A669CEF6B906}" presName="FiveNodes_1_text" presStyleLbl="node1" presStyleIdx="4" presStyleCnt="5">
        <dgm:presLayoutVars>
          <dgm:bulletEnabled val="1"/>
        </dgm:presLayoutVars>
      </dgm:prSet>
      <dgm:spPr/>
    </dgm:pt>
    <dgm:pt modelId="{C0898CCE-0A2F-4CD7-82C6-B362CD9084B6}" type="pres">
      <dgm:prSet presAssocID="{6D8DEEFA-A90E-49E3-9716-A669CEF6B906}" presName="FiveNodes_2_text" presStyleLbl="node1" presStyleIdx="4" presStyleCnt="5">
        <dgm:presLayoutVars>
          <dgm:bulletEnabled val="1"/>
        </dgm:presLayoutVars>
      </dgm:prSet>
      <dgm:spPr/>
    </dgm:pt>
    <dgm:pt modelId="{1A39D23B-0CC1-4CF9-AA2F-40C7B5FE2C24}" type="pres">
      <dgm:prSet presAssocID="{6D8DEEFA-A90E-49E3-9716-A669CEF6B906}" presName="FiveNodes_3_text" presStyleLbl="node1" presStyleIdx="4" presStyleCnt="5">
        <dgm:presLayoutVars>
          <dgm:bulletEnabled val="1"/>
        </dgm:presLayoutVars>
      </dgm:prSet>
      <dgm:spPr/>
    </dgm:pt>
    <dgm:pt modelId="{BC04BBBB-AFFB-4D7D-BD02-B5BCB5F92D6B}" type="pres">
      <dgm:prSet presAssocID="{6D8DEEFA-A90E-49E3-9716-A669CEF6B906}" presName="FiveNodes_4_text" presStyleLbl="node1" presStyleIdx="4" presStyleCnt="5">
        <dgm:presLayoutVars>
          <dgm:bulletEnabled val="1"/>
        </dgm:presLayoutVars>
      </dgm:prSet>
      <dgm:spPr/>
    </dgm:pt>
    <dgm:pt modelId="{CBF82B5F-CC53-4808-9739-509A1DDFFDF3}" type="pres">
      <dgm:prSet presAssocID="{6D8DEEFA-A90E-49E3-9716-A669CEF6B906}" presName="FiveNodes_5_text" presStyleLbl="node1" presStyleIdx="4" presStyleCnt="5">
        <dgm:presLayoutVars>
          <dgm:bulletEnabled val="1"/>
        </dgm:presLayoutVars>
      </dgm:prSet>
      <dgm:spPr/>
    </dgm:pt>
  </dgm:ptLst>
  <dgm:cxnLst>
    <dgm:cxn modelId="{9BFC1B00-BDAC-447D-A49E-F02C602F8FFE}" srcId="{6D8DEEFA-A90E-49E3-9716-A669CEF6B906}" destId="{2391B9FC-5A5E-4A01-8C03-8A5EDAFDCC43}" srcOrd="4" destOrd="0" parTransId="{71DB6E3F-1A52-4936-97DC-FFF0B1556C07}" sibTransId="{256F0B01-3B42-486C-9B71-2D33F82A3B61}"/>
    <dgm:cxn modelId="{BD2A1E0F-F787-41BF-BC83-F9EC963C1642}" type="presOf" srcId="{2391B9FC-5A5E-4A01-8C03-8A5EDAFDCC43}" destId="{BA5854C0-19A5-4DE9-A5AB-52D16DF853FF}" srcOrd="0" destOrd="0" presId="urn:microsoft.com/office/officeart/2005/8/layout/vProcess5"/>
    <dgm:cxn modelId="{19D76713-FF28-4105-8A6A-405FB80D1641}" type="presOf" srcId="{C582787D-3715-4160-9BFD-EA28F9162DF1}" destId="{2D311133-621F-43DC-9394-262D33585B90}" srcOrd="0" destOrd="0" presId="urn:microsoft.com/office/officeart/2005/8/layout/vProcess5"/>
    <dgm:cxn modelId="{120B4D59-FF0F-43F9-AC64-87AF572F3B9F}" type="presOf" srcId="{0BEEB0EC-F94F-49F9-8ACC-9C590DD81075}" destId="{C0898CCE-0A2F-4CD7-82C6-B362CD9084B6}" srcOrd="1" destOrd="0" presId="urn:microsoft.com/office/officeart/2005/8/layout/vProcess5"/>
    <dgm:cxn modelId="{34C83566-542F-4CFE-B9DC-49672F0315EB}" srcId="{6D8DEEFA-A90E-49E3-9716-A669CEF6B906}" destId="{D56B2777-C41C-4EFB-A10A-6493CC38382F}" srcOrd="0" destOrd="0" parTransId="{6D974E25-B387-4A3C-BA8A-C97A896F1937}" sibTransId="{88F46A0B-DD23-4D16-93E6-CADB41158836}"/>
    <dgm:cxn modelId="{59991F73-56A6-4473-A671-A0E1D58D2EEC}" type="presOf" srcId="{DDE84EFC-0B45-43E7-98E1-EBFB8D73D76E}" destId="{4C4386AD-BA68-40F9-8544-F4E470FF0F46}" srcOrd="0" destOrd="0" presId="urn:microsoft.com/office/officeart/2005/8/layout/vProcess5"/>
    <dgm:cxn modelId="{16589F7F-3D3A-4777-8FD8-AED240BB8A1E}" type="presOf" srcId="{AEAC5D01-C463-4BCB-B529-684F7F88ABFE}" destId="{BC04BBBB-AFFB-4D7D-BD02-B5BCB5F92D6B}" srcOrd="1" destOrd="0" presId="urn:microsoft.com/office/officeart/2005/8/layout/vProcess5"/>
    <dgm:cxn modelId="{D1D2B594-2292-44DC-97E3-A1B2F4F355C3}" type="presOf" srcId="{AEAC5D01-C463-4BCB-B529-684F7F88ABFE}" destId="{7F7ACFE9-B87B-48FB-9FF8-346521D6D613}" srcOrd="0" destOrd="0" presId="urn:microsoft.com/office/officeart/2005/8/layout/vProcess5"/>
    <dgm:cxn modelId="{C2FF3899-2F67-467B-A71E-91BB879E65BF}" srcId="{6D8DEEFA-A90E-49E3-9716-A669CEF6B906}" destId="{31AC7271-3EAC-47F6-9C00-1D014A18DD3D}" srcOrd="2" destOrd="0" parTransId="{4E655159-C6DC-4865-9CA1-F99EEA0C5DB0}" sibTransId="{C582787D-3715-4160-9BFD-EA28F9162DF1}"/>
    <dgm:cxn modelId="{4E6843A0-CAB9-4B17-B972-498AC38422A4}" type="presOf" srcId="{88F46A0B-DD23-4D16-93E6-CADB41158836}" destId="{9D6B1670-BA47-4887-88FD-EB3B76EE2957}" srcOrd="0" destOrd="0" presId="urn:microsoft.com/office/officeart/2005/8/layout/vProcess5"/>
    <dgm:cxn modelId="{951F65A4-8CB5-4270-9CA3-4BCFA7E1040B}" type="presOf" srcId="{2391B9FC-5A5E-4A01-8C03-8A5EDAFDCC43}" destId="{CBF82B5F-CC53-4808-9739-509A1DDFFDF3}" srcOrd="1" destOrd="0" presId="urn:microsoft.com/office/officeart/2005/8/layout/vProcess5"/>
    <dgm:cxn modelId="{D5AACDB7-546A-410A-B424-53AC0401302D}" srcId="{6D8DEEFA-A90E-49E3-9716-A669CEF6B906}" destId="{0BEEB0EC-F94F-49F9-8ACC-9C590DD81075}" srcOrd="1" destOrd="0" parTransId="{B0D7E3DD-F445-4EA7-A708-4163425263DE}" sibTransId="{C46DBCDD-A4C7-4884-B30F-A06D4F460AAA}"/>
    <dgm:cxn modelId="{2C808EB8-9AFF-448C-A53F-08A20525CD84}" type="presOf" srcId="{31AC7271-3EAC-47F6-9C00-1D014A18DD3D}" destId="{D66935B4-491F-446C-9083-30411351A21A}" srcOrd="0" destOrd="0" presId="urn:microsoft.com/office/officeart/2005/8/layout/vProcess5"/>
    <dgm:cxn modelId="{97E246D0-11B7-4EBC-BB2E-DBA10034F5B2}" type="presOf" srcId="{C46DBCDD-A4C7-4884-B30F-A06D4F460AAA}" destId="{0FF42AEE-B883-4B41-8D45-291EDB970154}" srcOrd="0" destOrd="0" presId="urn:microsoft.com/office/officeart/2005/8/layout/vProcess5"/>
    <dgm:cxn modelId="{ED6E10D6-40C7-406C-B50F-472006DFBCC4}" type="presOf" srcId="{0BEEB0EC-F94F-49F9-8ACC-9C590DD81075}" destId="{185520B0-7205-48F6-AD38-ECDE635BD947}" srcOrd="0" destOrd="0" presId="urn:microsoft.com/office/officeart/2005/8/layout/vProcess5"/>
    <dgm:cxn modelId="{3B3F0DDF-034D-41B8-BA2C-1561EAD2674B}" type="presOf" srcId="{D56B2777-C41C-4EFB-A10A-6493CC38382F}" destId="{B2948014-F951-4E5A-B44A-8430EDEBDB4D}" srcOrd="0" destOrd="0" presId="urn:microsoft.com/office/officeart/2005/8/layout/vProcess5"/>
    <dgm:cxn modelId="{8ADC36DF-D60E-4A0B-A4F3-C5284957BD12}" srcId="{6D8DEEFA-A90E-49E3-9716-A669CEF6B906}" destId="{AEAC5D01-C463-4BCB-B529-684F7F88ABFE}" srcOrd="3" destOrd="0" parTransId="{99C6AC7A-A32A-4D7D-B472-358F5C0E5312}" sibTransId="{DDE84EFC-0B45-43E7-98E1-EBFB8D73D76E}"/>
    <dgm:cxn modelId="{8F9CB1E0-E2E0-4FAA-B7DF-9BE59949B49D}" type="presOf" srcId="{6D8DEEFA-A90E-49E3-9716-A669CEF6B906}" destId="{8C667B88-BA9F-43D3-AC0F-35DE3BB12241}" srcOrd="0" destOrd="0" presId="urn:microsoft.com/office/officeart/2005/8/layout/vProcess5"/>
    <dgm:cxn modelId="{63ECC8F2-80D4-48AB-8BF2-F9FEFB7861C0}" type="presOf" srcId="{D56B2777-C41C-4EFB-A10A-6493CC38382F}" destId="{6A7B421A-0FF5-4860-93EA-C9F572C5AAD7}" srcOrd="1" destOrd="0" presId="urn:microsoft.com/office/officeart/2005/8/layout/vProcess5"/>
    <dgm:cxn modelId="{0D5C05F3-ABD6-4F87-82CE-5BDE0B008488}" type="presOf" srcId="{31AC7271-3EAC-47F6-9C00-1D014A18DD3D}" destId="{1A39D23B-0CC1-4CF9-AA2F-40C7B5FE2C24}" srcOrd="1" destOrd="0" presId="urn:microsoft.com/office/officeart/2005/8/layout/vProcess5"/>
    <dgm:cxn modelId="{6D4A5C99-7D67-4695-B68F-469CE1D12380}" type="presParOf" srcId="{8C667B88-BA9F-43D3-AC0F-35DE3BB12241}" destId="{A5519049-7BD4-4C7F-9B60-DCF36C334F10}" srcOrd="0" destOrd="0" presId="urn:microsoft.com/office/officeart/2005/8/layout/vProcess5"/>
    <dgm:cxn modelId="{85D147C7-8936-4801-B1E9-B2371E697840}" type="presParOf" srcId="{8C667B88-BA9F-43D3-AC0F-35DE3BB12241}" destId="{B2948014-F951-4E5A-B44A-8430EDEBDB4D}" srcOrd="1" destOrd="0" presId="urn:microsoft.com/office/officeart/2005/8/layout/vProcess5"/>
    <dgm:cxn modelId="{BA1BA1FB-83BF-4DD9-9B0B-5D0B5232C97F}" type="presParOf" srcId="{8C667B88-BA9F-43D3-AC0F-35DE3BB12241}" destId="{185520B0-7205-48F6-AD38-ECDE635BD947}" srcOrd="2" destOrd="0" presId="urn:microsoft.com/office/officeart/2005/8/layout/vProcess5"/>
    <dgm:cxn modelId="{CBEC9B75-AA9B-40B7-8B1F-81605436534C}" type="presParOf" srcId="{8C667B88-BA9F-43D3-AC0F-35DE3BB12241}" destId="{D66935B4-491F-446C-9083-30411351A21A}" srcOrd="3" destOrd="0" presId="urn:microsoft.com/office/officeart/2005/8/layout/vProcess5"/>
    <dgm:cxn modelId="{90BF959A-AD3B-4629-9892-60523A74599F}" type="presParOf" srcId="{8C667B88-BA9F-43D3-AC0F-35DE3BB12241}" destId="{7F7ACFE9-B87B-48FB-9FF8-346521D6D613}" srcOrd="4" destOrd="0" presId="urn:microsoft.com/office/officeart/2005/8/layout/vProcess5"/>
    <dgm:cxn modelId="{E0F15072-02C3-4998-9697-D4EDF0BC83D9}" type="presParOf" srcId="{8C667B88-BA9F-43D3-AC0F-35DE3BB12241}" destId="{BA5854C0-19A5-4DE9-A5AB-52D16DF853FF}" srcOrd="5" destOrd="0" presId="urn:microsoft.com/office/officeart/2005/8/layout/vProcess5"/>
    <dgm:cxn modelId="{1504271E-4514-4958-B223-BF7744FEF53F}" type="presParOf" srcId="{8C667B88-BA9F-43D3-AC0F-35DE3BB12241}" destId="{9D6B1670-BA47-4887-88FD-EB3B76EE2957}" srcOrd="6" destOrd="0" presId="urn:microsoft.com/office/officeart/2005/8/layout/vProcess5"/>
    <dgm:cxn modelId="{DD1AED16-0D9B-4BE5-84D8-98789D95C21C}" type="presParOf" srcId="{8C667B88-BA9F-43D3-AC0F-35DE3BB12241}" destId="{0FF42AEE-B883-4B41-8D45-291EDB970154}" srcOrd="7" destOrd="0" presId="urn:microsoft.com/office/officeart/2005/8/layout/vProcess5"/>
    <dgm:cxn modelId="{0A2A87A6-B550-4087-9D62-6691C44CFA47}" type="presParOf" srcId="{8C667B88-BA9F-43D3-AC0F-35DE3BB12241}" destId="{2D311133-621F-43DC-9394-262D33585B90}" srcOrd="8" destOrd="0" presId="urn:microsoft.com/office/officeart/2005/8/layout/vProcess5"/>
    <dgm:cxn modelId="{0B9B417F-B4B3-4EE8-951C-328621E8130B}" type="presParOf" srcId="{8C667B88-BA9F-43D3-AC0F-35DE3BB12241}" destId="{4C4386AD-BA68-40F9-8544-F4E470FF0F46}" srcOrd="9" destOrd="0" presId="urn:microsoft.com/office/officeart/2005/8/layout/vProcess5"/>
    <dgm:cxn modelId="{31D41743-2BBE-422D-9E21-2D15D4191BF1}" type="presParOf" srcId="{8C667B88-BA9F-43D3-AC0F-35DE3BB12241}" destId="{6A7B421A-0FF5-4860-93EA-C9F572C5AAD7}" srcOrd="10" destOrd="0" presId="urn:microsoft.com/office/officeart/2005/8/layout/vProcess5"/>
    <dgm:cxn modelId="{9A632C0D-A1DA-4A19-BB82-8A7C30514307}" type="presParOf" srcId="{8C667B88-BA9F-43D3-AC0F-35DE3BB12241}" destId="{C0898CCE-0A2F-4CD7-82C6-B362CD9084B6}" srcOrd="11" destOrd="0" presId="urn:microsoft.com/office/officeart/2005/8/layout/vProcess5"/>
    <dgm:cxn modelId="{B6C3181D-604F-4C92-9563-E94CE8C422F2}" type="presParOf" srcId="{8C667B88-BA9F-43D3-AC0F-35DE3BB12241}" destId="{1A39D23B-0CC1-4CF9-AA2F-40C7B5FE2C24}" srcOrd="12" destOrd="0" presId="urn:microsoft.com/office/officeart/2005/8/layout/vProcess5"/>
    <dgm:cxn modelId="{C8159336-EB98-435E-A628-90612CDA6ACD}" type="presParOf" srcId="{8C667B88-BA9F-43D3-AC0F-35DE3BB12241}" destId="{BC04BBBB-AFFB-4D7D-BD02-B5BCB5F92D6B}" srcOrd="13" destOrd="0" presId="urn:microsoft.com/office/officeart/2005/8/layout/vProcess5"/>
    <dgm:cxn modelId="{1074C5D8-E136-460C-8F0B-C7C4576DD189}" type="presParOf" srcId="{8C667B88-BA9F-43D3-AC0F-35DE3BB12241}" destId="{CBF82B5F-CC53-4808-9739-509A1DDFFDF3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948014-F951-4E5A-B44A-8430EDEBDB4D}">
      <dsp:nvSpPr>
        <dsp:cNvPr id="0" name=""/>
        <dsp:cNvSpPr/>
      </dsp:nvSpPr>
      <dsp:spPr>
        <a:xfrm>
          <a:off x="0" y="0"/>
          <a:ext cx="8097012" cy="96612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It depends as it is usually built over time</a:t>
          </a:r>
          <a:r>
            <a:rPr lang="en-US" sz="1800" kern="1200">
              <a:latin typeface="Aptos Display" panose="02110004020202020204"/>
            </a:rPr>
            <a:t>.</a:t>
          </a:r>
          <a:endParaRPr lang="en-US" sz="1800" kern="1200"/>
        </a:p>
      </dsp:txBody>
      <dsp:txXfrm>
        <a:off x="28297" y="28297"/>
        <a:ext cx="6941455" cy="909526"/>
      </dsp:txXfrm>
    </dsp:sp>
    <dsp:sp modelId="{185520B0-7205-48F6-AD38-ECDE635BD947}">
      <dsp:nvSpPr>
        <dsp:cNvPr id="0" name=""/>
        <dsp:cNvSpPr/>
      </dsp:nvSpPr>
      <dsp:spPr>
        <a:xfrm>
          <a:off x="604647" y="1100304"/>
          <a:ext cx="8097012" cy="966120"/>
        </a:xfrm>
        <a:prstGeom prst="roundRect">
          <a:avLst>
            <a:gd name="adj" fmla="val 10000"/>
          </a:avLst>
        </a:prstGeom>
        <a:solidFill>
          <a:schemeClr val="accent2">
            <a:hueOff val="1418782"/>
            <a:satOff val="3844"/>
            <a:lumOff val="-303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Might start out as a checklist for babysitters or respite workers.</a:t>
          </a:r>
        </a:p>
      </dsp:txBody>
      <dsp:txXfrm>
        <a:off x="632944" y="1128601"/>
        <a:ext cx="6807792" cy="909526"/>
      </dsp:txXfrm>
    </dsp:sp>
    <dsp:sp modelId="{D66935B4-491F-446C-9083-30411351A21A}">
      <dsp:nvSpPr>
        <dsp:cNvPr id="0" name=""/>
        <dsp:cNvSpPr/>
      </dsp:nvSpPr>
      <dsp:spPr>
        <a:xfrm>
          <a:off x="1209293" y="2200608"/>
          <a:ext cx="8097012" cy="966120"/>
        </a:xfrm>
        <a:prstGeom prst="roundRect">
          <a:avLst>
            <a:gd name="adj" fmla="val 10000"/>
          </a:avLst>
        </a:prstGeom>
        <a:solidFill>
          <a:schemeClr val="accent2">
            <a:hueOff val="2837564"/>
            <a:satOff val="7688"/>
            <a:lumOff val="-607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Then develop into training manual with information on activities of daily living, medications and medical issues, communication style, and positive behavior supports.</a:t>
          </a:r>
        </a:p>
      </dsp:txBody>
      <dsp:txXfrm>
        <a:off x="1237590" y="2228905"/>
        <a:ext cx="6807792" cy="909526"/>
      </dsp:txXfrm>
    </dsp:sp>
    <dsp:sp modelId="{7F7ACFE9-B87B-48FB-9FF8-346521D6D613}">
      <dsp:nvSpPr>
        <dsp:cNvPr id="0" name=""/>
        <dsp:cNvSpPr/>
      </dsp:nvSpPr>
      <dsp:spPr>
        <a:xfrm>
          <a:off x="1813940" y="3300912"/>
          <a:ext cx="8097012" cy="966120"/>
        </a:xfrm>
        <a:prstGeom prst="roundRect">
          <a:avLst>
            <a:gd name="adj" fmla="val 10000"/>
          </a:avLst>
        </a:prstGeom>
        <a:solidFill>
          <a:schemeClr val="accent2">
            <a:hueOff val="4256347"/>
            <a:satOff val="11531"/>
            <a:lumOff val="-9118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A well-written ISP provides a good place to start.</a:t>
          </a:r>
        </a:p>
      </dsp:txBody>
      <dsp:txXfrm>
        <a:off x="1842237" y="3329209"/>
        <a:ext cx="6807792" cy="909526"/>
      </dsp:txXfrm>
    </dsp:sp>
    <dsp:sp modelId="{BA5854C0-19A5-4DE9-A5AB-52D16DF853FF}">
      <dsp:nvSpPr>
        <dsp:cNvPr id="0" name=""/>
        <dsp:cNvSpPr/>
      </dsp:nvSpPr>
      <dsp:spPr>
        <a:xfrm>
          <a:off x="2418587" y="4401216"/>
          <a:ext cx="8097012" cy="966120"/>
        </a:xfrm>
        <a:prstGeom prst="roundRect">
          <a:avLst>
            <a:gd name="adj" fmla="val 10000"/>
          </a:avLst>
        </a:prstGeom>
        <a:solidFill>
          <a:schemeClr val="accent2">
            <a:hueOff val="5675129"/>
            <a:satOff val="15375"/>
            <a:lumOff val="-12157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And then possibly move to a google drive with folders for training including videos, legal and benefits information and medical records.</a:t>
          </a:r>
        </a:p>
      </dsp:txBody>
      <dsp:txXfrm>
        <a:off x="2446884" y="4429513"/>
        <a:ext cx="6807792" cy="909526"/>
      </dsp:txXfrm>
    </dsp:sp>
    <dsp:sp modelId="{9D6B1670-BA47-4887-88FD-EB3B76EE2957}">
      <dsp:nvSpPr>
        <dsp:cNvPr id="0" name=""/>
        <dsp:cNvSpPr/>
      </dsp:nvSpPr>
      <dsp:spPr>
        <a:xfrm>
          <a:off x="7469033" y="705804"/>
          <a:ext cx="627978" cy="627978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/>
        </a:p>
      </dsp:txBody>
      <dsp:txXfrm>
        <a:off x="7610328" y="705804"/>
        <a:ext cx="345388" cy="472553"/>
      </dsp:txXfrm>
    </dsp:sp>
    <dsp:sp modelId="{0FF42AEE-B883-4B41-8D45-291EDB970154}">
      <dsp:nvSpPr>
        <dsp:cNvPr id="0" name=""/>
        <dsp:cNvSpPr/>
      </dsp:nvSpPr>
      <dsp:spPr>
        <a:xfrm>
          <a:off x="8073680" y="1806108"/>
          <a:ext cx="627978" cy="627978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1951713"/>
            <a:satOff val="-3788"/>
            <a:lumOff val="-656"/>
            <a:alphaOff val="0"/>
          </a:schemeClr>
        </a:solidFill>
        <a:ln w="19050" cap="flat" cmpd="sng" algn="ctr">
          <a:solidFill>
            <a:schemeClr val="accent2">
              <a:tint val="40000"/>
              <a:alpha val="90000"/>
              <a:hueOff val="1951713"/>
              <a:satOff val="-3788"/>
              <a:lumOff val="-65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/>
        </a:p>
      </dsp:txBody>
      <dsp:txXfrm>
        <a:off x="8214975" y="1806108"/>
        <a:ext cx="345388" cy="472553"/>
      </dsp:txXfrm>
    </dsp:sp>
    <dsp:sp modelId="{2D311133-621F-43DC-9394-262D33585B90}">
      <dsp:nvSpPr>
        <dsp:cNvPr id="0" name=""/>
        <dsp:cNvSpPr/>
      </dsp:nvSpPr>
      <dsp:spPr>
        <a:xfrm>
          <a:off x="8678327" y="2890310"/>
          <a:ext cx="627978" cy="627978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3903425"/>
            <a:satOff val="-7576"/>
            <a:lumOff val="-1313"/>
            <a:alphaOff val="0"/>
          </a:schemeClr>
        </a:solidFill>
        <a:ln w="19050" cap="flat" cmpd="sng" algn="ctr">
          <a:solidFill>
            <a:schemeClr val="accent2">
              <a:tint val="40000"/>
              <a:alpha val="90000"/>
              <a:hueOff val="3903425"/>
              <a:satOff val="-7576"/>
              <a:lumOff val="-131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/>
        </a:p>
      </dsp:txBody>
      <dsp:txXfrm>
        <a:off x="8819622" y="2890310"/>
        <a:ext cx="345388" cy="472553"/>
      </dsp:txXfrm>
    </dsp:sp>
    <dsp:sp modelId="{4C4386AD-BA68-40F9-8544-F4E470FF0F46}">
      <dsp:nvSpPr>
        <dsp:cNvPr id="0" name=""/>
        <dsp:cNvSpPr/>
      </dsp:nvSpPr>
      <dsp:spPr>
        <a:xfrm>
          <a:off x="9282974" y="4001349"/>
          <a:ext cx="627978" cy="627978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5855138"/>
            <a:satOff val="-11364"/>
            <a:lumOff val="-1969"/>
            <a:alphaOff val="0"/>
          </a:schemeClr>
        </a:solidFill>
        <a:ln w="19050" cap="flat" cmpd="sng" algn="ctr">
          <a:solidFill>
            <a:schemeClr val="accent2">
              <a:tint val="40000"/>
              <a:alpha val="90000"/>
              <a:hueOff val="5855138"/>
              <a:satOff val="-11364"/>
              <a:lumOff val="-196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/>
        </a:p>
      </dsp:txBody>
      <dsp:txXfrm>
        <a:off x="9424269" y="4001349"/>
        <a:ext cx="345388" cy="47255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4379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3739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6102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3909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7628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10/16/24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100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10/16/24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4659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10/16/24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5719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10/16/24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6029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10/16/24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9997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10/16/24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6423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10/16/24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830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E1BEB12-92AF-4445-98AD-4C7756E7C9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0522C2C-7B5C-48A7-A969-03941E5D2E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Freeform 13">
            <a:extLst>
              <a:ext uri="{FF2B5EF4-FFF2-40B4-BE49-F238E27FC236}">
                <a16:creationId xmlns:a16="http://schemas.microsoft.com/office/drawing/2014/main" id="{9C682A1A-5B2D-4111-BBD6-620165633E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769476" y="220196"/>
            <a:ext cx="9422524" cy="6637806"/>
          </a:xfrm>
          <a:custGeom>
            <a:avLst/>
            <a:gdLst>
              <a:gd name="connsiteX0" fmla="*/ 4929467 w 8191500"/>
              <a:gd name="connsiteY0" fmla="*/ 0 h 5770597"/>
              <a:gd name="connsiteX1" fmla="*/ 8065066 w 8191500"/>
              <a:gd name="connsiteY1" fmla="*/ 1118513 h 5770597"/>
              <a:gd name="connsiteX2" fmla="*/ 8191500 w 8191500"/>
              <a:gd name="connsiteY2" fmla="*/ 1227339 h 5770597"/>
              <a:gd name="connsiteX3" fmla="*/ 8191500 w 8191500"/>
              <a:gd name="connsiteY3" fmla="*/ 5770597 h 5770597"/>
              <a:gd name="connsiteX4" fmla="*/ 79523 w 8191500"/>
              <a:gd name="connsiteY4" fmla="*/ 5770597 h 5770597"/>
              <a:gd name="connsiteX5" fmla="*/ 56799 w 8191500"/>
              <a:gd name="connsiteY5" fmla="*/ 5644158 h 5770597"/>
              <a:gd name="connsiteX6" fmla="*/ 0 w 8191500"/>
              <a:gd name="connsiteY6" fmla="*/ 4898209 h 5770597"/>
              <a:gd name="connsiteX7" fmla="*/ 4929467 w 8191500"/>
              <a:gd name="connsiteY7" fmla="*/ 0 h 577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91500" h="5770597">
                <a:moveTo>
                  <a:pt x="4929467" y="0"/>
                </a:moveTo>
                <a:cubicBezTo>
                  <a:pt x="6120547" y="0"/>
                  <a:pt x="7212963" y="419755"/>
                  <a:pt x="8065066" y="1118513"/>
                </a:cubicBezTo>
                <a:lnTo>
                  <a:pt x="8191500" y="1227339"/>
                </a:lnTo>
                <a:lnTo>
                  <a:pt x="8191500" y="5770597"/>
                </a:lnTo>
                <a:lnTo>
                  <a:pt x="79523" y="5770597"/>
                </a:lnTo>
                <a:lnTo>
                  <a:pt x="56799" y="5644158"/>
                </a:lnTo>
                <a:cubicBezTo>
                  <a:pt x="19398" y="5400934"/>
                  <a:pt x="0" y="5151822"/>
                  <a:pt x="0" y="4898209"/>
                </a:cubicBezTo>
                <a:cubicBezTo>
                  <a:pt x="0" y="2193003"/>
                  <a:pt x="2206998" y="0"/>
                  <a:pt x="492946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6EE29F2-D77F-4BD0-A20B-334D316A1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09800" y="2099696"/>
            <a:ext cx="1942241" cy="188955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Arc 15">
            <a:extLst>
              <a:ext uri="{FF2B5EF4-FFF2-40B4-BE49-F238E27FC236}">
                <a16:creationId xmlns:a16="http://schemas.microsoft.com/office/drawing/2014/main" id="{22D09ED2-868F-42C6-866E-F92E0CEF31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520172">
            <a:off x="1613162" y="1492572"/>
            <a:ext cx="2987899" cy="2987899"/>
          </a:xfrm>
          <a:prstGeom prst="arc">
            <a:avLst>
              <a:gd name="adj1" fmla="val 14455503"/>
              <a:gd name="adj2" fmla="val 227775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3970F6-ABE0-4E04-F892-8E8E0109C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8600" y="1939159"/>
            <a:ext cx="7644627" cy="275108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6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Support Manuals for Everyone</a:t>
            </a:r>
          </a:p>
        </p:txBody>
      </p:sp>
    </p:spTree>
    <p:extLst>
      <p:ext uri="{BB962C8B-B14F-4D97-AF65-F5344CB8AC3E}">
        <p14:creationId xmlns:p14="http://schemas.microsoft.com/office/powerpoint/2010/main" val="26035545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29B6F8-DEE9-6788-A37E-40F03E04BB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Additional sections to consider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E131B2-056D-66E2-DF29-4F89BAB63C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Benefit documentation </a:t>
            </a:r>
          </a:p>
          <a:p>
            <a:r>
              <a:rPr lang="en-US"/>
              <a:t>Legal documents</a:t>
            </a:r>
          </a:p>
          <a:p>
            <a:r>
              <a:rPr lang="en-US"/>
              <a:t>Social network information</a:t>
            </a:r>
          </a:p>
          <a:p>
            <a:r>
              <a:rPr lang="en-US"/>
              <a:t>Music</a:t>
            </a:r>
          </a:p>
          <a:p>
            <a:r>
              <a:rPr lang="en-US"/>
              <a:t>Photos</a:t>
            </a:r>
          </a:p>
          <a:p>
            <a:r>
              <a:rPr lang="en-US"/>
              <a:t>Videos</a:t>
            </a:r>
          </a:p>
          <a:p>
            <a:r>
              <a:rPr lang="en-US"/>
              <a:t>Technology</a:t>
            </a:r>
          </a:p>
          <a:p>
            <a:r>
              <a:rPr lang="en-US"/>
              <a:t>Staff training checklist and evaluation</a:t>
            </a:r>
          </a:p>
        </p:txBody>
      </p:sp>
    </p:spTree>
    <p:extLst>
      <p:ext uri="{BB962C8B-B14F-4D97-AF65-F5344CB8AC3E}">
        <p14:creationId xmlns:p14="http://schemas.microsoft.com/office/powerpoint/2010/main" val="1384224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677A79-7325-E4E5-C9E8-475E6E4313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4488"/>
            <a:ext cx="10515600" cy="1602655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Example of a 45-year-old </a:t>
            </a:r>
            <a:r>
              <a:rPr lang="en-US"/>
              <a:t>individual’s </a:t>
            </a:r>
            <a:br>
              <a:rPr lang="en-US"/>
            </a:br>
            <a:r>
              <a:rPr lang="en-US"/>
              <a:t>electronic support manual</a:t>
            </a:r>
            <a:br>
              <a:rPr lang="en-US" dirty="0"/>
            </a:br>
            <a:endParaRPr lang="en-US" dirty="0"/>
          </a:p>
        </p:txBody>
      </p:sp>
      <p:pic>
        <p:nvPicPr>
          <p:cNvPr id="4" name="Content Placeholder 3" descr="A screenshot of a computer&#10;&#10;Description automatically generated">
            <a:extLst>
              <a:ext uri="{FF2B5EF4-FFF2-40B4-BE49-F238E27FC236}">
                <a16:creationId xmlns:a16="http://schemas.microsoft.com/office/drawing/2014/main" id="{B83F68AA-A7FD-8D67-DE24-1E197D3E83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9517" y="1716784"/>
            <a:ext cx="7159112" cy="4510548"/>
          </a:xfrm>
        </p:spPr>
      </p:pic>
    </p:spTree>
    <p:extLst>
      <p:ext uri="{BB962C8B-B14F-4D97-AF65-F5344CB8AC3E}">
        <p14:creationId xmlns:p14="http://schemas.microsoft.com/office/powerpoint/2010/main" val="15044439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6834" y="1153572"/>
            <a:ext cx="3200400" cy="44611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How do I get from ground zero to a well-developed support manual?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47308" y="591344"/>
            <a:ext cx="6906491" cy="558561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342900" indent="-228600" algn="l">
              <a:buFont typeface="Arial" panose="020B0604020202020204" pitchFamily="34" charset="0"/>
              <a:buChar char="•"/>
            </a:pPr>
            <a:r>
              <a:rPr lang="en-US"/>
              <a:t>Start with a well-developed ISP.</a:t>
            </a:r>
          </a:p>
          <a:p>
            <a:pPr marL="342900" indent="-228600" algn="l">
              <a:buFont typeface="Arial" panose="020B0604020202020204" pitchFamily="34" charset="0"/>
              <a:buChar char="•"/>
            </a:pPr>
            <a:r>
              <a:rPr lang="en-US"/>
              <a:t>Identify which of the essential sections you want to start with.</a:t>
            </a:r>
          </a:p>
          <a:p>
            <a:pPr marL="342900" indent="-228600" algn="l">
              <a:buFont typeface="Arial" panose="020B0604020202020204" pitchFamily="34" charset="0"/>
              <a:buChar char="•"/>
            </a:pPr>
            <a:r>
              <a:rPr lang="en-US"/>
              <a:t>Break it down into subsections.</a:t>
            </a:r>
          </a:p>
          <a:p>
            <a:pPr marL="342900" indent="-228600" algn="l">
              <a:buFont typeface="Arial" panose="020B0604020202020204" pitchFamily="34" charset="0"/>
              <a:buChar char="•"/>
            </a:pPr>
            <a:r>
              <a:rPr lang="en-US"/>
              <a:t>Write one subsection at a time and get feedback from other care-givers</a:t>
            </a:r>
          </a:p>
          <a:p>
            <a:pPr marL="342900" indent="-228600" algn="l">
              <a:buFont typeface="Arial" panose="020B0604020202020204" pitchFamily="34" charset="0"/>
              <a:buChar char="•"/>
            </a:pPr>
            <a:r>
              <a:rPr lang="en-US"/>
              <a:t>Consider using a community specialist to help with this.</a:t>
            </a:r>
          </a:p>
          <a:p>
            <a:pPr marL="342900" indent="-228600" algn="l">
              <a:buFont typeface="Arial" panose="020B0604020202020204" pitchFamily="34" charset="0"/>
              <a:buChar char="•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een question mark">
            <a:extLst>
              <a:ext uri="{FF2B5EF4-FFF2-40B4-BE49-F238E27FC236}">
                <a16:creationId xmlns:a16="http://schemas.microsoft.com/office/drawing/2014/main" id="{47D00237-A253-05ED-31C1-80AEF92B90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762000"/>
            <a:ext cx="91440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4649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F43A22-3991-59FD-C00B-4D4F4A7F52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Why build a support manual?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CDC2E8-E1E0-9873-2F36-C57F447F7C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To develop consistency  across caregivers.</a:t>
            </a:r>
          </a:p>
          <a:p>
            <a:r>
              <a:rPr lang="en-US"/>
              <a:t>To train new staff.</a:t>
            </a:r>
          </a:p>
          <a:p>
            <a:r>
              <a:rPr lang="en-US"/>
              <a:t>To keep important information in one place.</a:t>
            </a:r>
          </a:p>
          <a:p>
            <a:r>
              <a:rPr lang="en-US"/>
              <a:t>Easy access to information in case of an emergency.</a:t>
            </a:r>
          </a:p>
        </p:txBody>
      </p:sp>
    </p:spTree>
    <p:extLst>
      <p:ext uri="{BB962C8B-B14F-4D97-AF65-F5344CB8AC3E}">
        <p14:creationId xmlns:p14="http://schemas.microsoft.com/office/powerpoint/2010/main" val="10534901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46B6542-60F4-F938-05E9-FCD5FA01079B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9092" r="9085" b="-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50AB553-2A96-4A92-96F2-93548E096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">
                <a:schemeClr val="bg2">
                  <a:alpha val="68000"/>
                </a:schemeClr>
              </a:gs>
              <a:gs pos="85000">
                <a:schemeClr val="bg2">
                  <a:alpha val="97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E832CD-B124-B662-72AE-87F3F885A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7349"/>
          </a:xfrm>
        </p:spPr>
        <p:txBody>
          <a:bodyPr>
            <a:normAutofit/>
          </a:bodyPr>
          <a:lstStyle/>
          <a:p>
            <a:r>
              <a:rPr lang="en-US"/>
              <a:t>What is a support manual?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4E1484C7-7C0D-649F-F4E8-262FC5A00B5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46846160"/>
              </p:ext>
            </p:extLst>
          </p:nvPr>
        </p:nvGraphicFramePr>
        <p:xfrm>
          <a:off x="838200" y="1299483"/>
          <a:ext cx="10515600" cy="53673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673238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64B0DA-3AC8-36C1-4CE6-C1B9FC44D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Essential sections of a support manual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2668B1-A227-A1FE-2374-2BFEF4CDCC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Activities of daily living-bathing, grooming, dressing, toileting, eating.</a:t>
            </a:r>
          </a:p>
          <a:p>
            <a:r>
              <a:rPr lang="en-US"/>
              <a:t>Behavioral supports.</a:t>
            </a:r>
          </a:p>
          <a:p>
            <a:r>
              <a:rPr lang="en-US"/>
              <a:t>Communication.</a:t>
            </a:r>
          </a:p>
          <a:p>
            <a:r>
              <a:rPr lang="en-US"/>
              <a:t>Medical information-medications, conditions, doctors.</a:t>
            </a:r>
          </a:p>
          <a:p>
            <a:r>
              <a:rPr lang="en-US"/>
              <a:t>Recreational activities at home and in the community.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4526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197C305C-0E98-44D5-A930-21F23CC52F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Content Placeholder 7" descr="A close-up of a document&#10;&#10;Description automatically generated">
            <a:extLst>
              <a:ext uri="{FF2B5EF4-FFF2-40B4-BE49-F238E27FC236}">
                <a16:creationId xmlns:a16="http://schemas.microsoft.com/office/drawing/2014/main" id="{C563EB7D-79B8-647B-B855-9E6E433C563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6764" b="6330"/>
          <a:stretch/>
        </p:blipFill>
        <p:spPr>
          <a:xfrm>
            <a:off x="20" y="10"/>
            <a:ext cx="6095980" cy="6857990"/>
          </a:xfrm>
          <a:prstGeom prst="rect">
            <a:avLst/>
          </a:prstGeom>
        </p:spPr>
      </p:pic>
      <p:pic>
        <p:nvPicPr>
          <p:cNvPr id="10" name="Content Placeholder 9" descr="A close-up of a text&#10;&#10;Description automatically generated">
            <a:extLst>
              <a:ext uri="{FF2B5EF4-FFF2-40B4-BE49-F238E27FC236}">
                <a16:creationId xmlns:a16="http://schemas.microsoft.com/office/drawing/2014/main" id="{FB2EA6FF-B3AF-FDEC-B0A1-D655363AAEA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rcRect t="5004" r="-1" b="8089"/>
          <a:stretch/>
        </p:blipFill>
        <p:spPr>
          <a:xfrm>
            <a:off x="6096000" y="1"/>
            <a:ext cx="6096000" cy="6858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A3473CF9-37EB-43E7-89EF-D2D1C53D1D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03615" y="4638503"/>
            <a:ext cx="8384770" cy="1332634"/>
          </a:xfrm>
          <a:prstGeom prst="rect">
            <a:avLst/>
          </a:prstGeom>
          <a:solidFill>
            <a:schemeClr val="bg1">
              <a:alpha val="95000"/>
            </a:schemeClr>
          </a:solidFill>
          <a:ln w="12700">
            <a:solidFill>
              <a:srgbClr val="EFEFE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D65C662-C82B-E31E-BCD5-AA0A89C3C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3121" y="4727173"/>
            <a:ext cx="7985759" cy="86882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Examples from a 21-year-old individual's support manual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586B4EF9-43BA-4655-A6FF-1D8E21574C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83110" y="5628237"/>
            <a:ext cx="7225780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58884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F9CFCE6-877F-4858-B8BD-2C52CA8AFB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213F8A0-12AE-4514-8372-0DD766EC2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A close-up of a document&#10;&#10;Description automatically generated">
            <a:extLst>
              <a:ext uri="{FF2B5EF4-FFF2-40B4-BE49-F238E27FC236}">
                <a16:creationId xmlns:a16="http://schemas.microsoft.com/office/drawing/2014/main" id="{7C1177B0-CD67-08B1-6B78-D0706DA52CA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834103" y="643467"/>
            <a:ext cx="4303648" cy="557106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EFF17D4-9A8C-4CE5-B096-D8CCD4400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6" descr="A close-up of a list of text&#10;&#10;Description automatically generated">
            <a:extLst>
              <a:ext uri="{FF2B5EF4-FFF2-40B4-BE49-F238E27FC236}">
                <a16:creationId xmlns:a16="http://schemas.microsoft.com/office/drawing/2014/main" id="{76A25B6B-E674-CDD4-A1BB-6A8514279C5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054248" y="643467"/>
            <a:ext cx="4303648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3842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5F9CFCE6-877F-4858-B8BD-2C52CA8AFB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213F8A0-12AE-4514-8372-0DD766EC2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Content Placeholder 8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A24010CE-F269-B572-F05E-BFF90E44342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834103" y="643467"/>
            <a:ext cx="4303648" cy="5571066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9EFF17D4-9A8C-4CE5-B096-D8CCD4400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0B7B11C-AE15-C859-8DEF-7FCF40EABAA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054248" y="643467"/>
            <a:ext cx="4303648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1657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205D939-00C4-4F2E-9797-3170DD040D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EE4E44-1403-472B-8C01-D354CB8F5A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close-up of a text&#10;&#10;Description automatically generated">
            <a:extLst>
              <a:ext uri="{FF2B5EF4-FFF2-40B4-BE49-F238E27FC236}">
                <a16:creationId xmlns:a16="http://schemas.microsoft.com/office/drawing/2014/main" id="{7158317F-FCEA-9C04-1E79-FD9BCA2F5FB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 r="-1" b="16103"/>
          <a:stretch/>
        </p:blipFill>
        <p:spPr>
          <a:xfrm>
            <a:off x="6421035" y="643467"/>
            <a:ext cx="5129784" cy="557106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583CCE40-4C5F-42D3-86D9-7892AD1E98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A list of information on a white background&#10;&#10;Description automatically generated">
            <a:extLst>
              <a:ext uri="{FF2B5EF4-FFF2-40B4-BE49-F238E27FC236}">
                <a16:creationId xmlns:a16="http://schemas.microsoft.com/office/drawing/2014/main" id="{D54FB2E3-56B9-9F35-0BE3-FE7E253AD5B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rcRect t="2851" r="-1" b="13252"/>
          <a:stretch/>
        </p:blipFill>
        <p:spPr>
          <a:xfrm>
            <a:off x="641180" y="643467"/>
            <a:ext cx="5129784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74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F9CFCE6-877F-4858-B8BD-2C52CA8AFB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213F8A0-12AE-4514-8372-0DD766EC2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Content Placeholder 1" descr="A close-up of a text&#10;&#10;Description automatically generated">
            <a:extLst>
              <a:ext uri="{FF2B5EF4-FFF2-40B4-BE49-F238E27FC236}">
                <a16:creationId xmlns:a16="http://schemas.microsoft.com/office/drawing/2014/main" id="{93BD93CC-94B6-4E4F-16BF-CC001CEA7BC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834103" y="643467"/>
            <a:ext cx="4303648" cy="557106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EFF17D4-9A8C-4CE5-B096-D8CCD4400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close-up of a document&#10;&#10;Description automatically generated">
            <a:extLst>
              <a:ext uri="{FF2B5EF4-FFF2-40B4-BE49-F238E27FC236}">
                <a16:creationId xmlns:a16="http://schemas.microsoft.com/office/drawing/2014/main" id="{D8F733E5-4CA9-3165-5324-367EF7FA060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54248" y="643467"/>
            <a:ext cx="4303648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7653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96B24"/>
      </a:accent1>
      <a:accent2>
        <a:srgbClr val="4EA72E"/>
      </a:accent2>
      <a:accent3>
        <a:srgbClr val="156082"/>
      </a:accent3>
      <a:accent4>
        <a:srgbClr val="0F9ED5"/>
      </a:accent4>
      <a:accent5>
        <a:srgbClr val="A02B93"/>
      </a:accent5>
      <a:accent6>
        <a:srgbClr val="E97132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97E0A228-C590-4D20-B05F-A6BF04A0544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262</Words>
  <Application>Microsoft Macintosh PowerPoint</Application>
  <PresentationFormat>Widescreen</PresentationFormat>
  <Paragraphs>35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Aptos</vt:lpstr>
      <vt:lpstr>Aptos Display</vt:lpstr>
      <vt:lpstr>Arial</vt:lpstr>
      <vt:lpstr>Avenir Next LT Pro</vt:lpstr>
      <vt:lpstr>Calibri</vt:lpstr>
      <vt:lpstr>Office Theme</vt:lpstr>
      <vt:lpstr>Support Manuals for Everyone</vt:lpstr>
      <vt:lpstr>Why build a support manual?</vt:lpstr>
      <vt:lpstr>What is a support manual?</vt:lpstr>
      <vt:lpstr>Essential sections of a support manual</vt:lpstr>
      <vt:lpstr>Examples from a 21-year-old individual's support manual</vt:lpstr>
      <vt:lpstr>PowerPoint Presentation</vt:lpstr>
      <vt:lpstr>PowerPoint Presentation</vt:lpstr>
      <vt:lpstr>PowerPoint Presentation</vt:lpstr>
      <vt:lpstr>PowerPoint Presentation</vt:lpstr>
      <vt:lpstr>Additional sections to consider</vt:lpstr>
      <vt:lpstr>Example of a 45-year-old individual’s  electronic support manual </vt:lpstr>
      <vt:lpstr>How do I get from ground zero to a well-developed support manual?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Victoria McMullen</cp:lastModifiedBy>
  <cp:revision>5</cp:revision>
  <dcterms:created xsi:type="dcterms:W3CDTF">2024-09-25T13:47:15Z</dcterms:created>
  <dcterms:modified xsi:type="dcterms:W3CDTF">2024-10-17T01:20:44Z</dcterms:modified>
</cp:coreProperties>
</file>