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86" r:id="rId6"/>
    <p:sldId id="257" r:id="rId7"/>
    <p:sldId id="305" r:id="rId8"/>
    <p:sldId id="306" r:id="rId9"/>
    <p:sldId id="307" r:id="rId10"/>
    <p:sldId id="311" r:id="rId11"/>
    <p:sldId id="288" r:id="rId12"/>
    <p:sldId id="308" r:id="rId13"/>
    <p:sldId id="301" r:id="rId14"/>
    <p:sldId id="302" r:id="rId15"/>
    <p:sldId id="303" r:id="rId16"/>
    <p:sldId id="309" r:id="rId17"/>
    <p:sldId id="299" r:id="rId18"/>
    <p:sldId id="294" r:id="rId19"/>
    <p:sldId id="304" r:id="rId20"/>
    <p:sldId id="310"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46" autoAdjust="0"/>
  </p:normalViewPr>
  <p:slideViewPr>
    <p:cSldViewPr snapToGrid="0">
      <p:cViewPr varScale="1">
        <p:scale>
          <a:sx n="108" d="100"/>
          <a:sy n="108" d="100"/>
        </p:scale>
        <p:origin x="714" y="102"/>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9/15/2025</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9/15/2025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26514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86168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296874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828149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380137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331908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61753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3304160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3990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193894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75719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12955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24459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241533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386274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174707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238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65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1" r:id="rId5"/>
    <p:sldLayoutId id="2147483659" r:id="rId6"/>
    <p:sldLayoutId id="2147483668" r:id="rId7"/>
    <p:sldLayoutId id="2147483669" r:id="rId8"/>
    <p:sldLayoutId id="2147483676" r:id="rId9"/>
    <p:sldLayoutId id="2147483661" r:id="rId10"/>
    <p:sldLayoutId id="2147483666" r:id="rId11"/>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gress.gov/members/find-your-membe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house.mo.gov/MemberDetails.aspx?year=2023&amp;code=R&amp;district=069" TargetMode="External"/><Relationship Id="rId4" Type="http://schemas.openxmlformats.org/officeDocument/2006/relationships/hyperlink" Target="https://www.senate.mo.gov/LegisLooku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oddcouncil.org/partners-in-policymakin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house.mo.gov/Committees.aspx?cluster=true&amp;year=2021&amp;code=R"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232913"/>
            <a:ext cx="8985500" cy="3830130"/>
          </a:xfrm>
        </p:spPr>
        <p:txBody>
          <a:bodyPr/>
          <a:lstStyle/>
          <a:p>
            <a:r>
              <a:rPr lang="en-US" dirty="0"/>
              <a:t>Legislative Advocacy</a:t>
            </a:r>
            <a:br>
              <a:rPr lang="en-US" dirty="0"/>
            </a:br>
            <a:r>
              <a:rPr lang="en-US" dirty="0"/>
              <a:t>and</a:t>
            </a:r>
            <a:br>
              <a:rPr lang="en-US" dirty="0"/>
            </a:br>
            <a:r>
              <a:rPr lang="en-US" dirty="0"/>
              <a:t>the Power of You</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190-899A-46D2-989D-C4BC6A46F946}"/>
              </a:ext>
            </a:extLst>
          </p:cNvPr>
          <p:cNvSpPr>
            <a:spLocks noGrp="1"/>
          </p:cNvSpPr>
          <p:nvPr>
            <p:ph type="title"/>
          </p:nvPr>
        </p:nvSpPr>
        <p:spPr>
          <a:xfrm>
            <a:off x="1397209" y="281232"/>
            <a:ext cx="10366656" cy="914400"/>
          </a:xfrm>
        </p:spPr>
        <p:txBody>
          <a:bodyPr/>
          <a:lstStyle/>
          <a:p>
            <a:pPr fontAlgn="base">
              <a:lnSpc>
                <a:spcPct val="107000"/>
              </a:lnSpc>
              <a:buClr>
                <a:srgbClr val="000000"/>
              </a:buClr>
              <a:buSzPts val="1200"/>
            </a:pPr>
            <a:r>
              <a:rPr lang="en-US" sz="4200" b="1" kern="100" dirty="0">
                <a:ea typeface="Aptos" panose="020B0004020202020204" pitchFamily="34" charset="0"/>
                <a:cs typeface="Times New Roman" panose="02020603050405020304" pitchFamily="18" charset="0"/>
              </a:rPr>
              <a:t>Know the staff – They are the key</a:t>
            </a:r>
          </a:p>
        </p:txBody>
      </p:sp>
      <p:sp>
        <p:nvSpPr>
          <p:cNvPr id="9" name="TextBox 8">
            <a:extLst>
              <a:ext uri="{FF2B5EF4-FFF2-40B4-BE49-F238E27FC236}">
                <a16:creationId xmlns:a16="http://schemas.microsoft.com/office/drawing/2014/main" id="{312DAB67-0B0B-7EC9-EF69-57B1A4C7F22C}"/>
              </a:ext>
            </a:extLst>
          </p:cNvPr>
          <p:cNvSpPr txBox="1"/>
          <p:nvPr/>
        </p:nvSpPr>
        <p:spPr>
          <a:xfrm>
            <a:off x="1414018" y="1395767"/>
            <a:ext cx="9546526" cy="4549772"/>
          </a:xfrm>
          <a:prstGeom prst="rect">
            <a:avLst/>
          </a:prstGeom>
          <a:noFill/>
        </p:spPr>
        <p:txBody>
          <a:bodyPr wrap="square">
            <a:spAutoFit/>
          </a:bodyPr>
          <a:lstStyle/>
          <a:p>
            <a:pPr marL="342900" marR="0" lvl="0" indent="-342900" fontAlgn="base">
              <a:lnSpc>
                <a:spcPct val="107000"/>
              </a:lnSpc>
              <a:spcBef>
                <a:spcPts val="0"/>
              </a:spcBef>
              <a:spcAft>
                <a:spcPts val="0"/>
              </a:spcAft>
              <a:buClr>
                <a:srgbClr val="000000"/>
              </a:buClr>
              <a:buSzPts val="1200"/>
              <a:buFont typeface="Arial" panose="020B0604020202020204" pitchFamily="34" charset="0"/>
              <a:buChar char="•"/>
            </a:pPr>
            <a:endParaRPr lang="en-US" sz="18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endParaRPr>
          </a:p>
          <a:p>
            <a:pPr marL="342900" marR="7620" lvl="0" indent="-342900" fontAlgn="base">
              <a:lnSpc>
                <a:spcPct val="103000"/>
              </a:lnSpc>
              <a:spcBef>
                <a:spcPts val="0"/>
              </a:spcBef>
              <a:spcAft>
                <a:spcPts val="70"/>
              </a:spcAft>
              <a:buClr>
                <a:srgbClr val="000000"/>
              </a:buClr>
              <a:buSzPts val="1200"/>
              <a:buFont typeface="Wingdings" panose="05000000000000000000" pitchFamily="2" charset="2"/>
              <a:buChar char="Ø"/>
            </a:pPr>
            <a:r>
              <a:rPr lang="en-US" sz="18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rPr>
              <a:t>Introduce yourself. If possible, the introduction should explain why the elected official should care about what you have to say (e.g., president of SDS Group, Missouri Leader of Rett Syndrome Association, friend to the elected official’s spouse, member of individual’s political party or religious institution).</a:t>
            </a:r>
          </a:p>
          <a:p>
            <a:pPr marL="342900" marR="7620" lvl="0" indent="-342900" fontAlgn="base">
              <a:lnSpc>
                <a:spcPct val="103000"/>
              </a:lnSpc>
              <a:spcBef>
                <a:spcPts val="0"/>
              </a:spcBef>
              <a:spcAft>
                <a:spcPts val="70"/>
              </a:spcAft>
              <a:buClr>
                <a:srgbClr val="000000"/>
              </a:buClr>
              <a:buSzPts val="1200"/>
              <a:buFont typeface="Wingdings" panose="05000000000000000000" pitchFamily="2" charset="2"/>
              <a:buChar char="Ø"/>
            </a:pPr>
            <a:r>
              <a:rPr lang="en-US" sz="18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rPr>
              <a:t>Describe the issue you want to discuss.  </a:t>
            </a:r>
          </a:p>
          <a:p>
            <a:pPr marL="342900" marR="7620" lvl="0" indent="-342900" fontAlgn="base">
              <a:lnSpc>
                <a:spcPct val="103000"/>
              </a:lnSpc>
              <a:spcBef>
                <a:spcPts val="0"/>
              </a:spcBef>
              <a:spcAft>
                <a:spcPts val="70"/>
              </a:spcAft>
              <a:buClr>
                <a:srgbClr val="000000"/>
              </a:buClr>
              <a:buSzPts val="1200"/>
              <a:buFont typeface="Wingdings" panose="05000000000000000000" pitchFamily="2" charset="2"/>
              <a:buChar char="Ø"/>
            </a:pPr>
            <a:r>
              <a:rPr lang="en-US" sz="18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rPr>
              <a:t>Explain your personal experience (if expert, specific anecdotes from your studies) and describe how your experience has implications for pending policies under consideration. </a:t>
            </a:r>
          </a:p>
          <a:p>
            <a:pPr marL="342900" marR="7620" lvl="0" indent="-342900" fontAlgn="base">
              <a:lnSpc>
                <a:spcPct val="103000"/>
              </a:lnSpc>
              <a:spcBef>
                <a:spcPts val="0"/>
              </a:spcBef>
              <a:spcAft>
                <a:spcPts val="70"/>
              </a:spcAft>
              <a:buClr>
                <a:srgbClr val="000000"/>
              </a:buClr>
              <a:buSzPts val="1200"/>
              <a:buFont typeface="Wingdings" panose="05000000000000000000" pitchFamily="2" charset="2"/>
              <a:buChar char="Ø"/>
            </a:pPr>
            <a:r>
              <a:rPr lang="en-US" sz="18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rPr>
              <a:t>Explain your position (whether you support/oppose an amendment/bill) in light of your personal experience. </a:t>
            </a:r>
          </a:p>
          <a:p>
            <a:pPr marL="342900" marR="7620" lvl="0" indent="-342900" fontAlgn="base">
              <a:lnSpc>
                <a:spcPct val="103000"/>
              </a:lnSpc>
              <a:spcBef>
                <a:spcPts val="0"/>
              </a:spcBef>
              <a:spcAft>
                <a:spcPts val="70"/>
              </a:spcAft>
              <a:buClr>
                <a:srgbClr val="000000"/>
              </a:buClr>
              <a:buSzPts val="1200"/>
              <a:buFont typeface="Wingdings" panose="05000000000000000000" pitchFamily="2" charset="2"/>
              <a:buChar char="Ø"/>
            </a:pPr>
            <a:r>
              <a:rPr lang="en-US" sz="18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rPr>
              <a:t>Request that the elected official support your position.  </a:t>
            </a:r>
          </a:p>
          <a:p>
            <a:pPr marL="342900" marR="7620" lvl="0" indent="-342900" fontAlgn="base">
              <a:lnSpc>
                <a:spcPct val="103000"/>
              </a:lnSpc>
              <a:spcBef>
                <a:spcPts val="0"/>
              </a:spcBef>
              <a:spcAft>
                <a:spcPts val="1180"/>
              </a:spcAft>
              <a:buClr>
                <a:srgbClr val="000000"/>
              </a:buClr>
              <a:buSzPts val="1200"/>
              <a:buFont typeface="Wingdings" panose="05000000000000000000" pitchFamily="2" charset="2"/>
              <a:buChar char="Ø"/>
            </a:pPr>
            <a:r>
              <a:rPr lang="en-US" sz="18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rPr>
              <a:t>Ask the elected official to describe his/her position on the issue and explain why the position is supported.  </a:t>
            </a:r>
          </a:p>
          <a:p>
            <a:pPr marL="342900" marR="0" lvl="0" indent="-342900" fontAlgn="base">
              <a:lnSpc>
                <a:spcPct val="107000"/>
              </a:lnSpc>
              <a:spcBef>
                <a:spcPts val="0"/>
              </a:spcBef>
              <a:spcAft>
                <a:spcPts val="0"/>
              </a:spcAft>
              <a:buClr>
                <a:srgbClr val="000000"/>
              </a:buClr>
              <a:buSzPts val="1200"/>
              <a:buFont typeface="Arial" panose="020B0604020202020204" pitchFamily="34" charset="0"/>
              <a:buChar char="•"/>
            </a:pPr>
            <a:endParaRPr lang="en-US" sz="1800" u="none" strike="noStrike" kern="100" dirty="0">
              <a:effectLst/>
              <a:uFill>
                <a:solidFill>
                  <a:srgbClr val="000000"/>
                </a:solidFill>
              </a:uFill>
              <a:latin typeface="+mj-lt"/>
              <a:ea typeface="Arial" panose="020B0604020202020204" pitchFamily="34" charset="0"/>
              <a:cs typeface="Arial" panose="020B0604020202020204" pitchFamily="34" charset="0"/>
            </a:endParaRPr>
          </a:p>
          <a:p>
            <a:pPr marL="0" marR="0">
              <a:lnSpc>
                <a:spcPct val="107000"/>
              </a:lnSpc>
              <a:spcBef>
                <a:spcPts val="0"/>
              </a:spcBef>
              <a:spcAft>
                <a:spcPts val="0"/>
              </a:spcAft>
            </a:pPr>
            <a:endParaRPr lang="en-US" sz="1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332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72FF5F-63ED-7156-C239-AF4272DED058}"/>
              </a:ext>
            </a:extLst>
          </p:cNvPr>
          <p:cNvSpPr txBox="1"/>
          <p:nvPr/>
        </p:nvSpPr>
        <p:spPr>
          <a:xfrm>
            <a:off x="1432880" y="1492497"/>
            <a:ext cx="8757498" cy="4824013"/>
          </a:xfrm>
          <a:prstGeom prst="rect">
            <a:avLst/>
          </a:prstGeom>
          <a:noFill/>
        </p:spPr>
        <p:txBody>
          <a:bodyPr wrap="square">
            <a:spAutoFit/>
          </a:bodyPr>
          <a:lstStyle/>
          <a:p>
            <a:pPr marL="285750" marR="0" indent="-285750">
              <a:lnSpc>
                <a:spcPct val="107000"/>
              </a:lnSpc>
              <a:spcBef>
                <a:spcPts val="0"/>
              </a:spcBef>
              <a:spcAft>
                <a:spcPts val="0"/>
              </a:spcAft>
              <a:buFont typeface="Wingdings" panose="05000000000000000000" pitchFamily="2" charset="2"/>
              <a:buChar char="Ø"/>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Direct Interactions with Policy-Makers  </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Correspondence, Fax, E-mail, Telephone Calls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Ø"/>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0"/>
              </a:spcAft>
              <a:buFont typeface="Wingdings" panose="05000000000000000000" pitchFamily="2" charset="2"/>
              <a:buChar char="Ø"/>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Events, Site Visits, Speeches (ex – DRLD Day)</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pPr>
            <a:r>
              <a:rPr lang="en-US"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Some helpful pointers for getting an elected official to say “yes” to attending an event include: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fontAlgn="base">
              <a:lnSpc>
                <a:spcPct val="107000"/>
              </a:lnSpc>
              <a:buClr>
                <a:srgbClr val="000000"/>
              </a:buClr>
              <a:buSzPts val="1200"/>
              <a:buFont typeface="Wingdings" panose="05000000000000000000" pitchFamily="2" charset="2"/>
              <a:buChar char="Ø"/>
            </a:pPr>
            <a:r>
              <a:rPr lang="en-US" u="none" strike="noStrike" kern="100" dirty="0">
                <a:solidFill>
                  <a:srgbClr val="000000"/>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recognize the self-interest of elected officials. Consider giving elected officials an award, promise good press and turnout, describe the circulation of your organization’s newsletter in which an article about the event will appear; </a:t>
            </a:r>
            <a:endParaRPr lang="en-US"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endParaRPr>
          </a:p>
          <a:p>
            <a:pPr marL="800100" lvl="1" indent="-342900" fontAlgn="base">
              <a:lnSpc>
                <a:spcPct val="107000"/>
              </a:lnSpc>
              <a:buClr>
                <a:srgbClr val="000000"/>
              </a:buClr>
              <a:buSzPts val="1200"/>
              <a:buFont typeface="Wingdings" panose="05000000000000000000" pitchFamily="2" charset="2"/>
              <a:buChar char="Ø"/>
            </a:pPr>
            <a:r>
              <a:rPr lang="en-US" u="none" strike="noStrike" kern="100" dirty="0">
                <a:solidFill>
                  <a:srgbClr val="000000"/>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have an opinion leader whom the elected official trusts, respects or owes a favor make the request; and/or </a:t>
            </a:r>
            <a:endParaRPr lang="en-US" u="none" strike="noStrike" kern="100" dirty="0">
              <a:effectLst/>
              <a:uFill>
                <a:solidFill>
                  <a:srgbClr val="000000"/>
                </a:solidFill>
              </a:uFill>
              <a:latin typeface="Aptos" panose="020B0004020202020204" pitchFamily="34" charset="0"/>
              <a:ea typeface="Arial" panose="020B0604020202020204" pitchFamily="34" charset="0"/>
              <a:cs typeface="Arial" panose="020B0604020202020204" pitchFamily="34" charset="0"/>
            </a:endParaRPr>
          </a:p>
          <a:p>
            <a:pPr marL="800100" lvl="1" indent="-342900" fontAlgn="base">
              <a:lnSpc>
                <a:spcPct val="107000"/>
              </a:lnSpc>
              <a:buClr>
                <a:srgbClr val="000000"/>
              </a:buClr>
              <a:buSzPts val="1200"/>
              <a:buFont typeface="Wingdings" panose="05000000000000000000" pitchFamily="2" charset="2"/>
              <a:buChar char="Ø"/>
            </a:pPr>
            <a:r>
              <a:rPr lang="en-US" u="none" strike="noStrike" kern="100" dirty="0">
                <a:solidFill>
                  <a:srgbClr val="000000"/>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make a request at place where it can’t be ignored—at a public forum such as a town hall meeting.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E5270F01-69F9-DCF7-0151-D54D969A8C28}"/>
              </a:ext>
            </a:extLst>
          </p:cNvPr>
          <p:cNvSpPr>
            <a:spLocks noGrp="1"/>
          </p:cNvSpPr>
          <p:nvPr>
            <p:ph type="title"/>
          </p:nvPr>
        </p:nvSpPr>
        <p:spPr>
          <a:xfrm>
            <a:off x="1432880" y="381785"/>
            <a:ext cx="10366656" cy="914400"/>
          </a:xfrm>
        </p:spPr>
        <p:txBody>
          <a:bodyPr/>
          <a:lstStyle/>
          <a:p>
            <a:pPr fontAlgn="base">
              <a:lnSpc>
                <a:spcPct val="107000"/>
              </a:lnSpc>
              <a:buClr>
                <a:srgbClr val="000000"/>
              </a:buClr>
              <a:buSzPts val="1200"/>
            </a:pPr>
            <a:r>
              <a:rPr lang="en-US" sz="4200" b="1" kern="100" dirty="0">
                <a:ea typeface="Aptos" panose="020B0004020202020204" pitchFamily="34" charset="0"/>
                <a:cs typeface="Times New Roman" panose="02020603050405020304" pitchFamily="18" charset="0"/>
              </a:rPr>
              <a:t>Other ways to connect and contact</a:t>
            </a:r>
          </a:p>
        </p:txBody>
      </p:sp>
    </p:spTree>
    <p:extLst>
      <p:ext uri="{BB962C8B-B14F-4D97-AF65-F5344CB8AC3E}">
        <p14:creationId xmlns:p14="http://schemas.microsoft.com/office/powerpoint/2010/main" val="151461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190-899A-46D2-989D-C4BC6A46F946}"/>
              </a:ext>
            </a:extLst>
          </p:cNvPr>
          <p:cNvSpPr>
            <a:spLocks noGrp="1"/>
          </p:cNvSpPr>
          <p:nvPr>
            <p:ph type="title"/>
          </p:nvPr>
        </p:nvSpPr>
        <p:spPr>
          <a:xfrm>
            <a:off x="1406636" y="281232"/>
            <a:ext cx="10366656" cy="914400"/>
          </a:xfrm>
        </p:spPr>
        <p:txBody>
          <a:bodyPr/>
          <a:lstStyle/>
          <a:p>
            <a:r>
              <a:rPr lang="en-US" sz="4200" dirty="0"/>
              <a:t>Power of Personal Story</a:t>
            </a:r>
          </a:p>
        </p:txBody>
      </p:sp>
      <p:sp>
        <p:nvSpPr>
          <p:cNvPr id="4" name="TextBox 3">
            <a:extLst>
              <a:ext uri="{FF2B5EF4-FFF2-40B4-BE49-F238E27FC236}">
                <a16:creationId xmlns:a16="http://schemas.microsoft.com/office/drawing/2014/main" id="{80302096-8D32-1BCF-AD56-972E5920C9A3}"/>
              </a:ext>
            </a:extLst>
          </p:cNvPr>
          <p:cNvSpPr txBox="1"/>
          <p:nvPr/>
        </p:nvSpPr>
        <p:spPr>
          <a:xfrm>
            <a:off x="1444344" y="1517244"/>
            <a:ext cx="4496585" cy="1754326"/>
          </a:xfrm>
          <a:prstGeom prst="rect">
            <a:avLst/>
          </a:prstGeom>
          <a:noFill/>
        </p:spPr>
        <p:txBody>
          <a:bodyPr wrap="square">
            <a:spAutoFit/>
          </a:bodyPr>
          <a:lstStyle/>
          <a:p>
            <a:pPr marL="342900" indent="-342900">
              <a:buFont typeface="Wingdings" panose="05000000000000000000" pitchFamily="2" charset="2"/>
              <a:buChar char="Ø"/>
            </a:pPr>
            <a:r>
              <a:rPr lang="en-US" dirty="0"/>
              <a:t>Raise Awareness</a:t>
            </a:r>
          </a:p>
          <a:p>
            <a:pPr marL="342900" indent="-342900">
              <a:buFont typeface="Wingdings" panose="05000000000000000000" pitchFamily="2" charset="2"/>
              <a:buChar char="Ø"/>
            </a:pPr>
            <a:r>
              <a:rPr lang="en-US" dirty="0"/>
              <a:t>Educate</a:t>
            </a:r>
          </a:p>
          <a:p>
            <a:pPr marL="342900" indent="-342900">
              <a:buFont typeface="Wingdings" panose="05000000000000000000" pitchFamily="2" charset="2"/>
              <a:buChar char="Ø"/>
            </a:pPr>
            <a:r>
              <a:rPr lang="en-US" dirty="0"/>
              <a:t>Create a sense of urgency</a:t>
            </a:r>
          </a:p>
          <a:p>
            <a:pPr marL="342900" indent="-342900">
              <a:buFont typeface="Wingdings" panose="05000000000000000000" pitchFamily="2" charset="2"/>
              <a:buChar char="Ø"/>
            </a:pPr>
            <a:r>
              <a:rPr lang="en-US" dirty="0"/>
              <a:t>Personal stories make policy “real”</a:t>
            </a:r>
          </a:p>
          <a:p>
            <a:pPr marL="342900" indent="-342900">
              <a:buFont typeface="Wingdings" panose="05000000000000000000" pitchFamily="2" charset="2"/>
              <a:buChar char="Ø"/>
            </a:pPr>
            <a:r>
              <a:rPr lang="en-US" dirty="0"/>
              <a:t>Motivate People to Act</a:t>
            </a:r>
          </a:p>
          <a:p>
            <a:pPr marL="342900" indent="-342900">
              <a:buFont typeface="Wingdings" panose="05000000000000000000" pitchFamily="2" charset="2"/>
              <a:buChar char="Ø"/>
            </a:pPr>
            <a:r>
              <a:rPr lang="en-US" dirty="0"/>
              <a:t>Close the gap between people</a:t>
            </a:r>
          </a:p>
        </p:txBody>
      </p:sp>
      <p:pic>
        <p:nvPicPr>
          <p:cNvPr id="5" name="Picture 4">
            <a:extLst>
              <a:ext uri="{FF2B5EF4-FFF2-40B4-BE49-F238E27FC236}">
                <a16:creationId xmlns:a16="http://schemas.microsoft.com/office/drawing/2014/main" id="{47F8D018-28E2-86CE-FCDB-9D4239D446BB}"/>
              </a:ext>
            </a:extLst>
          </p:cNvPr>
          <p:cNvPicPr>
            <a:picLocks noChangeAspect="1"/>
          </p:cNvPicPr>
          <p:nvPr/>
        </p:nvPicPr>
        <p:blipFill>
          <a:blip r:embed="rId3"/>
          <a:stretch>
            <a:fillRect/>
          </a:stretch>
        </p:blipFill>
        <p:spPr>
          <a:xfrm>
            <a:off x="6096000" y="1371601"/>
            <a:ext cx="4838228" cy="4523324"/>
          </a:xfrm>
          <a:prstGeom prst="rect">
            <a:avLst/>
          </a:prstGeom>
        </p:spPr>
      </p:pic>
    </p:spTree>
    <p:extLst>
      <p:ext uri="{BB962C8B-B14F-4D97-AF65-F5344CB8AC3E}">
        <p14:creationId xmlns:p14="http://schemas.microsoft.com/office/powerpoint/2010/main" val="252669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B4645C-EA2D-4C74-433D-011F5CDBE92D}"/>
              </a:ext>
            </a:extLst>
          </p:cNvPr>
          <p:cNvSpPr>
            <a:spLocks noGrp="1"/>
          </p:cNvSpPr>
          <p:nvPr>
            <p:ph type="title"/>
          </p:nvPr>
        </p:nvSpPr>
        <p:spPr>
          <a:xfrm>
            <a:off x="1395166" y="428920"/>
            <a:ext cx="10366656" cy="914400"/>
          </a:xfrm>
        </p:spPr>
        <p:txBody>
          <a:bodyPr/>
          <a:lstStyle/>
          <a:p>
            <a:r>
              <a:rPr lang="en-US" sz="4200" dirty="0">
                <a:effectLst/>
                <a:ea typeface="Aptos" panose="020B0004020202020204" pitchFamily="34" charset="0"/>
                <a:cs typeface="Times New Roman" panose="02020603050405020304" pitchFamily="18" charset="0"/>
              </a:rPr>
              <a:t>Hearings and Testimony</a:t>
            </a:r>
            <a:endParaRPr lang="en-US" sz="4200" dirty="0"/>
          </a:p>
        </p:txBody>
      </p:sp>
      <p:sp>
        <p:nvSpPr>
          <p:cNvPr id="10" name="TextBox 9">
            <a:extLst>
              <a:ext uri="{FF2B5EF4-FFF2-40B4-BE49-F238E27FC236}">
                <a16:creationId xmlns:a16="http://schemas.microsoft.com/office/drawing/2014/main" id="{6CD46D8B-0108-33B9-8FDA-84875FCD0EAA}"/>
              </a:ext>
            </a:extLst>
          </p:cNvPr>
          <p:cNvSpPr txBox="1"/>
          <p:nvPr/>
        </p:nvSpPr>
        <p:spPr>
          <a:xfrm>
            <a:off x="1470581" y="1395767"/>
            <a:ext cx="9728461" cy="4596195"/>
          </a:xfrm>
          <a:prstGeom prst="rect">
            <a:avLst/>
          </a:prstGeom>
          <a:noFill/>
        </p:spPr>
        <p:txBody>
          <a:bodyPr wrap="square">
            <a:spAutoFit/>
          </a:bodyPr>
          <a:lstStyle/>
          <a:p>
            <a:pPr marL="0" marR="0">
              <a:lnSpc>
                <a:spcPct val="107000"/>
              </a:lnSpc>
              <a:spcBef>
                <a:spcPts val="0"/>
              </a:spcBef>
              <a:spcAft>
                <a:spcPts val="0"/>
              </a:spcAft>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Key Players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appointed officials of the Executive branch,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elected officials of the Legislative branch,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academics and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b="1" kern="100" dirty="0">
                <a:solidFill>
                  <a:srgbClr val="000000"/>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interest groups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 hearing can serve several purposes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gain the attention of elected officials and staff, particularly those on or working for the committee holding the hearing.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gain the attention of key officials in the Executive branch</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gain the support and enthusiasm of the grassroots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whether a bill is “ready” to move to the next stage in the legislative process—review by the committee or subcommittee in a “mark- up” session</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096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190-899A-46D2-989D-C4BC6A46F946}"/>
              </a:ext>
            </a:extLst>
          </p:cNvPr>
          <p:cNvSpPr>
            <a:spLocks noGrp="1"/>
          </p:cNvSpPr>
          <p:nvPr>
            <p:ph type="title"/>
          </p:nvPr>
        </p:nvSpPr>
        <p:spPr>
          <a:xfrm>
            <a:off x="1451728" y="278088"/>
            <a:ext cx="10366656" cy="914400"/>
          </a:xfrm>
        </p:spPr>
        <p:txBody>
          <a:bodyPr/>
          <a:lstStyle/>
          <a:p>
            <a:r>
              <a:rPr lang="en-US" sz="4200" kern="100" dirty="0">
                <a:ea typeface="Aptos" panose="020B0004020202020204" pitchFamily="34" charset="0"/>
                <a:cs typeface="Times New Roman" panose="02020603050405020304" pitchFamily="18" charset="0"/>
              </a:rPr>
              <a:t>Written/ Oral Testimony</a:t>
            </a:r>
            <a:endParaRPr lang="en-US" sz="4200" dirty="0"/>
          </a:p>
        </p:txBody>
      </p:sp>
      <p:sp>
        <p:nvSpPr>
          <p:cNvPr id="3" name="TextBox 2">
            <a:extLst>
              <a:ext uri="{FF2B5EF4-FFF2-40B4-BE49-F238E27FC236}">
                <a16:creationId xmlns:a16="http://schemas.microsoft.com/office/drawing/2014/main" id="{BAB17321-0B6E-E524-D065-38803B3062AD}"/>
              </a:ext>
            </a:extLst>
          </p:cNvPr>
          <p:cNvSpPr txBox="1"/>
          <p:nvPr/>
        </p:nvSpPr>
        <p:spPr>
          <a:xfrm>
            <a:off x="1451728" y="1626124"/>
            <a:ext cx="5590093" cy="4114800"/>
          </a:xfrm>
          <a:prstGeom prst="rect">
            <a:avLst/>
          </a:prstGeom>
        </p:spPr>
        <p:txBody>
          <a:bodyPr vert="horz" lIns="91440" tIns="45720" rIns="91440" bIns="45720" rtlCol="0" anchor="ctr" anchorCtr="0">
            <a:normAutofit/>
          </a:bodyPr>
          <a:lstStyle/>
          <a:p>
            <a:pPr marL="530352" marR="0" indent="-530352">
              <a:lnSpc>
                <a:spcPct val="80000"/>
              </a:lnSpc>
              <a:spcBef>
                <a:spcPct val="0"/>
              </a:spcBef>
              <a:spcAft>
                <a:spcPts val="600"/>
              </a:spcAft>
            </a:pPr>
            <a:r>
              <a:rPr lang="en-US" sz="2000" kern="1200" dirty="0">
                <a:effectLst/>
                <a:latin typeface="+mj-lt"/>
                <a:ea typeface="+mj-ea"/>
                <a:cs typeface="+mj-cs"/>
              </a:rPr>
              <a:t>Some guidelines for Testimony </a:t>
            </a:r>
          </a:p>
          <a:p>
            <a:pPr marL="530352" marR="0" indent="-530352">
              <a:lnSpc>
                <a:spcPct val="80000"/>
              </a:lnSpc>
              <a:spcBef>
                <a:spcPct val="0"/>
              </a:spcBef>
              <a:spcAft>
                <a:spcPts val="600"/>
              </a:spcAft>
              <a:buFont typeface="Wingdings" panose="05000000000000000000" pitchFamily="2" charset="2"/>
              <a:buChar char="Ø"/>
            </a:pPr>
            <a:r>
              <a:rPr lang="en-US" sz="2000" kern="1200" dirty="0">
                <a:effectLst/>
                <a:latin typeface="+mj-lt"/>
                <a:ea typeface="+mj-ea"/>
                <a:cs typeface="+mj-cs"/>
              </a:rPr>
              <a:t>include information about your background, special expertise and who you represent</a:t>
            </a:r>
          </a:p>
          <a:p>
            <a:pPr marL="530352" marR="0" indent="-530352">
              <a:lnSpc>
                <a:spcPct val="80000"/>
              </a:lnSpc>
              <a:spcBef>
                <a:spcPct val="0"/>
              </a:spcBef>
              <a:spcAft>
                <a:spcPts val="600"/>
              </a:spcAft>
              <a:buFont typeface="Wingdings" panose="05000000000000000000" pitchFamily="2" charset="2"/>
              <a:buChar char="Ø"/>
            </a:pPr>
            <a:r>
              <a:rPr lang="en-US" sz="2000" kern="1200" dirty="0">
                <a:effectLst/>
                <a:latin typeface="+mj-lt"/>
                <a:ea typeface="+mj-ea"/>
                <a:cs typeface="+mj-cs"/>
              </a:rPr>
              <a:t>include anecdotes about “real” people and how the policy affects them;</a:t>
            </a:r>
          </a:p>
          <a:p>
            <a:pPr marL="530352" marR="0" indent="-530352">
              <a:lnSpc>
                <a:spcPct val="80000"/>
              </a:lnSpc>
              <a:spcBef>
                <a:spcPct val="0"/>
              </a:spcBef>
              <a:spcAft>
                <a:spcPts val="600"/>
              </a:spcAft>
              <a:buFont typeface="Wingdings" panose="05000000000000000000" pitchFamily="2" charset="2"/>
              <a:buChar char="Ø"/>
            </a:pPr>
            <a:r>
              <a:rPr lang="en-US" sz="2000" kern="1200" dirty="0">
                <a:effectLst/>
                <a:latin typeface="+mj-lt"/>
                <a:ea typeface="+mj-ea"/>
                <a:cs typeface="+mj-cs"/>
              </a:rPr>
              <a:t>define the problems that need to be addressed</a:t>
            </a:r>
          </a:p>
          <a:p>
            <a:pPr marL="530352" marR="0" indent="-530352">
              <a:lnSpc>
                <a:spcPct val="80000"/>
              </a:lnSpc>
              <a:spcBef>
                <a:spcPct val="0"/>
              </a:spcBef>
              <a:spcAft>
                <a:spcPts val="600"/>
              </a:spcAft>
              <a:buFont typeface="Wingdings" panose="05000000000000000000" pitchFamily="2" charset="2"/>
              <a:buChar char="Ø"/>
            </a:pPr>
            <a:r>
              <a:rPr lang="en-US" sz="2000" u="none" strike="noStrike" kern="1200" dirty="0">
                <a:effectLst/>
                <a:uFill>
                  <a:solidFill>
                    <a:srgbClr val="000000"/>
                  </a:solidFill>
                </a:uFill>
                <a:latin typeface="+mj-lt"/>
                <a:ea typeface="+mj-ea"/>
                <a:cs typeface="+mj-cs"/>
              </a:rPr>
              <a:t>analyze issues pending before the committee by including references to sources supporting your position (studies, reports, surveys); and</a:t>
            </a:r>
          </a:p>
          <a:p>
            <a:pPr marL="530352" marR="0" indent="-530352">
              <a:lnSpc>
                <a:spcPct val="80000"/>
              </a:lnSpc>
              <a:spcBef>
                <a:spcPct val="0"/>
              </a:spcBef>
              <a:spcAft>
                <a:spcPts val="600"/>
              </a:spcAft>
              <a:buFont typeface="Wingdings" panose="05000000000000000000" pitchFamily="2" charset="2"/>
              <a:buChar char="Ø"/>
            </a:pPr>
            <a:r>
              <a:rPr lang="en-US" sz="2000" u="none" strike="noStrike" kern="1200" dirty="0">
                <a:effectLst/>
                <a:uFill>
                  <a:solidFill>
                    <a:srgbClr val="000000"/>
                  </a:solidFill>
                </a:uFill>
                <a:latin typeface="+mj-lt"/>
                <a:ea typeface="+mj-ea"/>
                <a:cs typeface="+mj-cs"/>
              </a:rPr>
              <a:t>include quotes from “unlikely” supporters, including other elected officials and opinion leaders. </a:t>
            </a:r>
          </a:p>
          <a:p>
            <a:pPr marL="530352" marR="0" indent="-530352">
              <a:lnSpc>
                <a:spcPct val="80000"/>
              </a:lnSpc>
              <a:spcBef>
                <a:spcPct val="0"/>
              </a:spcBef>
              <a:spcAft>
                <a:spcPts val="600"/>
              </a:spcAft>
            </a:pPr>
            <a:endParaRPr lang="en-US" sz="2000" kern="1200" dirty="0">
              <a:effectLst/>
              <a:latin typeface="+mj-lt"/>
              <a:ea typeface="+mj-ea"/>
              <a:cs typeface="+mj-cs"/>
            </a:endParaRPr>
          </a:p>
        </p:txBody>
      </p:sp>
      <p:pic>
        <p:nvPicPr>
          <p:cNvPr id="4" name="Picture 3">
            <a:extLst>
              <a:ext uri="{FF2B5EF4-FFF2-40B4-BE49-F238E27FC236}">
                <a16:creationId xmlns:a16="http://schemas.microsoft.com/office/drawing/2014/main" id="{371C0C03-04B9-CC92-A9F0-633FDE5830FF}"/>
              </a:ext>
            </a:extLst>
          </p:cNvPr>
          <p:cNvPicPr>
            <a:picLocks noChangeAspect="1"/>
          </p:cNvPicPr>
          <p:nvPr/>
        </p:nvPicPr>
        <p:blipFill>
          <a:blip r:embed="rId3"/>
          <a:stretch>
            <a:fillRect/>
          </a:stretch>
        </p:blipFill>
        <p:spPr>
          <a:xfrm>
            <a:off x="7239786" y="1517716"/>
            <a:ext cx="4133064" cy="3601039"/>
          </a:xfrm>
          <a:prstGeom prst="rect">
            <a:avLst/>
          </a:prstGeom>
        </p:spPr>
      </p:pic>
    </p:spTree>
    <p:extLst>
      <p:ext uri="{BB962C8B-B14F-4D97-AF65-F5344CB8AC3E}">
        <p14:creationId xmlns:p14="http://schemas.microsoft.com/office/powerpoint/2010/main" val="291227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00FF-6B42-7D84-7831-AACC4E189E93}"/>
              </a:ext>
            </a:extLst>
          </p:cNvPr>
          <p:cNvSpPr>
            <a:spLocks noGrp="1"/>
          </p:cNvSpPr>
          <p:nvPr>
            <p:ph type="title"/>
          </p:nvPr>
        </p:nvSpPr>
        <p:spPr>
          <a:xfrm>
            <a:off x="5549489" y="1008668"/>
            <a:ext cx="5943599" cy="774882"/>
          </a:xfrm>
        </p:spPr>
        <p:txBody>
          <a:bodyPr/>
          <a:lstStyle/>
          <a:p>
            <a:r>
              <a:rPr lang="en-US" dirty="0"/>
              <a:t>Final Tips &amp; Takeaways</a:t>
            </a:r>
          </a:p>
        </p:txBody>
      </p:sp>
      <p:sp>
        <p:nvSpPr>
          <p:cNvPr id="4" name="Content Placeholder 3">
            <a:extLst>
              <a:ext uri="{FF2B5EF4-FFF2-40B4-BE49-F238E27FC236}">
                <a16:creationId xmlns:a16="http://schemas.microsoft.com/office/drawing/2014/main" id="{DE5C7B5A-A5C3-15D4-DF71-B692D28942FC}"/>
              </a:ext>
            </a:extLst>
          </p:cNvPr>
          <p:cNvSpPr>
            <a:spLocks noGrp="1"/>
          </p:cNvSpPr>
          <p:nvPr>
            <p:ph idx="15"/>
          </p:nvPr>
        </p:nvSpPr>
        <p:spPr>
          <a:xfrm>
            <a:off x="5294853" y="2093946"/>
            <a:ext cx="6516147" cy="3382962"/>
          </a:xfrm>
        </p:spPr>
        <p:txBody>
          <a:bodyPr>
            <a:normAutofit/>
          </a:bodyPr>
          <a:lstStyle/>
          <a:p>
            <a:pPr marL="342900" marR="0" lvl="0" indent="-342900">
              <a:lnSpc>
                <a:spcPct val="107000"/>
              </a:lnSpc>
              <a:spcBef>
                <a:spcPts val="0"/>
              </a:spcBef>
              <a:spcAft>
                <a:spcPts val="0"/>
              </a:spcAft>
              <a:buFont typeface="Wingdings" panose="05000000000000000000" pitchFamily="2" charset="2"/>
              <a:buChar char="Ø"/>
            </a:pPr>
            <a:r>
              <a:rPr lang="en-US" sz="2000" b="1" kern="100" dirty="0">
                <a:solidFill>
                  <a:srgbClr val="000000"/>
                </a:solidFill>
                <a:effectLst/>
                <a:highlight>
                  <a:srgbClr val="FFFF00"/>
                </a:highlight>
                <a:latin typeface="+mj-lt"/>
                <a:ea typeface="Aptos" panose="020B0004020202020204" pitchFamily="34" charset="0"/>
                <a:cs typeface="Times New Roman" panose="02020603050405020304" pitchFamily="18" charset="0"/>
              </a:rPr>
              <a:t>Get involved!</a:t>
            </a:r>
            <a:endParaRPr lang="en-US" sz="2000" b="1" kern="100" dirty="0">
              <a:effectLst/>
              <a:highlight>
                <a:srgbClr val="FFFF00"/>
              </a:highligh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Understand the policy environment and stay up to date</a:t>
            </a:r>
          </a:p>
          <a:p>
            <a:pPr marL="626364" lvl="1" indent="-342900">
              <a:lnSpc>
                <a:spcPct val="107000"/>
              </a:lnSpc>
              <a:spcBef>
                <a:spcPts val="0"/>
              </a:spcBef>
              <a:buFont typeface="Wingdings" panose="05000000000000000000" pitchFamily="2" charset="2"/>
              <a:buChar char="Ø"/>
            </a:pPr>
            <a:r>
              <a:rPr lang="en-US" kern="100" dirty="0">
                <a:solidFill>
                  <a:srgbClr val="000000"/>
                </a:solidFill>
                <a:latin typeface="+mj-lt"/>
                <a:ea typeface="Aptos" panose="020B0004020202020204" pitchFamily="34" charset="0"/>
                <a:cs typeface="Times New Roman" panose="02020603050405020304" pitchFamily="18" charset="0"/>
              </a:rPr>
              <a:t>Gather facts, data and understand the issue</a:t>
            </a:r>
            <a:endParaRPr lang="en-US"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Be timely </a:t>
            </a:r>
            <a:endParaRPr lang="en-US" sz="20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Plan your approach</a:t>
            </a:r>
            <a:endParaRPr lang="en-US" sz="20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b="1" kern="100" dirty="0">
                <a:solidFill>
                  <a:srgbClr val="000000"/>
                </a:solidFill>
                <a:effectLst/>
                <a:highlight>
                  <a:srgbClr val="FFFF00"/>
                </a:highlight>
                <a:latin typeface="+mj-lt"/>
                <a:ea typeface="Aptos" panose="020B0004020202020204" pitchFamily="34" charset="0"/>
                <a:cs typeface="Times New Roman" panose="02020603050405020304" pitchFamily="18" charset="0"/>
              </a:rPr>
              <a:t>Tell a relevant and engaging story</a:t>
            </a:r>
            <a:endParaRPr lang="en-US" sz="2000" b="1" kern="100" dirty="0">
              <a:effectLst/>
              <a:highlight>
                <a:srgbClr val="FFFF00"/>
              </a:highligh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Be a generalist as well as a specialist</a:t>
            </a:r>
            <a:endParaRPr lang="en-US" sz="20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Rid yourself of imposter syndrome </a:t>
            </a:r>
            <a:endParaRPr lang="en-US" sz="20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Be objective </a:t>
            </a:r>
            <a:endParaRPr lang="en-US" sz="20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b="1" kern="100" dirty="0">
                <a:solidFill>
                  <a:srgbClr val="000000"/>
                </a:solidFill>
                <a:effectLst/>
                <a:highlight>
                  <a:srgbClr val="FFFF00"/>
                </a:highlight>
                <a:latin typeface="+mj-lt"/>
                <a:ea typeface="Aptos" panose="020B0004020202020204" pitchFamily="34" charset="0"/>
                <a:cs typeface="Times New Roman" panose="02020603050405020304" pitchFamily="18" charset="0"/>
              </a:rPr>
              <a:t>Be patient and persistent</a:t>
            </a:r>
            <a:endParaRPr lang="en-US" sz="2000" b="1" kern="100" dirty="0">
              <a:effectLst/>
              <a:highlight>
                <a:srgbClr val="FFFF00"/>
              </a:highlight>
              <a:latin typeface="+mj-lt"/>
              <a:ea typeface="Aptos" panose="020B0004020202020204" pitchFamily="34" charset="0"/>
              <a:cs typeface="Times New Roman" panose="02020603050405020304" pitchFamily="18" charset="0"/>
            </a:endParaRPr>
          </a:p>
          <a:p>
            <a:pPr lvl="1"/>
            <a:endParaRPr lang="en-US" dirty="0">
              <a:latin typeface="+mj-lt"/>
            </a:endParaRPr>
          </a:p>
          <a:p>
            <a:endParaRPr lang="en-US" dirty="0">
              <a:latin typeface="+mj-lt"/>
            </a:endParaRPr>
          </a:p>
        </p:txBody>
      </p:sp>
      <p:pic>
        <p:nvPicPr>
          <p:cNvPr id="8" name="Content Placeholder 7">
            <a:extLst>
              <a:ext uri="{FF2B5EF4-FFF2-40B4-BE49-F238E27FC236}">
                <a16:creationId xmlns:a16="http://schemas.microsoft.com/office/drawing/2014/main" id="{EEB8FCA3-7DC6-7639-76F1-5F3EAA2AFC7C}"/>
              </a:ext>
            </a:extLst>
          </p:cNvPr>
          <p:cNvPicPr>
            <a:picLocks noGrp="1" noChangeAspect="1"/>
          </p:cNvPicPr>
          <p:nvPr>
            <p:ph idx="17"/>
          </p:nvPr>
        </p:nvPicPr>
        <p:blipFill>
          <a:blip r:embed="rId3"/>
          <a:stretch>
            <a:fillRect/>
          </a:stretch>
        </p:blipFill>
        <p:spPr>
          <a:xfrm>
            <a:off x="822325" y="913474"/>
            <a:ext cx="4298950" cy="3749939"/>
          </a:xfrm>
        </p:spPr>
      </p:pic>
    </p:spTree>
    <p:extLst>
      <p:ext uri="{BB962C8B-B14F-4D97-AF65-F5344CB8AC3E}">
        <p14:creationId xmlns:p14="http://schemas.microsoft.com/office/powerpoint/2010/main" val="8532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anim calcmode="lin" valueType="num">
                                      <p:cBhvr>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ircle(in)">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heel(1)">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80">
                                          <p:stCondLst>
                                            <p:cond delay="0"/>
                                          </p:stCondLst>
                                        </p:cTn>
                                        <p:tgtEl>
                                          <p:spTgt spid="4">
                                            <p:txEl>
                                              <p:pRg st="9" end="9"/>
                                            </p:txEl>
                                          </p:spTgt>
                                        </p:tgtEl>
                                      </p:cBhvr>
                                    </p:animEffect>
                                    <p:anim calcmode="lin" valueType="num">
                                      <p:cBhvr>
                                        <p:cTn id="53"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xEl>
                                              <p:pRg st="9" end="9"/>
                                            </p:txEl>
                                          </p:spTgt>
                                        </p:tgtEl>
                                      </p:cBhvr>
                                      <p:to x="100000" y="60000"/>
                                    </p:animScale>
                                    <p:animScale>
                                      <p:cBhvr>
                                        <p:cTn id="59" dur="166" decel="50000">
                                          <p:stCondLst>
                                            <p:cond delay="676"/>
                                          </p:stCondLst>
                                        </p:cTn>
                                        <p:tgtEl>
                                          <p:spTgt spid="4">
                                            <p:txEl>
                                              <p:pRg st="9" end="9"/>
                                            </p:txEl>
                                          </p:spTgt>
                                        </p:tgtEl>
                                      </p:cBhvr>
                                      <p:to x="100000" y="100000"/>
                                    </p:animScale>
                                    <p:animScale>
                                      <p:cBhvr>
                                        <p:cTn id="60" dur="26">
                                          <p:stCondLst>
                                            <p:cond delay="1312"/>
                                          </p:stCondLst>
                                        </p:cTn>
                                        <p:tgtEl>
                                          <p:spTgt spid="4">
                                            <p:txEl>
                                              <p:pRg st="9" end="9"/>
                                            </p:txEl>
                                          </p:spTgt>
                                        </p:tgtEl>
                                      </p:cBhvr>
                                      <p:to x="100000" y="80000"/>
                                    </p:animScale>
                                    <p:animScale>
                                      <p:cBhvr>
                                        <p:cTn id="61" dur="166" decel="50000">
                                          <p:stCondLst>
                                            <p:cond delay="1338"/>
                                          </p:stCondLst>
                                        </p:cTn>
                                        <p:tgtEl>
                                          <p:spTgt spid="4">
                                            <p:txEl>
                                              <p:pRg st="9" end="9"/>
                                            </p:txEl>
                                          </p:spTgt>
                                        </p:tgtEl>
                                      </p:cBhvr>
                                      <p:to x="100000" y="100000"/>
                                    </p:animScale>
                                    <p:animScale>
                                      <p:cBhvr>
                                        <p:cTn id="62" dur="26">
                                          <p:stCondLst>
                                            <p:cond delay="1642"/>
                                          </p:stCondLst>
                                        </p:cTn>
                                        <p:tgtEl>
                                          <p:spTgt spid="4">
                                            <p:txEl>
                                              <p:pRg st="9" end="9"/>
                                            </p:txEl>
                                          </p:spTgt>
                                        </p:tgtEl>
                                      </p:cBhvr>
                                      <p:to x="100000" y="90000"/>
                                    </p:animScale>
                                    <p:animScale>
                                      <p:cBhvr>
                                        <p:cTn id="63" dur="166" decel="50000">
                                          <p:stCondLst>
                                            <p:cond delay="1668"/>
                                          </p:stCondLst>
                                        </p:cTn>
                                        <p:tgtEl>
                                          <p:spTgt spid="4">
                                            <p:txEl>
                                              <p:pRg st="9" end="9"/>
                                            </p:txEl>
                                          </p:spTgt>
                                        </p:tgtEl>
                                      </p:cBhvr>
                                      <p:to x="100000" y="100000"/>
                                    </p:animScale>
                                    <p:animScale>
                                      <p:cBhvr>
                                        <p:cTn id="64" dur="26">
                                          <p:stCondLst>
                                            <p:cond delay="1808"/>
                                          </p:stCondLst>
                                        </p:cTn>
                                        <p:tgtEl>
                                          <p:spTgt spid="4">
                                            <p:txEl>
                                              <p:pRg st="9" end="9"/>
                                            </p:txEl>
                                          </p:spTgt>
                                        </p:tgtEl>
                                      </p:cBhvr>
                                      <p:to x="100000" y="95000"/>
                                    </p:animScale>
                                    <p:animScale>
                                      <p:cBhvr>
                                        <p:cTn id="65" dur="166" decel="50000">
                                          <p:stCondLst>
                                            <p:cond delay="1834"/>
                                          </p:stCondLst>
                                        </p:cTn>
                                        <p:tgtEl>
                                          <p:spTgt spid="4">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72FF5F-63ED-7156-C239-AF4272DED058}"/>
              </a:ext>
            </a:extLst>
          </p:cNvPr>
          <p:cNvSpPr txBox="1"/>
          <p:nvPr/>
        </p:nvSpPr>
        <p:spPr>
          <a:xfrm>
            <a:off x="1706252" y="1030585"/>
            <a:ext cx="9106292" cy="3690947"/>
          </a:xfrm>
          <a:prstGeom prst="rect">
            <a:avLst/>
          </a:prstGeom>
          <a:noFill/>
        </p:spPr>
        <p:txBody>
          <a:bodyPr wrap="square">
            <a:spAutoFit/>
          </a:bodyPr>
          <a:lstStyle/>
          <a:p>
            <a:pPr>
              <a:lnSpc>
                <a:spcPct val="107000"/>
              </a:lnSpc>
            </a:pPr>
            <a:endParaRPr lang="en-US" sz="2000" u="none" strike="noStrike" kern="100" dirty="0">
              <a:solidFill>
                <a:srgbClr val="000000"/>
              </a:solidFill>
              <a:uFill>
                <a:solidFill>
                  <a:srgbClr val="000000"/>
                </a:solidFill>
              </a:uFill>
              <a:latin typeface="+mj-lt"/>
              <a:ea typeface="Arial" panose="020B0604020202020204" pitchFamily="34" charset="0"/>
              <a:cs typeface="Arial" panose="020B0604020202020204" pitchFamily="34" charset="0"/>
            </a:endParaRPr>
          </a:p>
          <a:p>
            <a:pPr>
              <a:lnSpc>
                <a:spcPct val="107000"/>
              </a:lnSpc>
            </a:pPr>
            <a:endParaRPr lang="en-US" sz="2000" u="none" strike="noStrike" kern="100" dirty="0">
              <a:solidFill>
                <a:srgbClr val="000000"/>
              </a:solidFill>
              <a:uFill>
                <a:solidFill>
                  <a:srgbClr val="000000"/>
                </a:solidFill>
              </a:uFill>
              <a:latin typeface="+mj-lt"/>
              <a:ea typeface="Arial" panose="020B0604020202020204" pitchFamily="34" charset="0"/>
              <a:cs typeface="Arial" panose="020B0604020202020204" pitchFamily="34" charset="0"/>
            </a:endParaRPr>
          </a:p>
          <a:p>
            <a:pPr>
              <a:lnSpc>
                <a:spcPct val="107000"/>
              </a:lnSpc>
            </a:pPr>
            <a:r>
              <a:rPr lang="en-US" sz="2000" u="none" strike="noStrike" kern="100" dirty="0">
                <a:solidFill>
                  <a:srgbClr val="000000"/>
                </a:solidFill>
                <a:uFill>
                  <a:solidFill>
                    <a:srgbClr val="000000"/>
                  </a:solidFill>
                </a:uFill>
                <a:latin typeface="+mj-lt"/>
                <a:ea typeface="Arial" panose="020B0604020202020204" pitchFamily="34" charset="0"/>
                <a:cs typeface="Arial" panose="020B0604020202020204" pitchFamily="34" charset="0"/>
                <a:hlinkClick r:id="rId3"/>
              </a:rPr>
              <a:t>https://www.congress.gov/members/find-your-member</a:t>
            </a:r>
            <a:endParaRPr lang="en-US" sz="2000" kern="100" dirty="0">
              <a:solidFill>
                <a:srgbClr val="000000"/>
              </a:solidFill>
              <a:uFill>
                <a:solidFill>
                  <a:srgbClr val="000000"/>
                </a:solidFill>
              </a:uFill>
              <a:latin typeface="+mj-lt"/>
              <a:ea typeface="Arial" panose="020B0604020202020204" pitchFamily="34" charset="0"/>
              <a:cs typeface="Arial" panose="020B0604020202020204" pitchFamily="34" charset="0"/>
            </a:endParaRPr>
          </a:p>
          <a:p>
            <a:pPr>
              <a:lnSpc>
                <a:spcPct val="107000"/>
              </a:lnSpc>
            </a:pPr>
            <a:endParaRPr lang="en-US" sz="2000" u="none" strike="noStrike" kern="100" dirty="0">
              <a:solidFill>
                <a:srgbClr val="000000"/>
              </a:solidFill>
              <a:uFill>
                <a:solidFill>
                  <a:srgbClr val="000000"/>
                </a:solidFill>
              </a:uFill>
              <a:latin typeface="+mj-lt"/>
              <a:ea typeface="Arial" panose="020B0604020202020204" pitchFamily="34" charset="0"/>
              <a:cs typeface="Arial" panose="020B0604020202020204" pitchFamily="34" charset="0"/>
            </a:endParaRPr>
          </a:p>
          <a:p>
            <a:pPr>
              <a:lnSpc>
                <a:spcPct val="107000"/>
              </a:lnSpc>
            </a:pPr>
            <a:r>
              <a:rPr lang="en-US" sz="20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hlinkClick r:id="rId4"/>
              </a:rPr>
              <a:t>https://www.senate.mo.gov/LegisLookup/</a:t>
            </a:r>
            <a:endParaRPr lang="en-US" sz="20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endParaRPr>
          </a:p>
          <a:p>
            <a:pPr>
              <a:lnSpc>
                <a:spcPct val="107000"/>
              </a:lnSpc>
            </a:pPr>
            <a:endParaRPr lang="en-US" sz="2000" kern="100" dirty="0">
              <a:solidFill>
                <a:srgbClr val="000000"/>
              </a:solidFill>
              <a:uFill>
                <a:solidFill>
                  <a:srgbClr val="000000"/>
                </a:solidFill>
              </a:uFill>
              <a:latin typeface="+mj-lt"/>
              <a:ea typeface="Arial" panose="020B0604020202020204" pitchFamily="34" charset="0"/>
              <a:cs typeface="Arial" panose="020B0604020202020204" pitchFamily="34" charset="0"/>
            </a:endParaRPr>
          </a:p>
          <a:p>
            <a:pPr>
              <a:lnSpc>
                <a:spcPct val="107000"/>
              </a:lnSpc>
            </a:pPr>
            <a:r>
              <a:rPr lang="en-US" sz="2000" u="none" strike="noStrike" kern="100" dirty="0">
                <a:solidFill>
                  <a:srgbClr val="000000"/>
                </a:solidFill>
                <a:uFill>
                  <a:solidFill>
                    <a:srgbClr val="000000"/>
                  </a:solidFill>
                </a:uFill>
                <a:latin typeface="+mj-lt"/>
                <a:ea typeface="Arial" panose="020B0604020202020204" pitchFamily="34" charset="0"/>
                <a:cs typeface="Arial" panose="020B0604020202020204" pitchFamily="34" charset="0"/>
                <a:hlinkClick r:id="rId5"/>
              </a:rPr>
              <a:t>https://house.mo.gov/MemberDetails.aspx?year=2023&amp;code=R&amp;district=069</a:t>
            </a:r>
            <a:endParaRPr lang="en-US" sz="2000" u="none" strike="noStrike" kern="100" dirty="0">
              <a:solidFill>
                <a:srgbClr val="000000"/>
              </a:solidFill>
              <a:uFill>
                <a:solidFill>
                  <a:srgbClr val="000000"/>
                </a:solidFill>
              </a:uFill>
              <a:latin typeface="+mj-lt"/>
              <a:ea typeface="Arial" panose="020B0604020202020204" pitchFamily="34" charset="0"/>
              <a:cs typeface="Arial" panose="020B0604020202020204" pitchFamily="34" charset="0"/>
            </a:endParaRPr>
          </a:p>
          <a:p>
            <a:pPr>
              <a:lnSpc>
                <a:spcPct val="107000"/>
              </a:lnSpc>
            </a:pPr>
            <a:endParaRPr lang="en-US" sz="2000" u="none" strike="noStrike" kern="100" dirty="0">
              <a:solidFill>
                <a:srgbClr val="000000"/>
              </a:solidFill>
              <a:uFill>
                <a:solidFill>
                  <a:srgbClr val="000000"/>
                </a:solidFill>
              </a:uFill>
              <a:latin typeface="+mj-lt"/>
              <a:ea typeface="Arial" panose="020B0604020202020204" pitchFamily="34" charset="0"/>
              <a:cs typeface="Arial" panose="020B0604020202020204" pitchFamily="34" charset="0"/>
            </a:endParaRPr>
          </a:p>
          <a:p>
            <a:pPr>
              <a:lnSpc>
                <a:spcPct val="107000"/>
              </a:lnSpc>
            </a:pPr>
            <a:endParaRPr lang="en-US" sz="2000"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endParaRPr>
          </a:p>
          <a:p>
            <a:pPr>
              <a:lnSpc>
                <a:spcPct val="107000"/>
              </a:lnSpc>
            </a:pPr>
            <a:endParaRPr lang="en-US" sz="2000" u="none" strike="noStrike" kern="100" dirty="0">
              <a:solidFill>
                <a:srgbClr val="000000"/>
              </a:solidFill>
              <a:effectLst/>
              <a:uFill>
                <a:solidFill>
                  <a:srgbClr val="000000"/>
                </a:solidFill>
              </a:uFill>
              <a:latin typeface="+mj-lt"/>
              <a:ea typeface="Arial" panose="020B0604020202020204" pitchFamily="34" charset="0"/>
              <a:cs typeface="Arial" panose="020B0604020202020204" pitchFamily="34" charset="0"/>
            </a:endParaRPr>
          </a:p>
          <a:p>
            <a:pPr marL="0" marR="0">
              <a:lnSpc>
                <a:spcPct val="107000"/>
              </a:lnSpc>
              <a:spcBef>
                <a:spcPts val="0"/>
              </a:spcBef>
              <a:spcAft>
                <a:spcPts val="0"/>
              </a:spcAft>
            </a:pPr>
            <a:endParaRPr lang="en-US" sz="2000" kern="100" dirty="0">
              <a:effectLst/>
              <a:latin typeface="+mj-lt"/>
              <a:ea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31653FC-CCA9-DD98-B933-32FD4E3301BD}"/>
              </a:ext>
            </a:extLst>
          </p:cNvPr>
          <p:cNvSpPr>
            <a:spLocks noGrp="1"/>
          </p:cNvSpPr>
          <p:nvPr>
            <p:ph type="title"/>
          </p:nvPr>
        </p:nvSpPr>
        <p:spPr>
          <a:xfrm>
            <a:off x="1084086" y="457201"/>
            <a:ext cx="10366656" cy="914400"/>
          </a:xfrm>
        </p:spPr>
        <p:txBody>
          <a:bodyPr/>
          <a:lstStyle/>
          <a:p>
            <a:pPr fontAlgn="base">
              <a:lnSpc>
                <a:spcPct val="107000"/>
              </a:lnSpc>
              <a:buClr>
                <a:srgbClr val="000000"/>
              </a:buClr>
              <a:buSzPts val="1200"/>
            </a:pPr>
            <a:r>
              <a:rPr lang="en-US" sz="4200" b="1" kern="100" dirty="0">
                <a:solidFill>
                  <a:srgbClr val="000000"/>
                </a:solidFill>
                <a:effectLst/>
                <a:latin typeface="+mj-lt"/>
                <a:ea typeface="Aptos" panose="020B0004020202020204" pitchFamily="34" charset="0"/>
                <a:cs typeface="Arial" panose="020B0604020202020204" pitchFamily="34" charset="0"/>
              </a:rPr>
              <a:t>Know Your </a:t>
            </a:r>
            <a:r>
              <a:rPr lang="en-US" sz="4200" kern="100" dirty="0">
                <a:solidFill>
                  <a:srgbClr val="000000"/>
                </a:solidFill>
                <a:ea typeface="Aptos" panose="020B0004020202020204" pitchFamily="34" charset="0"/>
                <a:cs typeface="Arial" panose="020B0604020202020204" pitchFamily="34" charset="0"/>
              </a:rPr>
              <a:t>L</a:t>
            </a:r>
            <a:r>
              <a:rPr lang="en-US" sz="4200" b="1" kern="100" dirty="0">
                <a:solidFill>
                  <a:srgbClr val="000000"/>
                </a:solidFill>
                <a:effectLst/>
                <a:latin typeface="+mj-lt"/>
                <a:ea typeface="Aptos" panose="020B0004020202020204" pitchFamily="34" charset="0"/>
                <a:cs typeface="Arial" panose="020B0604020202020204" pitchFamily="34" charset="0"/>
              </a:rPr>
              <a:t>egislators</a:t>
            </a:r>
            <a:endParaRPr lang="en-US" sz="4200" b="1"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9357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FA0EB7-2D17-9E03-A900-3853AC824F98}"/>
              </a:ext>
            </a:extLst>
          </p:cNvPr>
          <p:cNvSpPr>
            <a:spLocks noGrp="1"/>
          </p:cNvSpPr>
          <p:nvPr>
            <p:ph idx="15"/>
          </p:nvPr>
        </p:nvSpPr>
        <p:spPr/>
        <p:txBody>
          <a:bodyPr/>
          <a:lstStyle/>
          <a:p>
            <a:pPr marL="0" indent="0">
              <a:buNone/>
            </a:pPr>
            <a:r>
              <a:rPr lang="en-US" sz="3200" b="1" dirty="0"/>
              <a:t>Join Partners in Policy Making</a:t>
            </a:r>
          </a:p>
          <a:p>
            <a:endParaRPr lang="en-US" dirty="0"/>
          </a:p>
          <a:p>
            <a:r>
              <a:rPr lang="en-US" dirty="0">
                <a:hlinkClick r:id="rId3"/>
              </a:rPr>
              <a:t>https://moddcouncil.org/partners-in-policymaking/</a:t>
            </a:r>
            <a:endParaRPr lang="en-US" dirty="0"/>
          </a:p>
          <a:p>
            <a:endParaRPr lang="en-US" dirty="0"/>
          </a:p>
          <a:p>
            <a:endParaRPr lang="en-US" dirty="0"/>
          </a:p>
        </p:txBody>
      </p:sp>
      <p:sp>
        <p:nvSpPr>
          <p:cNvPr id="9" name="TextBox 8">
            <a:extLst>
              <a:ext uri="{FF2B5EF4-FFF2-40B4-BE49-F238E27FC236}">
                <a16:creationId xmlns:a16="http://schemas.microsoft.com/office/drawing/2014/main" id="{CC39BBF8-3ABC-B0BE-5873-47350B07BBC8}"/>
              </a:ext>
            </a:extLst>
          </p:cNvPr>
          <p:cNvSpPr txBox="1"/>
          <p:nvPr/>
        </p:nvSpPr>
        <p:spPr>
          <a:xfrm rot="20979430">
            <a:off x="5636050" y="913474"/>
            <a:ext cx="1151248" cy="769441"/>
          </a:xfrm>
          <a:prstGeom prst="rect">
            <a:avLst/>
          </a:prstGeom>
          <a:noFill/>
        </p:spPr>
        <p:txBody>
          <a:bodyPr wrap="square" rtlCol="0">
            <a:spAutoFit/>
          </a:bodyPr>
          <a:lstStyle/>
          <a:p>
            <a:r>
              <a:rPr lang="en-US" sz="4400" b="1" dirty="0"/>
              <a:t>PSA</a:t>
            </a:r>
          </a:p>
        </p:txBody>
      </p:sp>
      <p:pic>
        <p:nvPicPr>
          <p:cNvPr id="1026" name="Picture 2" descr="01. Blue-Gray White Background">
            <a:extLst>
              <a:ext uri="{FF2B5EF4-FFF2-40B4-BE49-F238E27FC236}">
                <a16:creationId xmlns:a16="http://schemas.microsoft.com/office/drawing/2014/main" id="{53E98248-DB60-BEBC-92D6-8A976B1B52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2" y="918083"/>
            <a:ext cx="471487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ctrTitle"/>
          </p:nvPr>
        </p:nvSpPr>
        <p:spPr>
          <a:xfrm>
            <a:off x="1167494" y="252549"/>
            <a:ext cx="6220278" cy="3262811"/>
          </a:xfrm>
        </p:spPr>
        <p:txBody>
          <a:bodyPr/>
          <a:lstStyle/>
          <a:p>
            <a:r>
              <a:rPr lang="en-US" dirty="0"/>
              <a:t>Thank you</a:t>
            </a:r>
          </a:p>
        </p:txBody>
      </p:sp>
      <p:sp>
        <p:nvSpPr>
          <p:cNvPr id="5" name="Subtitle 4">
            <a:extLst>
              <a:ext uri="{FF2B5EF4-FFF2-40B4-BE49-F238E27FC236}">
                <a16:creationId xmlns:a16="http://schemas.microsoft.com/office/drawing/2014/main" id="{67BB04B7-47A4-741B-59E0-F0E6F2126E8F}"/>
              </a:ext>
            </a:extLst>
          </p:cNvPr>
          <p:cNvSpPr>
            <a:spLocks noGrp="1"/>
          </p:cNvSpPr>
          <p:nvPr>
            <p:ph type="subTitle" idx="1"/>
          </p:nvPr>
        </p:nvSpPr>
        <p:spPr>
          <a:xfrm>
            <a:off x="1167493" y="3685939"/>
            <a:ext cx="6220277" cy="2919512"/>
          </a:xfrm>
        </p:spPr>
        <p:txBody>
          <a:bodyPr/>
          <a:lstStyle/>
          <a:p>
            <a:r>
              <a:rPr lang="en-US" dirty="0"/>
              <a:t>Animesh Shah</a:t>
            </a:r>
          </a:p>
          <a:p>
            <a:r>
              <a:rPr lang="en-US" dirty="0"/>
              <a:t>240-925-7904</a:t>
            </a:r>
          </a:p>
          <a:p>
            <a:r>
              <a:rPr lang="en-US" dirty="0"/>
              <a:t>animesh.shah@gmail.com</a:t>
            </a:r>
          </a:p>
        </p:txBody>
      </p:sp>
    </p:spTree>
    <p:extLst>
      <p:ext uri="{BB962C8B-B14F-4D97-AF65-F5344CB8AC3E}">
        <p14:creationId xmlns:p14="http://schemas.microsoft.com/office/powerpoint/2010/main" val="16096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a:xfrm>
            <a:off x="1183779" y="243909"/>
            <a:ext cx="9648150" cy="2083655"/>
          </a:xfrm>
        </p:spPr>
        <p:txBody>
          <a:bodyPr/>
          <a:lstStyle/>
          <a:p>
            <a:r>
              <a:rPr lang="en-US" sz="3200" dirty="0">
                <a:latin typeface="Gabriola" panose="04040605051002020D02" pitchFamily="82" charset="0"/>
              </a:rPr>
              <a:t>Never doubt that a small group of thoughtful, committed citizens can change the world; indeed, it is the only thing that ever has</a:t>
            </a:r>
          </a:p>
        </p:txBody>
      </p:sp>
      <p:sp>
        <p:nvSpPr>
          <p:cNvPr id="3" name="Rectangle 2">
            <a:extLst>
              <a:ext uri="{FF2B5EF4-FFF2-40B4-BE49-F238E27FC236}">
                <a16:creationId xmlns:a16="http://schemas.microsoft.com/office/drawing/2014/main" id="{953CD801-4208-4A85-A063-D49870719BE1}"/>
              </a:ext>
            </a:extLst>
          </p:cNvPr>
          <p:cNvSpPr/>
          <p:nvPr/>
        </p:nvSpPr>
        <p:spPr>
          <a:xfrm>
            <a:off x="9152880" y="1653886"/>
            <a:ext cx="1679049" cy="369332"/>
          </a:xfrm>
          <a:prstGeom prst="rect">
            <a:avLst/>
          </a:prstGeom>
        </p:spPr>
        <p:txBody>
          <a:bodyPr wrap="none">
            <a:spAutoFit/>
          </a:bodyPr>
          <a:lstStyle/>
          <a:p>
            <a:r>
              <a:rPr lang="en-US" i="1" dirty="0"/>
              <a:t>Margaret Mead</a:t>
            </a:r>
          </a:p>
        </p:txBody>
      </p:sp>
      <p:pic>
        <p:nvPicPr>
          <p:cNvPr id="9" name="Picture 8" descr="A certificate in a frame&#10;&#10;Description automatically generated">
            <a:extLst>
              <a:ext uri="{FF2B5EF4-FFF2-40B4-BE49-F238E27FC236}">
                <a16:creationId xmlns:a16="http://schemas.microsoft.com/office/drawing/2014/main" id="{2C3A9C33-2D04-48AE-A504-23D79CA0A50C}"/>
              </a:ext>
            </a:extLst>
          </p:cNvPr>
          <p:cNvPicPr>
            <a:picLocks noChangeAspect="1"/>
          </p:cNvPicPr>
          <p:nvPr/>
        </p:nvPicPr>
        <p:blipFill>
          <a:blip r:embed="rId3"/>
          <a:stretch>
            <a:fillRect/>
          </a:stretch>
        </p:blipFill>
        <p:spPr>
          <a:xfrm rot="5400000">
            <a:off x="6843633" y="2735779"/>
            <a:ext cx="4367499" cy="3609093"/>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55CB3897-22EF-438F-8AB5-7C89BCD4F436}"/>
              </a:ext>
            </a:extLst>
          </p:cNvPr>
          <p:cNvPicPr>
            <a:picLocks noChangeAspect="1"/>
          </p:cNvPicPr>
          <p:nvPr/>
        </p:nvPicPr>
        <p:blipFill>
          <a:blip r:embed="rId4"/>
          <a:stretch>
            <a:fillRect/>
          </a:stretch>
        </p:blipFill>
        <p:spPr>
          <a:xfrm>
            <a:off x="482210" y="2319769"/>
            <a:ext cx="5872407" cy="4404306"/>
          </a:xfrm>
          <a:prstGeom prst="rect">
            <a:avLst/>
          </a:prstGeom>
        </p:spPr>
      </p:pic>
    </p:spTree>
    <p:extLst>
      <p:ext uri="{BB962C8B-B14F-4D97-AF65-F5344CB8AC3E}">
        <p14:creationId xmlns:p14="http://schemas.microsoft.com/office/powerpoint/2010/main" val="366267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451093" y="593889"/>
            <a:ext cx="9779183" cy="620951"/>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451093" y="2017467"/>
            <a:ext cx="9486954" cy="3366815"/>
          </a:xfrm>
        </p:spPr>
        <p:txBody>
          <a:bodyPr vert="horz" lIns="91440" tIns="45720" rIns="91440" bIns="45720" rtlCol="0" anchor="t">
            <a:normAutofit/>
          </a:bodyPr>
          <a:lstStyle/>
          <a:p>
            <a:pPr marL="457200" indent="-457200">
              <a:buFont typeface="Wingdings" panose="05000000000000000000" pitchFamily="2" charset="2"/>
              <a:buChar char="Ø"/>
            </a:pPr>
            <a:r>
              <a:rPr lang="en-US" dirty="0"/>
              <a:t>Background</a:t>
            </a:r>
          </a:p>
          <a:p>
            <a:pPr marL="457200" indent="-457200">
              <a:buFont typeface="Wingdings" panose="05000000000000000000" pitchFamily="2" charset="2"/>
              <a:buChar char="Ø"/>
            </a:pPr>
            <a:r>
              <a:rPr lang="en-US" dirty="0"/>
              <a:t>Understanding Legislative Process</a:t>
            </a:r>
          </a:p>
          <a:p>
            <a:pPr marL="457200" indent="-457200">
              <a:buFont typeface="Wingdings" panose="05000000000000000000" pitchFamily="2" charset="2"/>
              <a:buChar char="Ø"/>
            </a:pPr>
            <a:r>
              <a:rPr lang="en-US" dirty="0"/>
              <a:t>Understanding Key Players</a:t>
            </a:r>
          </a:p>
          <a:p>
            <a:pPr marL="457200" indent="-457200">
              <a:buFont typeface="Wingdings" panose="05000000000000000000" pitchFamily="2" charset="2"/>
              <a:buChar char="Ø"/>
            </a:pPr>
            <a:r>
              <a:rPr lang="en-US" dirty="0"/>
              <a:t>Hearing and Testimony</a:t>
            </a:r>
          </a:p>
          <a:p>
            <a:pPr marL="457200" indent="-457200">
              <a:buFont typeface="Wingdings" panose="05000000000000000000" pitchFamily="2" charset="2"/>
              <a:buChar char="Ø"/>
            </a:pPr>
            <a:r>
              <a:rPr lang="en-US" dirty="0"/>
              <a:t>Key Takeaways</a:t>
            </a:r>
          </a:p>
          <a:p>
            <a:endParaRPr lang="en-US" dirty="0"/>
          </a:p>
        </p:txBody>
      </p:sp>
    </p:spTree>
    <p:extLst>
      <p:ext uri="{BB962C8B-B14F-4D97-AF65-F5344CB8AC3E}">
        <p14:creationId xmlns:p14="http://schemas.microsoft.com/office/powerpoint/2010/main" val="132560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536569" y="557610"/>
            <a:ext cx="9703136" cy="688157"/>
          </a:xfrm>
        </p:spPr>
        <p:txBody>
          <a:bodyPr/>
          <a:lstStyle/>
          <a:p>
            <a:r>
              <a:rPr lang="en-US" dirty="0"/>
              <a:t>Definition</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536569" y="1272618"/>
            <a:ext cx="9401478" cy="4878799"/>
          </a:xfrm>
        </p:spPr>
        <p:txBody>
          <a:bodyPr vert="horz" lIns="91440" tIns="45720" rIns="91440" bIns="45720" rtlCol="0" anchor="t">
            <a:noAutofit/>
          </a:bodyPr>
          <a:lstStyle/>
          <a:p>
            <a:r>
              <a:rPr lang="en-US" sz="2000" b="1" dirty="0">
                <a:latin typeface="+mj-lt"/>
              </a:rPr>
              <a:t>Advocacy</a:t>
            </a:r>
          </a:p>
          <a:p>
            <a:r>
              <a:rPr lang="en-US" sz="2000" b="0" i="1" dirty="0">
                <a:solidFill>
                  <a:srgbClr val="474747"/>
                </a:solidFill>
                <a:effectLst/>
                <a:latin typeface="+mj-lt"/>
              </a:rPr>
              <a:t>	“Advocacy is an activity by an individual or group that aims to influence 	decisions within political, economic, and social institutions.”</a:t>
            </a:r>
            <a:endParaRPr lang="en-US" sz="2000" i="1" dirty="0">
              <a:latin typeface="+mj-lt"/>
            </a:endParaRPr>
          </a:p>
          <a:p>
            <a:endParaRPr lang="en-US" sz="2000" dirty="0">
              <a:latin typeface="+mj-lt"/>
            </a:endParaRPr>
          </a:p>
          <a:p>
            <a:r>
              <a:rPr lang="en-US" sz="2000" b="1" dirty="0">
                <a:latin typeface="+mj-lt"/>
              </a:rPr>
              <a:t>What is Legislative Advocacy?</a:t>
            </a:r>
          </a:p>
          <a:p>
            <a:r>
              <a:rPr lang="en-US" sz="2000" i="1" dirty="0">
                <a:latin typeface="+mj-lt"/>
              </a:rPr>
              <a:t>	Legislative advocacy refers to efforts to influence the introduction, 	enactment, or modification of legislation.</a:t>
            </a:r>
          </a:p>
          <a:p>
            <a:endParaRPr lang="en-US" sz="2000" dirty="0">
              <a:latin typeface="+mj-lt"/>
            </a:endParaRPr>
          </a:p>
          <a:p>
            <a:r>
              <a:rPr lang="en-US" sz="2000" dirty="0">
                <a:latin typeface="+mj-lt"/>
              </a:rPr>
              <a:t>The most common means of legislative advocacy </a:t>
            </a:r>
          </a:p>
          <a:p>
            <a:pPr marL="342900" indent="-342900">
              <a:buFont typeface="Wingdings" panose="05000000000000000000" pitchFamily="2" charset="2"/>
              <a:buChar char="Ø"/>
            </a:pPr>
            <a:r>
              <a:rPr lang="en-US" sz="2000" dirty="0">
                <a:latin typeface="+mj-lt"/>
              </a:rPr>
              <a:t>contacting a legislator and/or their staffers, </a:t>
            </a:r>
          </a:p>
          <a:p>
            <a:pPr marL="342900" indent="-342900">
              <a:buFont typeface="Wingdings" panose="05000000000000000000" pitchFamily="2" charset="2"/>
              <a:buChar char="Ø"/>
            </a:pPr>
            <a:r>
              <a:rPr lang="en-US" sz="2000" dirty="0">
                <a:latin typeface="+mj-lt"/>
              </a:rPr>
              <a:t>sharing your views on an issue of importance to you, and </a:t>
            </a:r>
          </a:p>
          <a:p>
            <a:pPr marL="342900" indent="-342900">
              <a:buFont typeface="Wingdings" panose="05000000000000000000" pitchFamily="2" charset="2"/>
              <a:buChar char="Ø"/>
            </a:pPr>
            <a:r>
              <a:rPr lang="en-US" sz="2000" dirty="0">
                <a:latin typeface="+mj-lt"/>
              </a:rPr>
              <a:t>asking him or her to vote a specific way on a bill. </a:t>
            </a:r>
          </a:p>
        </p:txBody>
      </p:sp>
    </p:spTree>
    <p:extLst>
      <p:ext uri="{BB962C8B-B14F-4D97-AF65-F5344CB8AC3E}">
        <p14:creationId xmlns:p14="http://schemas.microsoft.com/office/powerpoint/2010/main" val="400606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B537BB-1816-7B5F-6EEB-F414D6B29810}"/>
              </a:ext>
            </a:extLst>
          </p:cNvPr>
          <p:cNvSpPr txBox="1">
            <a:spLocks/>
          </p:cNvSpPr>
          <p:nvPr/>
        </p:nvSpPr>
        <p:spPr>
          <a:xfrm>
            <a:off x="1432876" y="556182"/>
            <a:ext cx="10256362" cy="688157"/>
          </a:xfrm>
          <a:prstGeom prst="rect">
            <a:avLst/>
          </a:prstGeom>
        </p:spPr>
        <p:txBody>
          <a:bodyPr vert="horz" lIns="91440" tIns="45720" rIns="91440" bIns="45720" rtlCol="0" anchor="ctr"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r>
              <a:rPr lang="en-US" sz="4000" dirty="0"/>
              <a:t>Why do we need legislative advocacy?</a:t>
            </a:r>
          </a:p>
        </p:txBody>
      </p:sp>
      <p:sp>
        <p:nvSpPr>
          <p:cNvPr id="5" name="TextBox 4">
            <a:extLst>
              <a:ext uri="{FF2B5EF4-FFF2-40B4-BE49-F238E27FC236}">
                <a16:creationId xmlns:a16="http://schemas.microsoft.com/office/drawing/2014/main" id="{A8A770E4-C2DF-DB43-9999-4645DC1D2F99}"/>
              </a:ext>
            </a:extLst>
          </p:cNvPr>
          <p:cNvSpPr txBox="1"/>
          <p:nvPr/>
        </p:nvSpPr>
        <p:spPr>
          <a:xfrm>
            <a:off x="1527141" y="1480008"/>
            <a:ext cx="9887539" cy="4062651"/>
          </a:xfrm>
          <a:prstGeom prst="rect">
            <a:avLst/>
          </a:prstGeom>
          <a:noFill/>
        </p:spPr>
        <p:txBody>
          <a:bodyPr wrap="square">
            <a:spAutoFit/>
          </a:bodyPr>
          <a:lstStyle/>
          <a:p>
            <a:r>
              <a:rPr lang="en-US" sz="2400" dirty="0"/>
              <a:t>It is the representative—those who make our laws, represent us.</a:t>
            </a:r>
          </a:p>
          <a:p>
            <a:endParaRPr lang="en-US" dirty="0"/>
          </a:p>
          <a:p>
            <a:pPr marL="285750" indent="-285750">
              <a:buFont typeface="Wingdings" panose="05000000000000000000" pitchFamily="2" charset="2"/>
              <a:buChar char="Ø"/>
            </a:pPr>
            <a:r>
              <a:rPr lang="en-US" dirty="0"/>
              <a:t>We let them know what we are thinking</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We can and should remind leaders of their responsibilities to their constituents and offer them constructive ideas. If we do, we can bring about public policy changes.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It’s not a difficult thing to do, and it doesn’t take a lot of time. It just takes the will to act and speak out for yourself and on behalf of those who may not be able to speak for themselves. </a:t>
            </a:r>
          </a:p>
          <a:p>
            <a:endParaRPr lang="en-US" dirty="0"/>
          </a:p>
          <a:p>
            <a:r>
              <a:rPr lang="en-US" b="1" i="1" dirty="0"/>
              <a:t>Remember - Someone is already talking to the legislators. If you don’t, then you get what others want for themselves and you have to leave with it. Better speak up and try to get what you want.</a:t>
            </a:r>
          </a:p>
          <a:p>
            <a:endParaRPr lang="en-US" b="1" i="1" dirty="0"/>
          </a:p>
        </p:txBody>
      </p:sp>
      <p:sp>
        <p:nvSpPr>
          <p:cNvPr id="4" name="TextBox 3">
            <a:extLst>
              <a:ext uri="{FF2B5EF4-FFF2-40B4-BE49-F238E27FC236}">
                <a16:creationId xmlns:a16="http://schemas.microsoft.com/office/drawing/2014/main" id="{E4268275-E86A-78AB-7491-2474B57937E9}"/>
              </a:ext>
            </a:extLst>
          </p:cNvPr>
          <p:cNvSpPr txBox="1"/>
          <p:nvPr/>
        </p:nvSpPr>
        <p:spPr>
          <a:xfrm>
            <a:off x="5052767" y="5542659"/>
            <a:ext cx="5099901" cy="461665"/>
          </a:xfrm>
          <a:prstGeom prst="rect">
            <a:avLst/>
          </a:prstGeom>
          <a:noFill/>
        </p:spPr>
        <p:txBody>
          <a:bodyPr wrap="square">
            <a:spAutoFit/>
          </a:bodyPr>
          <a:lstStyle/>
          <a:p>
            <a:r>
              <a:rPr lang="en-US" sz="2400" b="1" i="1" dirty="0"/>
              <a:t>Squeaky wheel gets the grease !!!!</a:t>
            </a:r>
          </a:p>
        </p:txBody>
      </p:sp>
    </p:spTree>
    <p:extLst>
      <p:ext uri="{BB962C8B-B14F-4D97-AF65-F5344CB8AC3E}">
        <p14:creationId xmlns:p14="http://schemas.microsoft.com/office/powerpoint/2010/main" val="68645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 chart ">
            <a:extLst>
              <a:ext uri="{FF2B5EF4-FFF2-40B4-BE49-F238E27FC236}">
                <a16:creationId xmlns:a16="http://schemas.microsoft.com/office/drawing/2014/main" id="{51FA9D0F-9048-2E25-F76E-CC647F93B113}"/>
              </a:ext>
            </a:extLst>
          </p:cNvPr>
          <p:cNvPicPr>
            <a:picLocks noGrp="1" noChangeAspect="1" noChangeArrowheads="1"/>
          </p:cNvPicPr>
          <p:nvPr>
            <p:ph idx="12"/>
          </p:nvPr>
        </p:nvPicPr>
        <p:blipFill>
          <a:blip r:embed="rId3">
            <a:extLst>
              <a:ext uri="{28A0092B-C50C-407E-A947-70E740481C1C}">
                <a14:useLocalDpi xmlns:a14="http://schemas.microsoft.com/office/drawing/2010/main" val="0"/>
              </a:ext>
            </a:extLst>
          </a:blip>
          <a:stretch>
            <a:fillRect/>
          </a:stretch>
        </p:blipFill>
        <p:spPr bwMode="auto">
          <a:xfrm>
            <a:off x="5335573" y="575976"/>
            <a:ext cx="4595960" cy="5617680"/>
          </a:xfrm>
          <a:prstGeom prst="rect">
            <a:avLst/>
          </a:prstGeom>
          <a:solidFill>
            <a:srgbClr val="FFFFFF"/>
          </a:solidFill>
        </p:spPr>
      </p:pic>
      <p:sp>
        <p:nvSpPr>
          <p:cNvPr id="3" name="Title 1">
            <a:extLst>
              <a:ext uri="{FF2B5EF4-FFF2-40B4-BE49-F238E27FC236}">
                <a16:creationId xmlns:a16="http://schemas.microsoft.com/office/drawing/2014/main" id="{63D6A9C5-86F9-9CD4-3F9D-40D4A08D3B54}"/>
              </a:ext>
            </a:extLst>
          </p:cNvPr>
          <p:cNvSpPr txBox="1">
            <a:spLocks/>
          </p:cNvSpPr>
          <p:nvPr/>
        </p:nvSpPr>
        <p:spPr>
          <a:xfrm>
            <a:off x="1396909" y="1018097"/>
            <a:ext cx="3740700" cy="688157"/>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200" b="1" kern="1200">
                <a:solidFill>
                  <a:schemeClr val="bg1"/>
                </a:solidFill>
                <a:latin typeface="+mj-lt"/>
                <a:ea typeface="+mj-ea"/>
                <a:cs typeface="+mj-cs"/>
              </a:defRPr>
            </a:lvl1pPr>
          </a:lstStyle>
          <a:p>
            <a:r>
              <a:rPr lang="en-US" dirty="0"/>
              <a:t>Legislative Process</a:t>
            </a:r>
          </a:p>
        </p:txBody>
      </p:sp>
      <p:sp>
        <p:nvSpPr>
          <p:cNvPr id="5" name="TextBox 4">
            <a:extLst>
              <a:ext uri="{FF2B5EF4-FFF2-40B4-BE49-F238E27FC236}">
                <a16:creationId xmlns:a16="http://schemas.microsoft.com/office/drawing/2014/main" id="{D0964FC4-D082-D1DA-C4E3-B5BFA958BD8B}"/>
              </a:ext>
            </a:extLst>
          </p:cNvPr>
          <p:cNvSpPr txBox="1"/>
          <p:nvPr/>
        </p:nvSpPr>
        <p:spPr>
          <a:xfrm>
            <a:off x="678729" y="3553905"/>
            <a:ext cx="4595959" cy="1323439"/>
          </a:xfrm>
          <a:prstGeom prst="rect">
            <a:avLst/>
          </a:prstGeom>
          <a:noFill/>
        </p:spPr>
        <p:txBody>
          <a:bodyPr wrap="square" rtlCol="0">
            <a:spAutoFit/>
          </a:bodyPr>
          <a:lstStyle/>
          <a:p>
            <a:r>
              <a:rPr lang="en-US" sz="2000" dirty="0">
                <a:solidFill>
                  <a:schemeClr val="bg1"/>
                </a:solidFill>
              </a:rPr>
              <a:t>A committee is a group of people who individually can’t do anything and together decides that nothing can be done !!!  </a:t>
            </a:r>
          </a:p>
        </p:txBody>
      </p:sp>
      <p:pic>
        <p:nvPicPr>
          <p:cNvPr id="7" name="Graphic 6" descr="Angel face with solid fill with solid fill">
            <a:extLst>
              <a:ext uri="{FF2B5EF4-FFF2-40B4-BE49-F238E27FC236}">
                <a16:creationId xmlns:a16="http://schemas.microsoft.com/office/drawing/2014/main" id="{C9832C6A-317D-C9FB-396F-81BCDE99A5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6523" y="5240608"/>
            <a:ext cx="914400" cy="914400"/>
          </a:xfrm>
          <a:prstGeom prst="rect">
            <a:avLst/>
          </a:prstGeom>
        </p:spPr>
      </p:pic>
      <p:pic>
        <p:nvPicPr>
          <p:cNvPr id="8" name="Graphic 7" descr="Angel face with solid fill with solid fill">
            <a:extLst>
              <a:ext uri="{FF2B5EF4-FFF2-40B4-BE49-F238E27FC236}">
                <a16:creationId xmlns:a16="http://schemas.microsoft.com/office/drawing/2014/main" id="{43C560C7-04B1-4574-4A67-93B3AC756A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561" y="2639505"/>
            <a:ext cx="914400" cy="914400"/>
          </a:xfrm>
          <a:prstGeom prst="rect">
            <a:avLst/>
          </a:prstGeom>
        </p:spPr>
      </p:pic>
      <p:sp>
        <p:nvSpPr>
          <p:cNvPr id="10" name="TextBox 9">
            <a:extLst>
              <a:ext uri="{FF2B5EF4-FFF2-40B4-BE49-F238E27FC236}">
                <a16:creationId xmlns:a16="http://schemas.microsoft.com/office/drawing/2014/main" id="{55C266D1-4E7C-0E71-6934-FE845E499F9B}"/>
              </a:ext>
            </a:extLst>
          </p:cNvPr>
          <p:cNvSpPr txBox="1"/>
          <p:nvPr/>
        </p:nvSpPr>
        <p:spPr>
          <a:xfrm>
            <a:off x="9992419" y="3092240"/>
            <a:ext cx="2199582" cy="1477328"/>
          </a:xfrm>
          <a:prstGeom prst="rect">
            <a:avLst/>
          </a:prstGeom>
          <a:noFill/>
        </p:spPr>
        <p:txBody>
          <a:bodyPr wrap="square">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https://house.mo.gov/Committees.aspx?cluster=true&amp;year=2021&amp;code=R</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40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BDDCF98-FBD6-FFF5-9D1A-20F1C7423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635" y="859320"/>
            <a:ext cx="5286277" cy="5617680"/>
          </a:xfrm>
          <a:prstGeom prst="rect">
            <a:avLst/>
          </a:prstGeom>
          <a:solidFill>
            <a:schemeClr val="bg2">
              <a:alpha val="16000"/>
            </a:schemeClr>
          </a:solidFill>
        </p:spPr>
      </p:pic>
      <p:sp>
        <p:nvSpPr>
          <p:cNvPr id="3" name="Title 1">
            <a:extLst>
              <a:ext uri="{FF2B5EF4-FFF2-40B4-BE49-F238E27FC236}">
                <a16:creationId xmlns:a16="http://schemas.microsoft.com/office/drawing/2014/main" id="{63D6A9C5-86F9-9CD4-3F9D-40D4A08D3B54}"/>
              </a:ext>
            </a:extLst>
          </p:cNvPr>
          <p:cNvSpPr txBox="1">
            <a:spLocks/>
          </p:cNvSpPr>
          <p:nvPr/>
        </p:nvSpPr>
        <p:spPr>
          <a:xfrm>
            <a:off x="1396908" y="999242"/>
            <a:ext cx="2835727" cy="688157"/>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200" b="1" kern="1200">
                <a:solidFill>
                  <a:schemeClr val="bg1"/>
                </a:solidFill>
                <a:latin typeface="+mj-lt"/>
                <a:ea typeface="+mj-ea"/>
                <a:cs typeface="+mj-cs"/>
              </a:defRPr>
            </a:lvl1pPr>
          </a:lstStyle>
          <a:p>
            <a:r>
              <a:rPr lang="en-US" dirty="0"/>
              <a:t>Legislative Process</a:t>
            </a:r>
          </a:p>
        </p:txBody>
      </p:sp>
    </p:spTree>
    <p:extLst>
      <p:ext uri="{BB962C8B-B14F-4D97-AF65-F5344CB8AC3E}">
        <p14:creationId xmlns:p14="http://schemas.microsoft.com/office/powerpoint/2010/main" val="399857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2DAB67-0B0B-7EC9-EF69-57B1A4C7F22C}"/>
              </a:ext>
            </a:extLst>
          </p:cNvPr>
          <p:cNvSpPr txBox="1"/>
          <p:nvPr/>
        </p:nvSpPr>
        <p:spPr>
          <a:xfrm>
            <a:off x="1508289" y="1519681"/>
            <a:ext cx="8395917" cy="4957319"/>
          </a:xfrm>
          <a:prstGeom prst="rect">
            <a:avLst/>
          </a:prstGeom>
          <a:noFill/>
        </p:spPr>
        <p:txBody>
          <a:bodyPr wrap="square">
            <a:spAutoFit/>
          </a:bodyPr>
          <a:lstStyle/>
          <a:p>
            <a:pPr>
              <a:lnSpc>
                <a:spcPct val="107000"/>
              </a:lnSpc>
            </a:pPr>
            <a:r>
              <a:rPr lang="en-US" sz="2400" b="1" dirty="0">
                <a:effectLst/>
                <a:latin typeface="+mj-lt"/>
                <a:ea typeface="Aptos" panose="020B0004020202020204" pitchFamily="34" charset="0"/>
                <a:cs typeface="Times New Roman" panose="02020603050405020304" pitchFamily="18" charset="0"/>
              </a:rPr>
              <a:t>Policy-Makers</a:t>
            </a:r>
            <a:endParaRPr lang="en-US" sz="2000" b="1"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000" b="1" kern="100" dirty="0">
                <a:solidFill>
                  <a:srgbClr val="000000"/>
                </a:solidFill>
                <a:effectLst/>
                <a:latin typeface="+mj-lt"/>
                <a:ea typeface="Aptos" panose="020B0004020202020204" pitchFamily="34" charset="0"/>
                <a:cs typeface="Times New Roman" panose="02020603050405020304" pitchFamily="18" charset="0"/>
              </a:rPr>
              <a:t>The Needs of Elected Officials </a:t>
            </a:r>
          </a:p>
          <a:p>
            <a:pPr marL="0" marR="0">
              <a:lnSpc>
                <a:spcPct val="107000"/>
              </a:lnSpc>
              <a:spcBef>
                <a:spcPts val="0"/>
              </a:spcBef>
              <a:spcAft>
                <a:spcPts val="0"/>
              </a:spcAft>
            </a:pPr>
            <a:endParaRPr lang="en-US" sz="2000" kern="100" dirty="0">
              <a:effectLst/>
              <a:latin typeface="+mj-lt"/>
              <a:ea typeface="Aptos" panose="020B0004020202020204" pitchFamily="34" charset="0"/>
              <a:cs typeface="Times New Roman" panose="02020603050405020304" pitchFamily="18" charset="0"/>
            </a:endParaRPr>
          </a:p>
          <a:p>
            <a:pPr lvl="1">
              <a:lnSpc>
                <a:spcPct val="107000"/>
              </a:lnSpc>
            </a:pPr>
            <a:r>
              <a:rPr lang="en-US" sz="2000" kern="100" dirty="0">
                <a:solidFill>
                  <a:srgbClr val="000000"/>
                </a:solidFill>
                <a:effectLst/>
                <a:latin typeface="+mj-lt"/>
                <a:ea typeface="Aptos" panose="020B0004020202020204" pitchFamily="34" charset="0"/>
                <a:cs typeface="Times New Roman" panose="02020603050405020304" pitchFamily="18" charset="0"/>
              </a:rPr>
              <a:t>Personal reasons </a:t>
            </a:r>
            <a:endParaRPr lang="en-US" sz="2000" kern="100" dirty="0">
              <a:effectLst/>
              <a:latin typeface="+mj-lt"/>
              <a:ea typeface="Aptos" panose="020B000402020202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Moral, ethical, religious beliefs</a:t>
            </a:r>
            <a:endParaRPr lang="en-US" sz="2000" kern="100" dirty="0">
              <a:effectLst/>
              <a:latin typeface="+mj-lt"/>
              <a:ea typeface="Aptos" panose="020B000402020202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Keen interest in subject matter</a:t>
            </a:r>
            <a:endParaRPr lang="en-US" sz="2000" kern="100" dirty="0">
              <a:effectLst/>
              <a:latin typeface="+mj-lt"/>
              <a:ea typeface="Aptos" panose="020B000402020202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Personal connection to the issue/policy matter</a:t>
            </a:r>
            <a:endParaRPr lang="en-US" sz="2000" kern="100" dirty="0">
              <a:effectLst/>
              <a:latin typeface="+mj-lt"/>
              <a:ea typeface="Aptos" panose="020B0004020202020204" pitchFamily="34" charset="0"/>
              <a:cs typeface="Times New Roman" panose="02020603050405020304" pitchFamily="18" charset="0"/>
            </a:endParaRPr>
          </a:p>
          <a:p>
            <a:pPr lvl="1">
              <a:lnSpc>
                <a:spcPct val="107000"/>
              </a:lnSpc>
            </a:pPr>
            <a:r>
              <a:rPr lang="en-US" sz="2000" kern="100" dirty="0">
                <a:effectLst/>
                <a:latin typeface="+mj-lt"/>
                <a:ea typeface="Aptos" panose="020B0004020202020204" pitchFamily="34" charset="0"/>
                <a:cs typeface="Times New Roman" panose="02020603050405020304" pitchFamily="18" charset="0"/>
              </a:rPr>
              <a:t> </a:t>
            </a:r>
          </a:p>
          <a:p>
            <a:pPr lvl="1">
              <a:lnSpc>
                <a:spcPct val="107000"/>
              </a:lnSpc>
            </a:pPr>
            <a:r>
              <a:rPr lang="en-US" sz="2000" kern="100" dirty="0">
                <a:solidFill>
                  <a:srgbClr val="000000"/>
                </a:solidFill>
                <a:effectLst/>
                <a:latin typeface="+mj-lt"/>
                <a:ea typeface="Aptos" panose="020B0004020202020204" pitchFamily="34" charset="0"/>
                <a:cs typeface="Times New Roman" panose="02020603050405020304" pitchFamily="18" charset="0"/>
              </a:rPr>
              <a:t>Political reasons </a:t>
            </a:r>
            <a:endParaRPr lang="en-US" sz="2000" kern="100" dirty="0">
              <a:effectLst/>
              <a:latin typeface="+mj-lt"/>
              <a:ea typeface="Aptos" panose="020B000402020202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the likelihood of good publicity</a:t>
            </a:r>
            <a:endParaRPr lang="en-US" sz="2000" kern="100" dirty="0">
              <a:effectLst/>
              <a:latin typeface="+mj-lt"/>
              <a:ea typeface="Aptos" panose="020B000402020202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Alignment with own political beliefs and that of the party</a:t>
            </a:r>
            <a:endParaRPr lang="en-US" sz="2000" kern="100" dirty="0">
              <a:effectLst/>
              <a:latin typeface="+mj-lt"/>
              <a:ea typeface="Aptos" panose="020B000402020202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With an eye to the future for something bigger</a:t>
            </a:r>
            <a:endParaRPr lang="en-US" sz="2000" kern="100" dirty="0">
              <a:effectLst/>
              <a:latin typeface="+mj-lt"/>
              <a:ea typeface="Aptos" panose="020B000402020202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The likelihood </a:t>
            </a:r>
            <a:r>
              <a:rPr lang="en-US" sz="2000" kern="100" dirty="0">
                <a:solidFill>
                  <a:srgbClr val="000000"/>
                </a:solidFill>
                <a:latin typeface="+mj-lt"/>
                <a:ea typeface="Aptos" panose="020B0004020202020204" pitchFamily="34" charset="0"/>
                <a:cs typeface="Times New Roman" panose="02020603050405020304" pitchFamily="18" charset="0"/>
              </a:rPr>
              <a:t>of </a:t>
            </a:r>
            <a:r>
              <a:rPr lang="en-US" sz="2000" kern="100" dirty="0">
                <a:solidFill>
                  <a:srgbClr val="000000"/>
                </a:solidFill>
                <a:effectLst/>
                <a:latin typeface="+mj-lt"/>
                <a:ea typeface="Aptos" panose="020B0004020202020204" pitchFamily="34" charset="0"/>
                <a:cs typeface="Times New Roman" panose="02020603050405020304" pitchFamily="18" charset="0"/>
              </a:rPr>
              <a:t>a nice reward</a:t>
            </a:r>
            <a:endParaRPr lang="en-US" sz="2000"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3" name="Title 1">
            <a:extLst>
              <a:ext uri="{FF2B5EF4-FFF2-40B4-BE49-F238E27FC236}">
                <a16:creationId xmlns:a16="http://schemas.microsoft.com/office/drawing/2014/main" id="{2249786E-04DA-1318-483C-2FEC9CA3978F}"/>
              </a:ext>
            </a:extLst>
          </p:cNvPr>
          <p:cNvSpPr txBox="1">
            <a:spLocks/>
          </p:cNvSpPr>
          <p:nvPr/>
        </p:nvSpPr>
        <p:spPr>
          <a:xfrm>
            <a:off x="1396908" y="504504"/>
            <a:ext cx="9779183" cy="688157"/>
          </a:xfrm>
          <a:prstGeom prst="rect">
            <a:avLst/>
          </a:prstGeom>
        </p:spPr>
        <p:txBody>
          <a:bodyPr vert="horz" lIns="91440" tIns="45720" rIns="91440" bIns="45720" rtlCol="0" anchor="b"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r>
              <a:rPr lang="en-US" sz="4200" dirty="0"/>
              <a:t>Key Players</a:t>
            </a:r>
          </a:p>
        </p:txBody>
      </p:sp>
    </p:spTree>
    <p:extLst>
      <p:ext uri="{BB962C8B-B14F-4D97-AF65-F5344CB8AC3E}">
        <p14:creationId xmlns:p14="http://schemas.microsoft.com/office/powerpoint/2010/main" val="7797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 calcmode="lin" valueType="num">
                                      <p:cBhvr additive="base">
                                        <p:cTn id="2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 calcmode="lin" valueType="num">
                                      <p:cBhvr additive="base">
                                        <p:cTn id="2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 calcmode="lin" valueType="num">
                                      <p:cBhvr additive="base">
                                        <p:cTn id="3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 calcmode="lin" valueType="num">
                                      <p:cBhvr additive="base">
                                        <p:cTn id="3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anim calcmode="lin" valueType="num">
                                      <p:cBhvr additive="base">
                                        <p:cTn id="4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 calcmode="lin" valueType="num">
                                      <p:cBhvr additive="base">
                                        <p:cTn id="4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13" end="13"/>
                                            </p:txEl>
                                          </p:spTgt>
                                        </p:tgtEl>
                                        <p:attrNameLst>
                                          <p:attrName>style.visibility</p:attrName>
                                        </p:attrNameLst>
                                      </p:cBhvr>
                                      <p:to>
                                        <p:strVal val="visible"/>
                                      </p:to>
                                    </p:set>
                                    <p:anim calcmode="lin" valueType="num">
                                      <p:cBhvr additive="base">
                                        <p:cTn id="51"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B537BB-1816-7B5F-6EEB-F414D6B29810}"/>
              </a:ext>
            </a:extLst>
          </p:cNvPr>
          <p:cNvSpPr txBox="1">
            <a:spLocks/>
          </p:cNvSpPr>
          <p:nvPr/>
        </p:nvSpPr>
        <p:spPr>
          <a:xfrm>
            <a:off x="1158864" y="584462"/>
            <a:ext cx="10370117" cy="688157"/>
          </a:xfrm>
          <a:prstGeom prst="rect">
            <a:avLst/>
          </a:prstGeom>
        </p:spPr>
        <p:txBody>
          <a:bodyPr vert="horz" lIns="91440" tIns="45720" rIns="91440" bIns="45720" rtlCol="0" anchor="ctr"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endParaRPr lang="en-US" sz="4000" dirty="0"/>
          </a:p>
        </p:txBody>
      </p:sp>
      <p:sp>
        <p:nvSpPr>
          <p:cNvPr id="2" name="Title 1">
            <a:extLst>
              <a:ext uri="{FF2B5EF4-FFF2-40B4-BE49-F238E27FC236}">
                <a16:creationId xmlns:a16="http://schemas.microsoft.com/office/drawing/2014/main" id="{9AABC58F-7A86-8F3F-6F3C-E00FD0EB04BB}"/>
              </a:ext>
            </a:extLst>
          </p:cNvPr>
          <p:cNvSpPr txBox="1">
            <a:spLocks/>
          </p:cNvSpPr>
          <p:nvPr/>
        </p:nvSpPr>
        <p:spPr>
          <a:xfrm>
            <a:off x="1396908" y="496668"/>
            <a:ext cx="9779183" cy="688157"/>
          </a:xfrm>
          <a:prstGeom prst="rect">
            <a:avLst/>
          </a:prstGeom>
        </p:spPr>
        <p:txBody>
          <a:bodyPr vert="horz" lIns="91440" tIns="45720" rIns="91440" bIns="45720" rtlCol="0" anchor="b"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r>
              <a:rPr lang="en-US" sz="4200" dirty="0"/>
              <a:t>Key Players</a:t>
            </a:r>
          </a:p>
        </p:txBody>
      </p:sp>
      <p:sp>
        <p:nvSpPr>
          <p:cNvPr id="4" name="TextBox 3">
            <a:extLst>
              <a:ext uri="{FF2B5EF4-FFF2-40B4-BE49-F238E27FC236}">
                <a16:creationId xmlns:a16="http://schemas.microsoft.com/office/drawing/2014/main" id="{5273F32C-D94C-9487-4C18-F9687C18F8C6}"/>
              </a:ext>
            </a:extLst>
          </p:cNvPr>
          <p:cNvSpPr txBox="1"/>
          <p:nvPr/>
        </p:nvSpPr>
        <p:spPr>
          <a:xfrm>
            <a:off x="1545364" y="1463209"/>
            <a:ext cx="6094428" cy="461665"/>
          </a:xfrm>
          <a:prstGeom prst="rect">
            <a:avLst/>
          </a:prstGeom>
          <a:noFill/>
        </p:spPr>
        <p:txBody>
          <a:bodyPr wrap="square">
            <a:spAutoFit/>
          </a:bodyPr>
          <a:lstStyle/>
          <a:p>
            <a:r>
              <a:rPr lang="en-US" sz="2400" b="1" dirty="0">
                <a:effectLst/>
                <a:latin typeface="+mj-lt"/>
                <a:ea typeface="Aptos" panose="020B0004020202020204" pitchFamily="34" charset="0"/>
                <a:cs typeface="Times New Roman" panose="02020603050405020304" pitchFamily="18" charset="0"/>
              </a:rPr>
              <a:t>Legislative Staff</a:t>
            </a:r>
          </a:p>
        </p:txBody>
      </p:sp>
      <p:sp>
        <p:nvSpPr>
          <p:cNvPr id="6" name="TextBox 5">
            <a:extLst>
              <a:ext uri="{FF2B5EF4-FFF2-40B4-BE49-F238E27FC236}">
                <a16:creationId xmlns:a16="http://schemas.microsoft.com/office/drawing/2014/main" id="{05FB00F4-8942-DE93-38CA-EC3317EF5A86}"/>
              </a:ext>
            </a:extLst>
          </p:cNvPr>
          <p:cNvSpPr txBox="1"/>
          <p:nvPr/>
        </p:nvSpPr>
        <p:spPr>
          <a:xfrm>
            <a:off x="1545364" y="2121624"/>
            <a:ext cx="10061541" cy="3664786"/>
          </a:xfrm>
          <a:prstGeom prst="rect">
            <a:avLst/>
          </a:prstGeom>
          <a:noFill/>
        </p:spPr>
        <p:txBody>
          <a:bodyPr wrap="square">
            <a:spAutoFit/>
          </a:bodyPr>
          <a:lstStyle/>
          <a:p>
            <a:pPr marL="0" marR="0">
              <a:lnSpc>
                <a:spcPct val="107000"/>
              </a:lnSpc>
              <a:spcBef>
                <a:spcPts val="0"/>
              </a:spcBef>
              <a:spcAft>
                <a:spcPts val="0"/>
              </a:spcAft>
            </a:pPr>
            <a:r>
              <a:rPr lang="en-US" b="1" kern="100" dirty="0">
                <a:solidFill>
                  <a:srgbClr val="000000"/>
                </a:solidFill>
                <a:effectLst/>
                <a:latin typeface="+mj-lt"/>
                <a:ea typeface="Aptos" panose="020B0004020202020204" pitchFamily="34" charset="0"/>
                <a:cs typeface="Times New Roman" panose="02020603050405020304" pitchFamily="18" charset="0"/>
              </a:rPr>
              <a:t>The Needs of Legislative Staff</a:t>
            </a:r>
          </a:p>
          <a:p>
            <a:pPr marL="0" marR="0">
              <a:lnSpc>
                <a:spcPct val="107000"/>
              </a:lnSpc>
              <a:spcBef>
                <a:spcPts val="0"/>
              </a:spcBef>
              <a:spcAft>
                <a:spcPts val="0"/>
              </a:spcAft>
            </a:pPr>
            <a:endParaRPr lang="en-US"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000" kern="100" dirty="0">
                <a:solidFill>
                  <a:srgbClr val="000000"/>
                </a:solidFill>
                <a:effectLst/>
                <a:latin typeface="+mj-lt"/>
                <a:ea typeface="Aptos" panose="020B0004020202020204" pitchFamily="34" charset="0"/>
                <a:cs typeface="Times New Roman" panose="02020603050405020304" pitchFamily="18" charset="0"/>
              </a:rPr>
              <a:t>Staffs’ relationship to elected officials</a:t>
            </a:r>
            <a:endParaRPr lang="en-US" sz="20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Responsibilities of personal staff</a:t>
            </a:r>
            <a:endParaRPr lang="en-US" sz="20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Responsibilities of committee staff</a:t>
            </a:r>
            <a:endParaRPr lang="en-US" sz="2000" kern="100" dirty="0">
              <a:effectLst/>
              <a:latin typeface="+mj-l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proposing priorities for the agenda, </a:t>
            </a:r>
            <a:endParaRPr lang="en-US" sz="2000" kern="100" dirty="0">
              <a:effectLst/>
              <a:latin typeface="+mj-l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drafting legislation (with assistance of Legislative Counsel), </a:t>
            </a:r>
            <a:endParaRPr lang="en-US" sz="2000" kern="100" dirty="0">
              <a:effectLst/>
              <a:latin typeface="+mj-l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negotiating details of agreements among interested parties, </a:t>
            </a:r>
            <a:endParaRPr lang="en-US" sz="2000" kern="100" dirty="0">
              <a:effectLst/>
              <a:latin typeface="+mj-l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arranging hearings and identifying and securing witnesses, </a:t>
            </a:r>
            <a:endParaRPr lang="en-US" sz="2000" kern="100" dirty="0">
              <a:effectLst/>
              <a:latin typeface="+mj-l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Ø"/>
            </a:pPr>
            <a:r>
              <a:rPr lang="en-US" sz="2000" kern="100" dirty="0">
                <a:solidFill>
                  <a:srgbClr val="000000"/>
                </a:solidFill>
                <a:effectLst/>
                <a:latin typeface="+mj-lt"/>
                <a:ea typeface="Aptos" panose="020B0004020202020204" pitchFamily="34" charset="0"/>
                <a:cs typeface="Times New Roman" panose="02020603050405020304" pitchFamily="18" charset="0"/>
              </a:rPr>
              <a:t>writing substantive components of speeches and preparing briefing materials</a:t>
            </a:r>
            <a:endParaRPr lang="en-US" sz="2000"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kern="100" dirty="0">
                <a:effectLst/>
                <a:latin typeface="+mj-l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8410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2.xml><?xml version="1.0" encoding="utf-8"?>
<ds:datastoreItem xmlns:ds="http://schemas.openxmlformats.org/officeDocument/2006/customXml" ds:itemID="{61E98C35-9ECE-4425-BCBA-00E118C705C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Universal presentation</Template>
  <TotalTime>6152</TotalTime>
  <Words>1104</Words>
  <Application>Microsoft Office PowerPoint</Application>
  <PresentationFormat>Widescreen</PresentationFormat>
  <Paragraphs>155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Gabriola</vt:lpstr>
      <vt:lpstr>Tenorite</vt:lpstr>
      <vt:lpstr>Wingdings</vt:lpstr>
      <vt:lpstr>Custom</vt:lpstr>
      <vt:lpstr>Legislative Advocacy and the Power of You</vt:lpstr>
      <vt:lpstr>Never doubt that a small group of thoughtful, committed citizens can change the world; indeed, it is the only thing that ever has</vt:lpstr>
      <vt:lpstr>Agenda</vt:lpstr>
      <vt:lpstr>Definition</vt:lpstr>
      <vt:lpstr>PowerPoint Presentation</vt:lpstr>
      <vt:lpstr>PowerPoint Presentation</vt:lpstr>
      <vt:lpstr>PowerPoint Presentation</vt:lpstr>
      <vt:lpstr>PowerPoint Presentation</vt:lpstr>
      <vt:lpstr>PowerPoint Presentation</vt:lpstr>
      <vt:lpstr>Know the staff – They are the key</vt:lpstr>
      <vt:lpstr>Other ways to connect and contact</vt:lpstr>
      <vt:lpstr>Power of Personal Story</vt:lpstr>
      <vt:lpstr>Hearings and Testimony</vt:lpstr>
      <vt:lpstr>Written/ Oral Testimony</vt:lpstr>
      <vt:lpstr>Final Tips &amp; Takeaways</vt:lpstr>
      <vt:lpstr>Know Your Legislators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Advocacy and the Power of You</dc:title>
  <dc:creator>Animesh Shah</dc:creator>
  <cp:lastModifiedBy>Nita Shah</cp:lastModifiedBy>
  <cp:revision>15</cp:revision>
  <dcterms:created xsi:type="dcterms:W3CDTF">2024-09-15T03:02:23Z</dcterms:created>
  <dcterms:modified xsi:type="dcterms:W3CDTF">2025-09-15T21:33:23Z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