
<file path=[Content_Types].xml><?xml version="1.0" encoding="utf-8"?>
<Types xmlns="http://schemas.openxmlformats.org/package/2006/content-types">
  <Default ContentType="image/jpeg" Extension="jpg"/>
  <Default ContentType="application/xml" Extension="xml"/>
  <Default ContentType="image/png" Extension="png"/>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22.xml"/>
  <Override ContentType="application/vnd.openxmlformats-officedocument.presentationml.notesSlide+xml" PartName="/ppt/notesSlides/notesSlide9.xml"/>
  <Override ContentType="application/vnd.openxmlformats-officedocument.presentationml.notesSlide+xml" PartName="/ppt/notesSlides/notesSlide15.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20.xml"/>
  <Override ContentType="application/vnd.openxmlformats-officedocument.presentationml.notesSlide+xml" PartName="/ppt/notesSlides/notesSlide17.xml"/>
  <Override ContentType="application/vnd.openxmlformats-officedocument.presentationml.notesSlide+xml" PartName="/ppt/notesSlides/notesSlide19.xml"/>
  <Override ContentType="application/vnd.openxmlformats-officedocument.presentationml.notesSlide+xml" PartName="/ppt/notesSlides/notesSlide16.xml"/>
  <Override ContentType="application/vnd.openxmlformats-officedocument.presentationml.notesSlide+xml" PartName="/ppt/notesSlides/notesSlide21.xml"/>
  <Override ContentType="application/vnd.openxmlformats-officedocument.presentationml.notesSlide+xml" PartName="/ppt/notesSlides/notesSlide8.xml"/>
  <Override ContentType="application/vnd.openxmlformats-officedocument.presentationml.notesSlide+xml" PartName="/ppt/notesSlides/notesSlide14.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tableStyles+xml" PartName="/ppt/tableStyles.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11.xml"/>
  <Override ContentType="application/vnd.openxmlformats-officedocument.presentationml.slide+xml" PartName="/ppt/slides/slide22.xml"/>
  <Override ContentType="application/vnd.openxmlformats-officedocument.presentationml.slide+xml" PartName="/ppt/slides/slide1.xml"/>
  <Override ContentType="application/vnd.openxmlformats-officedocument.presentationml.slide+xml" PartName="/ppt/slides/slide19.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48" r:id="rId5"/>
  </p:sldMasterIdLst>
  <p:notesMasterIdLst>
    <p:notesMasterId r:id="rId6"/>
  </p:notesMasterIdLst>
  <p:sldIdLst>
    <p:sldId id="256" r:id="rId7"/>
    <p:sldId id="257" r:id="rId8"/>
    <p:sldId id="258" r:id="rId9"/>
    <p:sldId id="259" r:id="rId10"/>
    <p:sldId id="260" r:id="rId11"/>
    <p:sldId id="261" r:id="rId12"/>
    <p:sldId id="262" r:id="rId13"/>
    <p:sldId id="263" r:id="rId14"/>
    <p:sldId id="264" r:id="rId15"/>
    <p:sldId id="265" r:id="rId16"/>
    <p:sldId id="266" r:id="rId17"/>
    <p:sldId id="267" r:id="rId18"/>
    <p:sldId id="268" r:id="rId19"/>
    <p:sldId id="269" r:id="rId20"/>
    <p:sldId id="270" r:id="rId21"/>
    <p:sldId id="271" r:id="rId22"/>
    <p:sldId id="272" r:id="rId23"/>
    <p:sldId id="273" r:id="rId24"/>
    <p:sldId id="274" r:id="rId25"/>
    <p:sldId id="275" r:id="rId26"/>
    <p:sldId id="276" r:id="rId27"/>
    <p:sldId id="277" r:id="rId28"/>
  </p:sldIdLst>
  <p:sldSz cy="5143500" cx="9144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747775"/>
          </p15:clr>
        </p15:guide>
        <p15:guide id="2" pos="2880">
          <p15:clr>
            <a:srgbClr val="747775"/>
          </p15:clr>
        </p15:guide>
      </p15:sldGuideLst>
    </p:ext>
    <p:ext uri="GoogleSlidesCustomDataVersion2">
      <go:slidesCustomData xmlns:go="http://customooxmlschemas.google.com/" r:id="rId29" roundtripDataSignature="AMtx7mjmhgftI7rcBij67AoxYR+WJU8qWw=="/>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tableStyles.xml><?xml version="1.0" encoding="utf-8"?>
<a:tblStyleLst xmlns:a="http://schemas.openxmlformats.org/drawingml/2006/main" xmlns:r="http://schemas.openxmlformats.org/officeDocument/2006/relationships" def="{F99F816A-67E7-4510-B9D2-E546885AA7E2}">
  <a:tblStyle styleId="{F99F816A-67E7-4510-B9D2-E546885AA7E2}" styleName="Table_0">
    <a:wholeTbl>
      <a:tcTxStyle b="off" i="off">
        <a:font>
          <a:latin typeface="Arial"/>
          <a:ea typeface="Arial"/>
          <a:cs typeface="Arial"/>
        </a:font>
        <a:schemeClr val="dk1"/>
      </a:tcTxStyle>
      <a:tcStyle>
        <a:tcBdr>
          <a:left>
            <a:ln cap="flat" cmpd="sng" w="9525">
              <a:solidFill>
                <a:srgbClr val="000000">
                  <a:alpha val="0"/>
                </a:srgbClr>
              </a:solidFill>
              <a:prstDash val="solid"/>
              <a:round/>
              <a:headEnd len="sm" w="sm" type="none"/>
              <a:tailEnd len="sm" w="sm" type="none"/>
            </a:ln>
          </a:left>
          <a:right>
            <a:ln cap="flat" cmpd="sng" w="9525">
              <a:solidFill>
                <a:srgbClr val="000000">
                  <a:alpha val="0"/>
                </a:srgbClr>
              </a:solidFill>
              <a:prstDash val="solid"/>
              <a:round/>
              <a:headEnd len="sm" w="sm" type="none"/>
              <a:tailEnd len="sm" w="sm" type="none"/>
            </a:ln>
          </a:right>
          <a:top>
            <a:ln cap="flat" cmpd="sng" w="12700">
              <a:solidFill>
                <a:schemeClr val="accent1"/>
              </a:solidFill>
              <a:prstDash val="solid"/>
              <a:round/>
              <a:headEnd len="sm" w="sm" type="none"/>
              <a:tailEnd len="sm" w="sm" type="none"/>
            </a:ln>
          </a:top>
          <a:bottom>
            <a:ln cap="flat" cmpd="sng" w="12700">
              <a:solidFill>
                <a:schemeClr val="accent1"/>
              </a:solidFill>
              <a:prstDash val="solid"/>
              <a:round/>
              <a:headEnd len="sm" w="sm" type="none"/>
              <a:tailEnd len="sm" w="sm" type="none"/>
            </a:ln>
          </a:bottom>
          <a:insideH>
            <a:ln cap="flat" cmpd="sng" w="9525">
              <a:solidFill>
                <a:srgbClr val="000000">
                  <a:alpha val="0"/>
                </a:srgbClr>
              </a:solidFill>
              <a:prstDash val="solid"/>
              <a:round/>
              <a:headEnd len="sm" w="sm" type="none"/>
              <a:tailEnd len="sm" w="sm" type="none"/>
            </a:ln>
          </a:insideH>
          <a:insideV>
            <a:ln cap="flat" cmpd="sng" w="9525">
              <a:solidFill>
                <a:srgbClr val="000000">
                  <a:alpha val="0"/>
                </a:srgbClr>
              </a:solidFill>
              <a:prstDash val="solid"/>
              <a:round/>
              <a:headEnd len="sm" w="sm" type="none"/>
              <a:tailEnd len="sm" w="sm" type="none"/>
            </a:ln>
          </a:insideV>
        </a:tcBdr>
        <a:fill>
          <a:solidFill>
            <a:srgbClr val="FFFFFF">
              <a:alpha val="0"/>
            </a:srgbClr>
          </a:solidFill>
        </a:fill>
      </a:tcStyle>
    </a:wholeTbl>
    <a:band1H>
      <a:tcTxStyle/>
      <a:tcStyle>
        <a:fill>
          <a:solidFill>
            <a:schemeClr val="accent1">
              <a:alpha val="20000"/>
            </a:schemeClr>
          </a:solidFill>
        </a:fill>
      </a:tcStyle>
    </a:band1H>
    <a:band2H>
      <a:tcTxStyle/>
    </a:band2H>
    <a:band1V>
      <a:tcTxStyle/>
      <a:tcStyle>
        <a:fill>
          <a:solidFill>
            <a:schemeClr val="accent1">
              <a:alpha val="20000"/>
            </a:schemeClr>
          </a:solidFill>
        </a:fill>
      </a:tcStyle>
    </a:band1V>
    <a:band2V>
      <a:tcTxStyle/>
    </a:band2V>
    <a:lastCol>
      <a:tcTxStyle b="on" i="off"/>
    </a:lastCol>
    <a:firstCol>
      <a:tcTxStyle b="on" i="off"/>
    </a:firstCol>
    <a:lastRow>
      <a:tcTxStyle b="on" i="off"/>
      <a:tcStyle>
        <a:tcBdr>
          <a:top>
            <a:ln cap="flat" cmpd="sng" w="12700">
              <a:solidFill>
                <a:schemeClr val="accent1"/>
              </a:solidFill>
              <a:prstDash val="solid"/>
              <a:round/>
              <a:headEnd len="sm" w="sm" type="none"/>
              <a:tailEnd len="sm" w="sm" type="none"/>
            </a:ln>
          </a:top>
        </a:tcBdr>
        <a:fill>
          <a:solidFill>
            <a:srgbClr val="FFFFFF">
              <a:alpha val="0"/>
            </a:srgbClr>
          </a:solidFill>
        </a:fill>
      </a:tcStyle>
    </a:lastRow>
    <a:seCell>
      <a:tcTxStyle/>
    </a:seCell>
    <a:swCell>
      <a:tcTxStyle/>
    </a:swCell>
    <a:firstRow>
      <a:tcTxStyle b="on" i="off"/>
      <a:tcStyle>
        <a:tcBdr>
          <a:bottom>
            <a:ln cap="flat" cmpd="sng" w="12700">
              <a:solidFill>
                <a:schemeClr val="accent1"/>
              </a:solidFill>
              <a:prstDash val="solid"/>
              <a:round/>
              <a:headEnd len="sm" w="sm" type="none"/>
              <a:tailEnd len="sm" w="sm" type="none"/>
            </a:ln>
          </a:bottom>
        </a:tcBdr>
        <a:fill>
          <a:solidFill>
            <a:srgbClr val="FFFFFF">
              <a:alpha val="0"/>
            </a:srgbClr>
          </a:solidFill>
        </a:fill>
      </a:tcStyle>
    </a:firstRow>
    <a:neCell>
      <a:tcTxStyle/>
    </a:neCell>
    <a:nwCell>
      <a:tcTxStyle/>
    </a:nwCell>
  </a:tblStyle>
  <a:tblStyle styleId="{C8E51C91-45B2-46C7-BBA1-C95BE8FA5E3E}" styleName="Table_1">
    <a:wholeTbl>
      <a:tcTxStyle b="off" i="off">
        <a:font>
          <a:latin typeface="Arial"/>
          <a:ea typeface="Arial"/>
          <a:cs typeface="Arial"/>
        </a:font>
        <a:srgbClr val="000000"/>
      </a:tcTxStyle>
      <a:tcStyle>
        <a:tcBdr>
          <a:left>
            <a:ln cap="flat" cmpd="sng" w="9525">
              <a:solidFill>
                <a:srgbClr val="9E9E9E"/>
              </a:solidFill>
              <a:prstDash val="solid"/>
              <a:round/>
              <a:headEnd len="sm" w="sm" type="none"/>
              <a:tailEnd len="sm" w="sm" type="none"/>
            </a:ln>
          </a:left>
          <a:right>
            <a:ln cap="flat" cmpd="sng" w="9525">
              <a:solidFill>
                <a:srgbClr val="9E9E9E"/>
              </a:solidFill>
              <a:prstDash val="solid"/>
              <a:round/>
              <a:headEnd len="sm" w="sm" type="none"/>
              <a:tailEnd len="sm" w="sm" type="none"/>
            </a:ln>
          </a:right>
          <a:top>
            <a:ln cap="flat" cmpd="sng" w="9525">
              <a:solidFill>
                <a:srgbClr val="9E9E9E"/>
              </a:solidFill>
              <a:prstDash val="solid"/>
              <a:round/>
              <a:headEnd len="sm" w="sm" type="none"/>
              <a:tailEnd len="sm" w="sm" type="none"/>
            </a:ln>
          </a:top>
          <a:bottom>
            <a:ln cap="flat" cmpd="sng" w="9525">
              <a:solidFill>
                <a:srgbClr val="9E9E9E"/>
              </a:solidFill>
              <a:prstDash val="solid"/>
              <a:round/>
              <a:headEnd len="sm" w="sm" type="none"/>
              <a:tailEnd len="sm" w="sm" type="none"/>
            </a:ln>
          </a:bottom>
          <a:insideH>
            <a:ln cap="flat" cmpd="sng" w="9525">
              <a:solidFill>
                <a:srgbClr val="9E9E9E"/>
              </a:solidFill>
              <a:prstDash val="solid"/>
              <a:round/>
              <a:headEnd len="sm" w="sm" type="none"/>
              <a:tailEnd len="sm" w="sm" type="none"/>
            </a:ln>
          </a:insideH>
          <a:insideV>
            <a:ln cap="flat" cmpd="sng" w="9525">
              <a:solidFill>
                <a:srgbClr val="9E9E9E"/>
              </a:solidFill>
              <a:prstDash val="solid"/>
              <a:round/>
              <a:headEnd len="sm" w="sm" type="none"/>
              <a:tailEnd len="sm" w="sm" type="none"/>
            </a:ln>
          </a:insideV>
        </a:tcBdr>
      </a:tcStyle>
    </a:wholeTbl>
    <a:band1H>
      <a:tcTxStyle b="off" i="off"/>
    </a:band1H>
    <a:band2H>
      <a:tcTxStyle b="off" i="off"/>
    </a:band2H>
    <a:band1V>
      <a:tcTxStyle b="off" i="off"/>
    </a:band1V>
    <a:band2V>
      <a:tcTxStyle b="off" i="off"/>
    </a:band2V>
    <a:lastCol>
      <a:tcTxStyle b="off" i="off"/>
    </a:lastCol>
    <a:firstCol>
      <a:tcTxStyle b="off" i="off"/>
    </a:firstCol>
    <a:lastRow>
      <a:tcTxStyle b="off" i="off"/>
    </a:lastRow>
    <a:seCell>
      <a:tcTxStyle b="off" i="off"/>
    </a:seCell>
    <a:swCell>
      <a:tcTxStyle b="off" i="off"/>
    </a:swCell>
    <a:firstRow>
      <a:tcTxStyle b="off" i="off"/>
    </a:firstRow>
    <a:neCell>
      <a:tcTxStyle b="off" i="off"/>
    </a:neCell>
    <a:nwCell>
      <a:tcTxStyle b="off" i="off"/>
    </a:nwCell>
  </a:tblStyle>
</a:tblStyleLst>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slide" Target="slides/slide14.xml"/><Relationship Id="rId22" Type="http://schemas.openxmlformats.org/officeDocument/2006/relationships/slide" Target="slides/slide16.xml"/><Relationship Id="rId21" Type="http://schemas.openxmlformats.org/officeDocument/2006/relationships/slide" Target="slides/slide15.xml"/><Relationship Id="rId24" Type="http://schemas.openxmlformats.org/officeDocument/2006/relationships/slide" Target="slides/slide18.xml"/><Relationship Id="rId23" Type="http://schemas.openxmlformats.org/officeDocument/2006/relationships/slide" Target="slides/slide17.xml"/><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tableStyles" Target="tableStyles.xml"/><Relationship Id="rId9" Type="http://schemas.openxmlformats.org/officeDocument/2006/relationships/slide" Target="slides/slide3.xml"/><Relationship Id="rId26" Type="http://schemas.openxmlformats.org/officeDocument/2006/relationships/slide" Target="slides/slide20.xml"/><Relationship Id="rId25" Type="http://schemas.openxmlformats.org/officeDocument/2006/relationships/slide" Target="slides/slide19.xml"/><Relationship Id="rId28" Type="http://schemas.openxmlformats.org/officeDocument/2006/relationships/slide" Target="slides/slide22.xml"/><Relationship Id="rId27" Type="http://schemas.openxmlformats.org/officeDocument/2006/relationships/slide" Target="slides/slide21.xml"/><Relationship Id="rId5" Type="http://schemas.openxmlformats.org/officeDocument/2006/relationships/slideMaster" Target="slideMasters/slideMaster1.xml"/><Relationship Id="rId6" Type="http://schemas.openxmlformats.org/officeDocument/2006/relationships/notesMaster" Target="notesMasters/notesMaster1.xml"/><Relationship Id="rId29" Type="http://customschemas.google.com/relationships/presentationmetadata" Target="metadata"/><Relationship Id="rId7" Type="http://schemas.openxmlformats.org/officeDocument/2006/relationships/slide" Target="slides/slide1.xml"/><Relationship Id="rId8" Type="http://schemas.openxmlformats.org/officeDocument/2006/relationships/slide" Target="slides/slide2.xml"/><Relationship Id="rId11" Type="http://schemas.openxmlformats.org/officeDocument/2006/relationships/slide" Target="slides/slide5.xml"/><Relationship Id="rId10" Type="http://schemas.openxmlformats.org/officeDocument/2006/relationships/slide" Target="slides/slide4.xml"/><Relationship Id="rId13" Type="http://schemas.openxmlformats.org/officeDocument/2006/relationships/slide" Target="slides/slide7.xml"/><Relationship Id="rId12" Type="http://schemas.openxmlformats.org/officeDocument/2006/relationships/slide" Target="slides/slide6.xml"/><Relationship Id="rId15" Type="http://schemas.openxmlformats.org/officeDocument/2006/relationships/slide" Target="slides/slide9.xml"/><Relationship Id="rId14" Type="http://schemas.openxmlformats.org/officeDocument/2006/relationships/slide" Target="slides/slide8.xml"/><Relationship Id="rId17" Type="http://schemas.openxmlformats.org/officeDocument/2006/relationships/slide" Target="slides/slide11.xml"/><Relationship Id="rId16" Type="http://schemas.openxmlformats.org/officeDocument/2006/relationships/slide" Target="slides/slide10.xml"/><Relationship Id="rId19" Type="http://schemas.openxmlformats.org/officeDocument/2006/relationships/slide" Target="slides/slide13.xml"/><Relationship Id="rId18"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1pPr>
            <a:lvl2pPr indent="-298450" lvl="1" marL="9144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2pPr>
            <a:lvl3pPr indent="-298450" lvl="2" marL="13716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3pPr>
            <a:lvl4pPr indent="-298450" lvl="3" marL="18288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4pPr>
            <a:lvl5pPr indent="-298450" lvl="4" marL="22860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5pPr>
            <a:lvl6pPr indent="-298450" lvl="5" marL="27432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6pPr>
            <a:lvl7pPr indent="-298450" lvl="6" marL="32004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7pPr>
            <a:lvl8pPr indent="-298450" lvl="7" marL="36576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8pPr>
            <a:lvl9pPr indent="-298450" lvl="8" marL="41148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7" name="Shape 47"/>
        <p:cNvGrpSpPr/>
        <p:nvPr/>
      </p:nvGrpSpPr>
      <p:grpSpPr>
        <a:xfrm>
          <a:off x="0" y="0"/>
          <a:ext cx="0" cy="0"/>
          <a:chOff x="0" y="0"/>
          <a:chExt cx="0" cy="0"/>
        </a:xfrm>
      </p:grpSpPr>
      <p:sp>
        <p:nvSpPr>
          <p:cNvPr id="48" name="Google Shape;48;p1: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9" name="Google Shape;49;p1: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25454"/>
              </a:lnSpc>
              <a:spcBef>
                <a:spcPts val="0"/>
              </a:spcBef>
              <a:spcAft>
                <a:spcPts val="0"/>
              </a:spcAft>
              <a:buClr>
                <a:schemeClr val="dk1"/>
              </a:buClr>
              <a:buSzPts val="1100"/>
              <a:buFont typeface="Arial"/>
              <a:buNone/>
            </a:pPr>
            <a:r>
              <a:rPr lang="en-US" sz="900">
                <a:solidFill>
                  <a:schemeClr val="dk1"/>
                </a:solidFill>
              </a:rPr>
              <a:t>Rep Gregg Bush-D (Boone) House Committee on Health and Mental Health (2024) NURSE</a:t>
            </a:r>
            <a:endParaRPr sz="900">
              <a:solidFill>
                <a:schemeClr val="dk1"/>
              </a:solidFill>
            </a:endParaRPr>
          </a:p>
          <a:p>
            <a:pPr indent="0" lvl="0" marL="0" rtl="0" algn="l">
              <a:lnSpc>
                <a:spcPct val="125454"/>
              </a:lnSpc>
              <a:spcBef>
                <a:spcPts val="800"/>
              </a:spcBef>
              <a:spcAft>
                <a:spcPts val="0"/>
              </a:spcAft>
              <a:buClr>
                <a:schemeClr val="dk1"/>
              </a:buClr>
              <a:buSzPts val="1100"/>
              <a:buFont typeface="Arial"/>
              <a:buNone/>
            </a:pPr>
            <a:r>
              <a:rPr lang="en-US" sz="900">
                <a:solidFill>
                  <a:schemeClr val="dk1"/>
                </a:solidFill>
              </a:rPr>
              <a:t>Rep Darin Chappell (Greene) Appropriations subcommittee chair of Health, Mental Health and Social Services and Conference Committee on the Budget (2022) VET-Thank you for your service and for being here tonight</a:t>
            </a:r>
            <a:endParaRPr sz="900">
              <a:solidFill>
                <a:schemeClr val="dk1"/>
              </a:solidFill>
            </a:endParaRPr>
          </a:p>
          <a:p>
            <a:pPr indent="0" lvl="0" marL="0" rtl="0" algn="l">
              <a:lnSpc>
                <a:spcPct val="125454"/>
              </a:lnSpc>
              <a:spcBef>
                <a:spcPts val="800"/>
              </a:spcBef>
              <a:spcAft>
                <a:spcPts val="0"/>
              </a:spcAft>
              <a:buClr>
                <a:schemeClr val="dk1"/>
              </a:buClr>
              <a:buSzPts val="1100"/>
              <a:buFont typeface="Arial"/>
              <a:buNone/>
            </a:pPr>
            <a:r>
              <a:rPr lang="en-US" sz="900">
                <a:solidFill>
                  <a:schemeClr val="dk1"/>
                </a:solidFill>
              </a:rPr>
              <a:t>Rep Betsy Fogle-D (Greene) House Committee on Health and Mental Health and Joint Committee on Public Assistance as well as a number of budget and appropriation committees (2020) PUBLIC HEALTH</a:t>
            </a:r>
            <a:endParaRPr sz="900">
              <a:solidFill>
                <a:schemeClr val="dk1"/>
              </a:solidFill>
            </a:endParaRPr>
          </a:p>
          <a:p>
            <a:pPr indent="0" lvl="0" marL="0" rtl="0" algn="l">
              <a:lnSpc>
                <a:spcPct val="125454"/>
              </a:lnSpc>
              <a:spcBef>
                <a:spcPts val="800"/>
              </a:spcBef>
              <a:spcAft>
                <a:spcPts val="0"/>
              </a:spcAft>
              <a:buClr>
                <a:schemeClr val="dk1"/>
              </a:buClr>
              <a:buSzPts val="1100"/>
              <a:buFont typeface="Arial"/>
              <a:buNone/>
            </a:pPr>
            <a:r>
              <a:rPr lang="en-US" sz="900">
                <a:solidFill>
                  <a:schemeClr val="dk1"/>
                </a:solidFill>
              </a:rPr>
              <a:t>Sen Lincoln Hough- R (Greene) long history of public service dating from 2011 and his membership on the appropriations committee</a:t>
            </a:r>
            <a:endParaRPr sz="900">
              <a:solidFill>
                <a:schemeClr val="dk1"/>
              </a:solidFill>
            </a:endParaRPr>
          </a:p>
          <a:p>
            <a:pPr indent="0" lvl="0" marL="0" rtl="0" algn="l">
              <a:lnSpc>
                <a:spcPct val="125454"/>
              </a:lnSpc>
              <a:spcBef>
                <a:spcPts val="800"/>
              </a:spcBef>
              <a:spcAft>
                <a:spcPts val="0"/>
              </a:spcAft>
              <a:buClr>
                <a:schemeClr val="dk1"/>
              </a:buClr>
              <a:buSzPts val="1100"/>
              <a:buFont typeface="Arial"/>
              <a:buNone/>
            </a:pPr>
            <a:r>
              <a:rPr lang="en-US" sz="900">
                <a:solidFill>
                  <a:schemeClr val="dk1"/>
                </a:solidFill>
              </a:rPr>
              <a:t>Rep George Hruza-R (St, Louis County) House Committee on Health and Mental Health (2024) DR</a:t>
            </a:r>
            <a:endParaRPr sz="900">
              <a:solidFill>
                <a:schemeClr val="dk1"/>
              </a:solidFill>
            </a:endParaRPr>
          </a:p>
          <a:p>
            <a:pPr indent="0" lvl="0" marL="0" rtl="0" algn="l">
              <a:lnSpc>
                <a:spcPct val="125454"/>
              </a:lnSpc>
              <a:spcBef>
                <a:spcPts val="800"/>
              </a:spcBef>
              <a:spcAft>
                <a:spcPts val="0"/>
              </a:spcAft>
              <a:buClr>
                <a:schemeClr val="dk1"/>
              </a:buClr>
              <a:buSzPts val="1100"/>
              <a:buFont typeface="Arial"/>
              <a:buNone/>
            </a:pPr>
            <a:r>
              <a:rPr lang="en-US" sz="900">
                <a:solidFill>
                  <a:schemeClr val="dk1"/>
                </a:solidFill>
              </a:rPr>
              <a:t>Sen Tracy McCreery-D (St. Louis County) also having a long history in public service dating from 2011 and her background in public health legislation</a:t>
            </a:r>
            <a:endParaRPr sz="900">
              <a:solidFill>
                <a:schemeClr val="dk1"/>
              </a:solidFill>
            </a:endParaRPr>
          </a:p>
          <a:p>
            <a:pPr indent="0" lvl="0" marL="0" rtl="0" algn="l">
              <a:lnSpc>
                <a:spcPct val="125454"/>
              </a:lnSpc>
              <a:spcBef>
                <a:spcPts val="800"/>
              </a:spcBef>
              <a:spcAft>
                <a:spcPts val="0"/>
              </a:spcAft>
              <a:buClr>
                <a:schemeClr val="dk1"/>
              </a:buClr>
              <a:buSzPts val="1100"/>
              <a:buFont typeface="Arial"/>
              <a:buNone/>
            </a:pPr>
            <a:r>
              <a:rPr lang="en-US" sz="900">
                <a:solidFill>
                  <a:schemeClr val="dk1"/>
                </a:solidFill>
              </a:rPr>
              <a:t>Sen Maggie Nurrenbern-D (Clay) Senate Committee on Families, Seniors and Health as well as the Appropriations Committee (2024) TCHR</a:t>
            </a:r>
            <a:endParaRPr sz="900">
              <a:solidFill>
                <a:schemeClr val="dk1"/>
              </a:solidFill>
            </a:endParaRPr>
          </a:p>
          <a:p>
            <a:pPr indent="0" lvl="0" marL="0" rtl="0" algn="l">
              <a:lnSpc>
                <a:spcPct val="125454"/>
              </a:lnSpc>
              <a:spcBef>
                <a:spcPts val="800"/>
              </a:spcBef>
              <a:spcAft>
                <a:spcPts val="0"/>
              </a:spcAft>
              <a:buClr>
                <a:schemeClr val="dk1"/>
              </a:buClr>
              <a:buSzPts val="1100"/>
              <a:buFont typeface="Arial"/>
              <a:buNone/>
            </a:pPr>
            <a:r>
              <a:rPr lang="en-US" sz="900">
                <a:solidFill>
                  <a:schemeClr val="dk1"/>
                </a:solidFill>
              </a:rPr>
              <a:t>Rep Melanie Stinnett-R (Chair) (Greene) House Committee on Health and Mental Health (2022) SLP</a:t>
            </a:r>
            <a:endParaRPr sz="900">
              <a:solidFill>
                <a:schemeClr val="dk1"/>
              </a:solidFill>
            </a:endParaRPr>
          </a:p>
          <a:p>
            <a:pPr indent="0" lvl="0" marL="0" rtl="0" algn="l">
              <a:lnSpc>
                <a:spcPct val="100000"/>
              </a:lnSpc>
              <a:spcBef>
                <a:spcPts val="800"/>
              </a:spcBef>
              <a:spcAft>
                <a:spcPts val="0"/>
              </a:spcAft>
              <a:buSzPts val="1100"/>
              <a:buNone/>
            </a:pPr>
            <a:r>
              <a:t/>
            </a: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6" name="Shape 136"/>
        <p:cNvGrpSpPr/>
        <p:nvPr/>
      </p:nvGrpSpPr>
      <p:grpSpPr>
        <a:xfrm>
          <a:off x="0" y="0"/>
          <a:ext cx="0" cy="0"/>
          <a:chOff x="0" y="0"/>
          <a:chExt cx="0" cy="0"/>
        </a:xfrm>
      </p:grpSpPr>
      <p:sp>
        <p:nvSpPr>
          <p:cNvPr id="137" name="Google Shape;137;g3a1cb7e7d18_0_6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38" name="Google Shape;138;g3a1cb7e7d18_0_6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US"/>
              <a:t>Drilling down, cost per individiual in the community vs. at home</a:t>
            </a: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4" name="Shape 144"/>
        <p:cNvGrpSpPr/>
        <p:nvPr/>
      </p:nvGrpSpPr>
      <p:grpSpPr>
        <a:xfrm>
          <a:off x="0" y="0"/>
          <a:ext cx="0" cy="0"/>
          <a:chOff x="0" y="0"/>
          <a:chExt cx="0" cy="0"/>
        </a:xfrm>
      </p:grpSpPr>
      <p:sp>
        <p:nvSpPr>
          <p:cNvPr id="145" name="Google Shape;145;g3a1cb7e7d18_0_5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46" name="Google Shape;146;g3a1cb7e7d18_0_5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US"/>
              <a:t>If </a:t>
            </a:r>
            <a:r>
              <a:rPr lang="en-US"/>
              <a:t>community</a:t>
            </a:r>
            <a:r>
              <a:rPr lang="en-US"/>
              <a:t> supports are not funded, our population are the ones that will be added to the hab center population. National conversations so far has suggested that large congregate centers are an apporpriate </a:t>
            </a: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2" name="Shape 152"/>
        <p:cNvGrpSpPr/>
        <p:nvPr/>
      </p:nvGrpSpPr>
      <p:grpSpPr>
        <a:xfrm>
          <a:off x="0" y="0"/>
          <a:ext cx="0" cy="0"/>
          <a:chOff x="0" y="0"/>
          <a:chExt cx="0" cy="0"/>
        </a:xfrm>
      </p:grpSpPr>
      <p:sp>
        <p:nvSpPr>
          <p:cNvPr id="153" name="Google Shape;153;p5: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54" name="Google Shape;154;p5: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rPr lang="en-US"/>
              <a:t>Here is information on how to contact panel members, but we would like our panel to see where everyone in the audience is from. Please use the chat to list your state senator and state representative.  If you don’t know who they are, list the county you live in.</a:t>
            </a: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8" name="Shape 158"/>
        <p:cNvGrpSpPr/>
        <p:nvPr/>
      </p:nvGrpSpPr>
      <p:grpSpPr>
        <a:xfrm>
          <a:off x="0" y="0"/>
          <a:ext cx="0" cy="0"/>
          <a:chOff x="0" y="0"/>
          <a:chExt cx="0" cy="0"/>
        </a:xfrm>
      </p:grpSpPr>
      <p:sp>
        <p:nvSpPr>
          <p:cNvPr id="159" name="Google Shape;159;g3a2797104ae_0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60" name="Google Shape;160;g3a2797104ae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US"/>
              <a:t>All-Vicki</a:t>
            </a: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3" name="Shape 163"/>
        <p:cNvGrpSpPr/>
        <p:nvPr/>
      </p:nvGrpSpPr>
      <p:grpSpPr>
        <a:xfrm>
          <a:off x="0" y="0"/>
          <a:ext cx="0" cy="0"/>
          <a:chOff x="0" y="0"/>
          <a:chExt cx="0" cy="0"/>
        </a:xfrm>
      </p:grpSpPr>
      <p:sp>
        <p:nvSpPr>
          <p:cNvPr id="164" name="Google Shape;164;g3a2392037a0_0_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65" name="Google Shape;165;g3a2392037a0_0_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US"/>
              <a:t>Rep Chappell- Larry</a:t>
            </a:r>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8" name="Shape 168"/>
        <p:cNvGrpSpPr/>
        <p:nvPr/>
      </p:nvGrpSpPr>
      <p:grpSpPr>
        <a:xfrm>
          <a:off x="0" y="0"/>
          <a:ext cx="0" cy="0"/>
          <a:chOff x="0" y="0"/>
          <a:chExt cx="0" cy="0"/>
        </a:xfrm>
      </p:grpSpPr>
      <p:sp>
        <p:nvSpPr>
          <p:cNvPr id="169" name="Google Shape;169;g3a2392037a0_0_1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70" name="Google Shape;170;g3a2392037a0_0_1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US"/>
              <a:t>Rep. Fogle-Vicki</a:t>
            </a:r>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3" name="Shape 173"/>
        <p:cNvGrpSpPr/>
        <p:nvPr/>
      </p:nvGrpSpPr>
      <p:grpSpPr>
        <a:xfrm>
          <a:off x="0" y="0"/>
          <a:ext cx="0" cy="0"/>
          <a:chOff x="0" y="0"/>
          <a:chExt cx="0" cy="0"/>
        </a:xfrm>
      </p:grpSpPr>
      <p:sp>
        <p:nvSpPr>
          <p:cNvPr id="174" name="Google Shape;174;g3a2392037a0_0_1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75" name="Google Shape;175;g3a2392037a0_0_1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US"/>
              <a:t>Rep. Hough-Larry</a:t>
            </a:r>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8" name="Shape 178"/>
        <p:cNvGrpSpPr/>
        <p:nvPr/>
      </p:nvGrpSpPr>
      <p:grpSpPr>
        <a:xfrm>
          <a:off x="0" y="0"/>
          <a:ext cx="0" cy="0"/>
          <a:chOff x="0" y="0"/>
          <a:chExt cx="0" cy="0"/>
        </a:xfrm>
      </p:grpSpPr>
      <p:sp>
        <p:nvSpPr>
          <p:cNvPr id="179" name="Google Shape;179;g3a2392037a0_0_2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80" name="Google Shape;180;g3a2392037a0_0_2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US"/>
              <a:t>Sen. Nurrenbern-Vicki</a:t>
            </a:r>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3" name="Shape 183"/>
        <p:cNvGrpSpPr/>
        <p:nvPr/>
      </p:nvGrpSpPr>
      <p:grpSpPr>
        <a:xfrm>
          <a:off x="0" y="0"/>
          <a:ext cx="0" cy="0"/>
          <a:chOff x="0" y="0"/>
          <a:chExt cx="0" cy="0"/>
        </a:xfrm>
      </p:grpSpPr>
      <p:sp>
        <p:nvSpPr>
          <p:cNvPr id="184" name="Google Shape;184;g3a2392037a0_0_2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85" name="Google Shape;185;g3a2392037a0_0_2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US"/>
              <a:t>Rep Hruza-Larry</a:t>
            </a:r>
            <a:endParaRPr/>
          </a:p>
          <a:p>
            <a:pPr indent="0" lvl="0" marL="0" rtl="0" algn="l">
              <a:lnSpc>
                <a:spcPct val="115000"/>
              </a:lnSpc>
              <a:spcBef>
                <a:spcPts val="0"/>
              </a:spcBef>
              <a:spcAft>
                <a:spcPts val="0"/>
              </a:spcAft>
              <a:buClr>
                <a:schemeClr val="dk1"/>
              </a:buClr>
              <a:buSzPts val="1100"/>
              <a:buFont typeface="Arial"/>
              <a:buNone/>
            </a:pPr>
            <a:r>
              <a:rPr lang="en-US" sz="1050">
                <a:solidFill>
                  <a:srgbClr val="0B60CA"/>
                </a:solidFill>
              </a:rPr>
              <a:t>This is where we should give examples of the actual refusals. I can add our experience of the support personnel waking up Nita in the middle of night and leaving</a:t>
            </a:r>
            <a:endParaRPr sz="1050">
              <a:solidFill>
                <a:srgbClr val="0B60CA"/>
              </a:solidFill>
            </a:endParaRPr>
          </a:p>
          <a:p>
            <a:pPr indent="0" lvl="0" marL="0" rtl="0" algn="l">
              <a:spcBef>
                <a:spcPts val="0"/>
              </a:spcBef>
              <a:spcAft>
                <a:spcPts val="0"/>
              </a:spcAft>
              <a:buNone/>
            </a:pPr>
            <a:r>
              <a:t/>
            </a:r>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8" name="Shape 188"/>
        <p:cNvGrpSpPr/>
        <p:nvPr/>
      </p:nvGrpSpPr>
      <p:grpSpPr>
        <a:xfrm>
          <a:off x="0" y="0"/>
          <a:ext cx="0" cy="0"/>
          <a:chOff x="0" y="0"/>
          <a:chExt cx="0" cy="0"/>
        </a:xfrm>
      </p:grpSpPr>
      <p:sp>
        <p:nvSpPr>
          <p:cNvPr id="189" name="Google Shape;189;g3a2392037a0_0_3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90" name="Google Shape;190;g3a2392037a0_0_3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US"/>
              <a:t>Sen McCreery-Vicki</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9" name="Shape 69"/>
        <p:cNvGrpSpPr/>
        <p:nvPr/>
      </p:nvGrpSpPr>
      <p:grpSpPr>
        <a:xfrm>
          <a:off x="0" y="0"/>
          <a:ext cx="0" cy="0"/>
          <a:chOff x="0" y="0"/>
          <a:chExt cx="0" cy="0"/>
        </a:xfrm>
      </p:grpSpPr>
      <p:sp>
        <p:nvSpPr>
          <p:cNvPr id="70" name="Google Shape;70;p2: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71" name="Google Shape;71;p2: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rPr lang="en-US"/>
              <a:t>These are the typical norms we use in our online public meetings and thought it best to reiterate them for those new to our group. In this panel format, the audience will be muted, and only the legislators and moderators will be unmuted.  There will be someone monitoring the chat for comments and questions. Everything in the chat will be made available to all participants on our website within one week after the meeting.</a:t>
            </a:r>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3" name="Shape 193"/>
        <p:cNvGrpSpPr/>
        <p:nvPr/>
      </p:nvGrpSpPr>
      <p:grpSpPr>
        <a:xfrm>
          <a:off x="0" y="0"/>
          <a:ext cx="0" cy="0"/>
          <a:chOff x="0" y="0"/>
          <a:chExt cx="0" cy="0"/>
        </a:xfrm>
      </p:grpSpPr>
      <p:sp>
        <p:nvSpPr>
          <p:cNvPr id="194" name="Google Shape;194;g3a2392037a0_0_3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95" name="Google Shape;195;g3a2392037a0_0_3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US"/>
              <a:t>Rep Stinnett-Larry</a:t>
            </a:r>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8" name="Shape 198"/>
        <p:cNvGrpSpPr/>
        <p:nvPr/>
      </p:nvGrpSpPr>
      <p:grpSpPr>
        <a:xfrm>
          <a:off x="0" y="0"/>
          <a:ext cx="0" cy="0"/>
          <a:chOff x="0" y="0"/>
          <a:chExt cx="0" cy="0"/>
        </a:xfrm>
      </p:grpSpPr>
      <p:sp>
        <p:nvSpPr>
          <p:cNvPr id="199" name="Google Shape;199;g3a2392037a0_0_4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00" name="Google Shape;200;g3a2392037a0_0_4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US"/>
              <a:t>Rep Bush-Vicki</a:t>
            </a:r>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3" name="Shape 203"/>
        <p:cNvGrpSpPr/>
        <p:nvPr/>
      </p:nvGrpSpPr>
      <p:grpSpPr>
        <a:xfrm>
          <a:off x="0" y="0"/>
          <a:ext cx="0" cy="0"/>
          <a:chOff x="0" y="0"/>
          <a:chExt cx="0" cy="0"/>
        </a:xfrm>
      </p:grpSpPr>
      <p:sp>
        <p:nvSpPr>
          <p:cNvPr id="204" name="Google Shape;204;g3a2392037a0_0_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05" name="Google Shape;205;g3a2392037a0_0_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5" name="Shape 75"/>
        <p:cNvGrpSpPr/>
        <p:nvPr/>
      </p:nvGrpSpPr>
      <p:grpSpPr>
        <a:xfrm>
          <a:off x="0" y="0"/>
          <a:ext cx="0" cy="0"/>
          <a:chOff x="0" y="0"/>
          <a:chExt cx="0" cy="0"/>
        </a:xfrm>
      </p:grpSpPr>
      <p:sp>
        <p:nvSpPr>
          <p:cNvPr id="76" name="Google Shape;76;g3a1cb7e7d18_0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7" name="Google Shape;77;g3a1cb7e7d18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US"/>
              <a:t>The meeting is being recorded.  If you do not want to be recorded, you can turn off your video and stay off the chat.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1" name="Shape 81"/>
        <p:cNvGrpSpPr/>
        <p:nvPr/>
      </p:nvGrpSpPr>
      <p:grpSpPr>
        <a:xfrm>
          <a:off x="0" y="0"/>
          <a:ext cx="0" cy="0"/>
          <a:chOff x="0" y="0"/>
          <a:chExt cx="0" cy="0"/>
        </a:xfrm>
      </p:grpSpPr>
      <p:sp>
        <p:nvSpPr>
          <p:cNvPr id="82" name="Google Shape;82;p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US"/>
              <a:t>As some of us have been in the field of developmental disabilities for a long time, we tend without thinking to use specialized jargon. I’m not going to read this to you but wanted to define some of these for you ahead of time.</a:t>
            </a:r>
            <a:endParaRPr/>
          </a:p>
        </p:txBody>
      </p:sp>
      <p:sp>
        <p:nvSpPr>
          <p:cNvPr id="83" name="Google Shape;83;p3: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7" name="Shape 87"/>
        <p:cNvGrpSpPr/>
        <p:nvPr/>
      </p:nvGrpSpPr>
      <p:grpSpPr>
        <a:xfrm>
          <a:off x="0" y="0"/>
          <a:ext cx="0" cy="0"/>
          <a:chOff x="0" y="0"/>
          <a:chExt cx="0" cy="0"/>
        </a:xfrm>
      </p:grpSpPr>
      <p:sp>
        <p:nvSpPr>
          <p:cNvPr id="88" name="Google Shape;88;g3a1cb7e7d18_0_4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89" name="Google Shape;89;g3a1cb7e7d18_0_4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US"/>
              <a:t>Who has disability in their nuclear family.  Everyone hopes they have a disability… 1 in 4.  </a:t>
            </a:r>
            <a:endParaRPr/>
          </a:p>
          <a:p>
            <a:pPr indent="0" lvl="0" marL="0" rtl="0" algn="l">
              <a:spcBef>
                <a:spcPts val="0"/>
              </a:spcBef>
              <a:spcAft>
                <a:spcPts val="0"/>
              </a:spcAft>
              <a:buNone/>
            </a:pPr>
            <a:r>
              <a:rPr lang="en-US"/>
              <a:t>Meedicaid lets us keep our loved ones at home.  Why..</a:t>
            </a:r>
            <a:endParaRPr/>
          </a:p>
          <a:p>
            <a:pPr indent="0" lvl="0" marL="0" rtl="0" algn="l">
              <a:spcBef>
                <a:spcPts val="0"/>
              </a:spcBef>
              <a:spcAft>
                <a:spcPts val="0"/>
              </a:spcAft>
              <a:buNone/>
            </a:pPr>
            <a:r>
              <a:t/>
            </a:r>
            <a:endParaRPr/>
          </a:p>
          <a:p>
            <a:pPr indent="0" lvl="0" marL="0" rtl="0" algn="l">
              <a:spcBef>
                <a:spcPts val="0"/>
              </a:spcBef>
              <a:spcAft>
                <a:spcPts val="0"/>
              </a:spcAft>
              <a:buNone/>
            </a:pPr>
            <a:r>
              <a:t/>
            </a:r>
            <a:endParaRPr/>
          </a:p>
          <a:p>
            <a:pPr indent="0" lvl="0" marL="0" rtl="0" algn="l">
              <a:spcBef>
                <a:spcPts val="0"/>
              </a:spcBef>
              <a:spcAft>
                <a:spcPts val="0"/>
              </a:spcAft>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2" name="Shape 92"/>
        <p:cNvGrpSpPr/>
        <p:nvPr/>
      </p:nvGrpSpPr>
      <p:grpSpPr>
        <a:xfrm>
          <a:off x="0" y="0"/>
          <a:ext cx="0" cy="0"/>
          <a:chOff x="0" y="0"/>
          <a:chExt cx="0" cy="0"/>
        </a:xfrm>
      </p:grpSpPr>
      <p:sp>
        <p:nvSpPr>
          <p:cNvPr id="93" name="Google Shape;93;g3a1cb7e7d18_0_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94" name="Google Shape;94;g3a1cb7e7d18_0_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US"/>
              <a:t>Medicaid Federal reductions expected - how it flows</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4" name="Shape 104"/>
        <p:cNvGrpSpPr/>
        <p:nvPr/>
      </p:nvGrpSpPr>
      <p:grpSpPr>
        <a:xfrm>
          <a:off x="0" y="0"/>
          <a:ext cx="0" cy="0"/>
          <a:chOff x="0" y="0"/>
          <a:chExt cx="0" cy="0"/>
        </a:xfrm>
      </p:grpSpPr>
      <p:sp>
        <p:nvSpPr>
          <p:cNvPr id="105" name="Google Shape;105;g3a1cb7e7d18_0_1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06" name="Google Shape;106;g3a1cb7e7d18_0_1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US"/>
              <a:t>How is our state using Medicaid - by department.</a:t>
            </a:r>
            <a:endParaRPr/>
          </a:p>
          <a:p>
            <a:pPr indent="0" lvl="0" marL="0" rtl="0" algn="l">
              <a:spcBef>
                <a:spcPts val="0"/>
              </a:spcBef>
              <a:spcAft>
                <a:spcPts val="0"/>
              </a:spcAft>
              <a:buNone/>
            </a:pPr>
            <a:r>
              <a:rPr lang="en-US"/>
              <a:t> Where SDS is!</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4" name="Shape 124"/>
        <p:cNvGrpSpPr/>
        <p:nvPr/>
      </p:nvGrpSpPr>
      <p:grpSpPr>
        <a:xfrm>
          <a:off x="0" y="0"/>
          <a:ext cx="0" cy="0"/>
          <a:chOff x="0" y="0"/>
          <a:chExt cx="0" cy="0"/>
        </a:xfrm>
      </p:grpSpPr>
      <p:sp>
        <p:nvSpPr>
          <p:cNvPr id="125" name="Google Shape;125;p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US"/>
              <a:t>Who we represent currently.  Our relevance</a:t>
            </a:r>
            <a:endParaRPr/>
          </a:p>
        </p:txBody>
      </p:sp>
      <p:sp>
        <p:nvSpPr>
          <p:cNvPr id="126" name="Google Shape;126;p4: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0" name="Shape 130"/>
        <p:cNvGrpSpPr/>
        <p:nvPr/>
      </p:nvGrpSpPr>
      <p:grpSpPr>
        <a:xfrm>
          <a:off x="0" y="0"/>
          <a:ext cx="0" cy="0"/>
          <a:chOff x="0" y="0"/>
          <a:chExt cx="0" cy="0"/>
        </a:xfrm>
      </p:grpSpPr>
      <p:sp>
        <p:nvSpPr>
          <p:cNvPr id="131" name="Google Shape;131;g3a1cb7e7d18_0_3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32" name="Google Shape;132;g3a1cb7e7d18_0_3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US"/>
              <a:t>Trend of HCBS costs according to CMS and the published DMH FY27 Program book</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7"/>
          <p:cNvSpPr txBox="1"/>
          <p:nvPr>
            <p:ph type="ctrTitle"/>
          </p:nvPr>
        </p:nvSpPr>
        <p:spPr>
          <a:xfrm>
            <a:off x="311708" y="744575"/>
            <a:ext cx="8520600" cy="2052600"/>
          </a:xfrm>
          <a:prstGeom prst="rect">
            <a:avLst/>
          </a:prstGeom>
          <a:noFill/>
          <a:ln>
            <a:noFill/>
          </a:ln>
        </p:spPr>
        <p:txBody>
          <a:bodyPr anchorCtr="0" anchor="b" bIns="91425" lIns="91425" spcFirstLastPara="1" rIns="91425" wrap="square" tIns="91425">
            <a:normAutofit/>
          </a:bodyPr>
          <a:lstStyle>
            <a:lvl1pPr lvl="0" algn="ctr">
              <a:lnSpc>
                <a:spcPct val="100000"/>
              </a:lnSpc>
              <a:spcBef>
                <a:spcPts val="0"/>
              </a:spcBef>
              <a:spcAft>
                <a:spcPts val="0"/>
              </a:spcAft>
              <a:buSzPts val="5200"/>
              <a:buNone/>
              <a:defRPr sz="5200"/>
            </a:lvl1pPr>
            <a:lvl2pPr lvl="1" algn="ctr">
              <a:lnSpc>
                <a:spcPct val="100000"/>
              </a:lnSpc>
              <a:spcBef>
                <a:spcPts val="0"/>
              </a:spcBef>
              <a:spcAft>
                <a:spcPts val="0"/>
              </a:spcAft>
              <a:buSzPts val="5200"/>
              <a:buNone/>
              <a:defRPr sz="5200"/>
            </a:lvl2pPr>
            <a:lvl3pPr lvl="2" algn="ctr">
              <a:lnSpc>
                <a:spcPct val="100000"/>
              </a:lnSpc>
              <a:spcBef>
                <a:spcPts val="0"/>
              </a:spcBef>
              <a:spcAft>
                <a:spcPts val="0"/>
              </a:spcAft>
              <a:buSzPts val="5200"/>
              <a:buNone/>
              <a:defRPr sz="5200"/>
            </a:lvl3pPr>
            <a:lvl4pPr lvl="3" algn="ctr">
              <a:lnSpc>
                <a:spcPct val="100000"/>
              </a:lnSpc>
              <a:spcBef>
                <a:spcPts val="0"/>
              </a:spcBef>
              <a:spcAft>
                <a:spcPts val="0"/>
              </a:spcAft>
              <a:buSzPts val="5200"/>
              <a:buNone/>
              <a:defRPr sz="5200"/>
            </a:lvl4pPr>
            <a:lvl5pPr lvl="4" algn="ctr">
              <a:lnSpc>
                <a:spcPct val="100000"/>
              </a:lnSpc>
              <a:spcBef>
                <a:spcPts val="0"/>
              </a:spcBef>
              <a:spcAft>
                <a:spcPts val="0"/>
              </a:spcAft>
              <a:buSzPts val="5200"/>
              <a:buNone/>
              <a:defRPr sz="5200"/>
            </a:lvl5pPr>
            <a:lvl6pPr lvl="5" algn="ctr">
              <a:lnSpc>
                <a:spcPct val="100000"/>
              </a:lnSpc>
              <a:spcBef>
                <a:spcPts val="0"/>
              </a:spcBef>
              <a:spcAft>
                <a:spcPts val="0"/>
              </a:spcAft>
              <a:buSzPts val="5200"/>
              <a:buNone/>
              <a:defRPr sz="5200"/>
            </a:lvl6pPr>
            <a:lvl7pPr lvl="6" algn="ctr">
              <a:lnSpc>
                <a:spcPct val="100000"/>
              </a:lnSpc>
              <a:spcBef>
                <a:spcPts val="0"/>
              </a:spcBef>
              <a:spcAft>
                <a:spcPts val="0"/>
              </a:spcAft>
              <a:buSzPts val="5200"/>
              <a:buNone/>
              <a:defRPr sz="5200"/>
            </a:lvl7pPr>
            <a:lvl8pPr lvl="7" algn="ctr">
              <a:lnSpc>
                <a:spcPct val="100000"/>
              </a:lnSpc>
              <a:spcBef>
                <a:spcPts val="0"/>
              </a:spcBef>
              <a:spcAft>
                <a:spcPts val="0"/>
              </a:spcAft>
              <a:buSzPts val="5200"/>
              <a:buNone/>
              <a:defRPr sz="5200"/>
            </a:lvl8pPr>
            <a:lvl9pPr lvl="8" algn="ctr">
              <a:lnSpc>
                <a:spcPct val="100000"/>
              </a:lnSpc>
              <a:spcBef>
                <a:spcPts val="0"/>
              </a:spcBef>
              <a:spcAft>
                <a:spcPts val="0"/>
              </a:spcAft>
              <a:buSzPts val="5200"/>
              <a:buNone/>
              <a:defRPr sz="5200"/>
            </a:lvl9pPr>
          </a:lstStyle>
          <a:p/>
        </p:txBody>
      </p:sp>
      <p:sp>
        <p:nvSpPr>
          <p:cNvPr id="11" name="Google Shape;11;p7"/>
          <p:cNvSpPr txBox="1"/>
          <p:nvPr>
            <p:ph idx="1" type="subTitle"/>
          </p:nvPr>
        </p:nvSpPr>
        <p:spPr>
          <a:xfrm>
            <a:off x="311700" y="2834125"/>
            <a:ext cx="8520600" cy="792600"/>
          </a:xfrm>
          <a:prstGeom prst="rect">
            <a:avLst/>
          </a:prstGeom>
          <a:noFill/>
          <a:ln>
            <a:noFill/>
          </a:ln>
        </p:spPr>
        <p:txBody>
          <a:bodyPr anchorCtr="0" anchor="t" bIns="91425" lIns="91425" spcFirstLastPara="1" rIns="91425" wrap="square" tIns="91425">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2" name="Google Shape;12;p7"/>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5" name="Shape 45"/>
        <p:cNvGrpSpPr/>
        <p:nvPr/>
      </p:nvGrpSpPr>
      <p:grpSpPr>
        <a:xfrm>
          <a:off x="0" y="0"/>
          <a:ext cx="0" cy="0"/>
          <a:chOff x="0" y="0"/>
          <a:chExt cx="0" cy="0"/>
        </a:xfrm>
      </p:grpSpPr>
      <p:sp>
        <p:nvSpPr>
          <p:cNvPr id="46" name="Google Shape;46;p16"/>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3" name="Shape 13"/>
        <p:cNvGrpSpPr/>
        <p:nvPr/>
      </p:nvGrpSpPr>
      <p:grpSpPr>
        <a:xfrm>
          <a:off x="0" y="0"/>
          <a:ext cx="0" cy="0"/>
          <a:chOff x="0" y="0"/>
          <a:chExt cx="0" cy="0"/>
        </a:xfrm>
      </p:grpSpPr>
      <p:sp>
        <p:nvSpPr>
          <p:cNvPr id="14" name="Google Shape;14;p8"/>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p:txBody>
      </p:sp>
      <p:sp>
        <p:nvSpPr>
          <p:cNvPr id="15" name="Google Shape;15;p8"/>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rmAutofit/>
          </a:bodyPr>
          <a:lstStyle>
            <a:lvl1pPr indent="-342900" lvl="0" marL="457200" algn="l">
              <a:lnSpc>
                <a:spcPct val="115000"/>
              </a:lnSpc>
              <a:spcBef>
                <a:spcPts val="0"/>
              </a:spcBef>
              <a:spcAft>
                <a:spcPts val="0"/>
              </a:spcAft>
              <a:buSzPts val="1800"/>
              <a:buChar char="●"/>
              <a:defRPr/>
            </a:lvl1pPr>
            <a:lvl2pPr indent="-317500" lvl="1" marL="914400" algn="l">
              <a:lnSpc>
                <a:spcPct val="115000"/>
              </a:lnSpc>
              <a:spcBef>
                <a:spcPts val="0"/>
              </a:spcBef>
              <a:spcAft>
                <a:spcPts val="0"/>
              </a:spcAft>
              <a:buSzPts val="1400"/>
              <a:buChar char="○"/>
              <a:defRPr/>
            </a:lvl2pPr>
            <a:lvl3pPr indent="-317500" lvl="2" marL="1371600" algn="l">
              <a:lnSpc>
                <a:spcPct val="115000"/>
              </a:lnSpc>
              <a:spcBef>
                <a:spcPts val="0"/>
              </a:spcBef>
              <a:spcAft>
                <a:spcPts val="0"/>
              </a:spcAft>
              <a:buSzPts val="1400"/>
              <a:buChar char="■"/>
              <a:defRPr/>
            </a:lvl3pPr>
            <a:lvl4pPr indent="-317500" lvl="3" marL="1828800" algn="l">
              <a:lnSpc>
                <a:spcPct val="115000"/>
              </a:lnSpc>
              <a:spcBef>
                <a:spcPts val="0"/>
              </a:spcBef>
              <a:spcAft>
                <a:spcPts val="0"/>
              </a:spcAft>
              <a:buSzPts val="1400"/>
              <a:buChar char="●"/>
              <a:defRPr/>
            </a:lvl4pPr>
            <a:lvl5pPr indent="-317500" lvl="4" marL="2286000" algn="l">
              <a:lnSpc>
                <a:spcPct val="115000"/>
              </a:lnSpc>
              <a:spcBef>
                <a:spcPts val="0"/>
              </a:spcBef>
              <a:spcAft>
                <a:spcPts val="0"/>
              </a:spcAft>
              <a:buSzPts val="1400"/>
              <a:buChar char="○"/>
              <a:defRPr/>
            </a:lvl5pPr>
            <a:lvl6pPr indent="-317500" lvl="5" marL="2743200" algn="l">
              <a:lnSpc>
                <a:spcPct val="115000"/>
              </a:lnSpc>
              <a:spcBef>
                <a:spcPts val="0"/>
              </a:spcBef>
              <a:spcAft>
                <a:spcPts val="0"/>
              </a:spcAft>
              <a:buSzPts val="1400"/>
              <a:buChar char="■"/>
              <a:defRPr/>
            </a:lvl6pPr>
            <a:lvl7pPr indent="-317500" lvl="6" marL="3200400" algn="l">
              <a:lnSpc>
                <a:spcPct val="115000"/>
              </a:lnSpc>
              <a:spcBef>
                <a:spcPts val="0"/>
              </a:spcBef>
              <a:spcAft>
                <a:spcPts val="0"/>
              </a:spcAft>
              <a:buSzPts val="1400"/>
              <a:buChar char="●"/>
              <a:defRPr/>
            </a:lvl7pPr>
            <a:lvl8pPr indent="-317500" lvl="7" marL="3657600" algn="l">
              <a:lnSpc>
                <a:spcPct val="115000"/>
              </a:lnSpc>
              <a:spcBef>
                <a:spcPts val="0"/>
              </a:spcBef>
              <a:spcAft>
                <a:spcPts val="0"/>
              </a:spcAft>
              <a:buSzPts val="1400"/>
              <a:buChar char="○"/>
              <a:defRPr/>
            </a:lvl8pPr>
            <a:lvl9pPr indent="-317500" lvl="8" marL="4114800" algn="l">
              <a:lnSpc>
                <a:spcPct val="115000"/>
              </a:lnSpc>
              <a:spcBef>
                <a:spcPts val="0"/>
              </a:spcBef>
              <a:spcAft>
                <a:spcPts val="0"/>
              </a:spcAft>
              <a:buSzPts val="1400"/>
              <a:buChar char="■"/>
              <a:defRPr/>
            </a:lvl9pPr>
          </a:lstStyle>
          <a:p/>
        </p:txBody>
      </p:sp>
      <p:sp>
        <p:nvSpPr>
          <p:cNvPr id="16" name="Google Shape;16;p8"/>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17" name="Shape 17"/>
        <p:cNvGrpSpPr/>
        <p:nvPr/>
      </p:nvGrpSpPr>
      <p:grpSpPr>
        <a:xfrm>
          <a:off x="0" y="0"/>
          <a:ext cx="0" cy="0"/>
          <a:chOff x="0" y="0"/>
          <a:chExt cx="0" cy="0"/>
        </a:xfrm>
      </p:grpSpPr>
      <p:sp>
        <p:nvSpPr>
          <p:cNvPr id="18" name="Google Shape;18;p9"/>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p:txBody>
      </p:sp>
      <p:sp>
        <p:nvSpPr>
          <p:cNvPr id="19" name="Google Shape;19;p9"/>
          <p:cNvSpPr txBox="1"/>
          <p:nvPr>
            <p:ph idx="1" type="body"/>
          </p:nvPr>
        </p:nvSpPr>
        <p:spPr>
          <a:xfrm>
            <a:off x="311700" y="1152475"/>
            <a:ext cx="3999900" cy="3416400"/>
          </a:xfrm>
          <a:prstGeom prst="rect">
            <a:avLst/>
          </a:prstGeom>
          <a:noFill/>
          <a:ln>
            <a:noFill/>
          </a:ln>
        </p:spPr>
        <p:txBody>
          <a:bodyPr anchorCtr="0" anchor="t" bIns="91425" lIns="91425" spcFirstLastPara="1" rIns="91425" wrap="square" tIns="91425">
            <a:normAutofit/>
          </a:bodyPr>
          <a:lstStyle>
            <a:lvl1pPr indent="-317500" lvl="0" marL="457200" algn="l">
              <a:lnSpc>
                <a:spcPct val="115000"/>
              </a:lnSpc>
              <a:spcBef>
                <a:spcPts val="0"/>
              </a:spcBef>
              <a:spcAft>
                <a:spcPts val="0"/>
              </a:spcAft>
              <a:buSzPts val="1400"/>
              <a:buChar char="●"/>
              <a:defRPr sz="1400"/>
            </a:lvl1pPr>
            <a:lvl2pPr indent="-304800" lvl="1" marL="914400" algn="l">
              <a:lnSpc>
                <a:spcPct val="115000"/>
              </a:lnSpc>
              <a:spcBef>
                <a:spcPts val="0"/>
              </a:spcBef>
              <a:spcAft>
                <a:spcPts val="0"/>
              </a:spcAft>
              <a:buSzPts val="1200"/>
              <a:buChar char="○"/>
              <a:defRPr sz="1200"/>
            </a:lvl2pPr>
            <a:lvl3pPr indent="-304800" lvl="2" marL="1371600" algn="l">
              <a:lnSpc>
                <a:spcPct val="115000"/>
              </a:lnSpc>
              <a:spcBef>
                <a:spcPts val="0"/>
              </a:spcBef>
              <a:spcAft>
                <a:spcPts val="0"/>
              </a:spcAft>
              <a:buSzPts val="1200"/>
              <a:buChar char="■"/>
              <a:defRPr sz="1200"/>
            </a:lvl3pPr>
            <a:lvl4pPr indent="-304800" lvl="3" marL="1828800" algn="l">
              <a:lnSpc>
                <a:spcPct val="115000"/>
              </a:lnSpc>
              <a:spcBef>
                <a:spcPts val="0"/>
              </a:spcBef>
              <a:spcAft>
                <a:spcPts val="0"/>
              </a:spcAft>
              <a:buSzPts val="1200"/>
              <a:buChar char="●"/>
              <a:defRPr sz="1200"/>
            </a:lvl4pPr>
            <a:lvl5pPr indent="-304800" lvl="4" marL="2286000" algn="l">
              <a:lnSpc>
                <a:spcPct val="115000"/>
              </a:lnSpc>
              <a:spcBef>
                <a:spcPts val="0"/>
              </a:spcBef>
              <a:spcAft>
                <a:spcPts val="0"/>
              </a:spcAft>
              <a:buSzPts val="1200"/>
              <a:buChar char="○"/>
              <a:defRPr sz="1200"/>
            </a:lvl5pPr>
            <a:lvl6pPr indent="-304800" lvl="5" marL="2743200" algn="l">
              <a:lnSpc>
                <a:spcPct val="115000"/>
              </a:lnSpc>
              <a:spcBef>
                <a:spcPts val="0"/>
              </a:spcBef>
              <a:spcAft>
                <a:spcPts val="0"/>
              </a:spcAft>
              <a:buSzPts val="1200"/>
              <a:buChar char="■"/>
              <a:defRPr sz="1200"/>
            </a:lvl6pPr>
            <a:lvl7pPr indent="-304800" lvl="6" marL="3200400" algn="l">
              <a:lnSpc>
                <a:spcPct val="115000"/>
              </a:lnSpc>
              <a:spcBef>
                <a:spcPts val="0"/>
              </a:spcBef>
              <a:spcAft>
                <a:spcPts val="0"/>
              </a:spcAft>
              <a:buSzPts val="1200"/>
              <a:buChar char="●"/>
              <a:defRPr sz="1200"/>
            </a:lvl7pPr>
            <a:lvl8pPr indent="-304800" lvl="7" marL="3657600" algn="l">
              <a:lnSpc>
                <a:spcPct val="115000"/>
              </a:lnSpc>
              <a:spcBef>
                <a:spcPts val="0"/>
              </a:spcBef>
              <a:spcAft>
                <a:spcPts val="0"/>
              </a:spcAft>
              <a:buSzPts val="1200"/>
              <a:buChar char="○"/>
              <a:defRPr sz="1200"/>
            </a:lvl8pPr>
            <a:lvl9pPr indent="-304800" lvl="8" marL="4114800" algn="l">
              <a:lnSpc>
                <a:spcPct val="115000"/>
              </a:lnSpc>
              <a:spcBef>
                <a:spcPts val="0"/>
              </a:spcBef>
              <a:spcAft>
                <a:spcPts val="0"/>
              </a:spcAft>
              <a:buSzPts val="1200"/>
              <a:buChar char="■"/>
              <a:defRPr sz="1200"/>
            </a:lvl9pPr>
          </a:lstStyle>
          <a:p/>
        </p:txBody>
      </p:sp>
      <p:sp>
        <p:nvSpPr>
          <p:cNvPr id="20" name="Google Shape;20;p9"/>
          <p:cNvSpPr txBox="1"/>
          <p:nvPr>
            <p:ph idx="2" type="body"/>
          </p:nvPr>
        </p:nvSpPr>
        <p:spPr>
          <a:xfrm>
            <a:off x="4832400" y="1152475"/>
            <a:ext cx="3999900" cy="3416400"/>
          </a:xfrm>
          <a:prstGeom prst="rect">
            <a:avLst/>
          </a:prstGeom>
          <a:noFill/>
          <a:ln>
            <a:noFill/>
          </a:ln>
        </p:spPr>
        <p:txBody>
          <a:bodyPr anchorCtr="0" anchor="t" bIns="91425" lIns="91425" spcFirstLastPara="1" rIns="91425" wrap="square" tIns="91425">
            <a:normAutofit/>
          </a:bodyPr>
          <a:lstStyle>
            <a:lvl1pPr indent="-317500" lvl="0" marL="457200" algn="l">
              <a:lnSpc>
                <a:spcPct val="115000"/>
              </a:lnSpc>
              <a:spcBef>
                <a:spcPts val="0"/>
              </a:spcBef>
              <a:spcAft>
                <a:spcPts val="0"/>
              </a:spcAft>
              <a:buSzPts val="1400"/>
              <a:buChar char="●"/>
              <a:defRPr sz="1400"/>
            </a:lvl1pPr>
            <a:lvl2pPr indent="-304800" lvl="1" marL="914400" algn="l">
              <a:lnSpc>
                <a:spcPct val="115000"/>
              </a:lnSpc>
              <a:spcBef>
                <a:spcPts val="0"/>
              </a:spcBef>
              <a:spcAft>
                <a:spcPts val="0"/>
              </a:spcAft>
              <a:buSzPts val="1200"/>
              <a:buChar char="○"/>
              <a:defRPr sz="1200"/>
            </a:lvl2pPr>
            <a:lvl3pPr indent="-304800" lvl="2" marL="1371600" algn="l">
              <a:lnSpc>
                <a:spcPct val="115000"/>
              </a:lnSpc>
              <a:spcBef>
                <a:spcPts val="0"/>
              </a:spcBef>
              <a:spcAft>
                <a:spcPts val="0"/>
              </a:spcAft>
              <a:buSzPts val="1200"/>
              <a:buChar char="■"/>
              <a:defRPr sz="1200"/>
            </a:lvl3pPr>
            <a:lvl4pPr indent="-304800" lvl="3" marL="1828800" algn="l">
              <a:lnSpc>
                <a:spcPct val="115000"/>
              </a:lnSpc>
              <a:spcBef>
                <a:spcPts val="0"/>
              </a:spcBef>
              <a:spcAft>
                <a:spcPts val="0"/>
              </a:spcAft>
              <a:buSzPts val="1200"/>
              <a:buChar char="●"/>
              <a:defRPr sz="1200"/>
            </a:lvl4pPr>
            <a:lvl5pPr indent="-304800" lvl="4" marL="2286000" algn="l">
              <a:lnSpc>
                <a:spcPct val="115000"/>
              </a:lnSpc>
              <a:spcBef>
                <a:spcPts val="0"/>
              </a:spcBef>
              <a:spcAft>
                <a:spcPts val="0"/>
              </a:spcAft>
              <a:buSzPts val="1200"/>
              <a:buChar char="○"/>
              <a:defRPr sz="1200"/>
            </a:lvl5pPr>
            <a:lvl6pPr indent="-304800" lvl="5" marL="2743200" algn="l">
              <a:lnSpc>
                <a:spcPct val="115000"/>
              </a:lnSpc>
              <a:spcBef>
                <a:spcPts val="0"/>
              </a:spcBef>
              <a:spcAft>
                <a:spcPts val="0"/>
              </a:spcAft>
              <a:buSzPts val="1200"/>
              <a:buChar char="■"/>
              <a:defRPr sz="1200"/>
            </a:lvl6pPr>
            <a:lvl7pPr indent="-304800" lvl="6" marL="3200400" algn="l">
              <a:lnSpc>
                <a:spcPct val="115000"/>
              </a:lnSpc>
              <a:spcBef>
                <a:spcPts val="0"/>
              </a:spcBef>
              <a:spcAft>
                <a:spcPts val="0"/>
              </a:spcAft>
              <a:buSzPts val="1200"/>
              <a:buChar char="●"/>
              <a:defRPr sz="1200"/>
            </a:lvl7pPr>
            <a:lvl8pPr indent="-304800" lvl="7" marL="3657600" algn="l">
              <a:lnSpc>
                <a:spcPct val="115000"/>
              </a:lnSpc>
              <a:spcBef>
                <a:spcPts val="0"/>
              </a:spcBef>
              <a:spcAft>
                <a:spcPts val="0"/>
              </a:spcAft>
              <a:buSzPts val="1200"/>
              <a:buChar char="○"/>
              <a:defRPr sz="1200"/>
            </a:lvl8pPr>
            <a:lvl9pPr indent="-304800" lvl="8" marL="4114800" algn="l">
              <a:lnSpc>
                <a:spcPct val="115000"/>
              </a:lnSpc>
              <a:spcBef>
                <a:spcPts val="0"/>
              </a:spcBef>
              <a:spcAft>
                <a:spcPts val="0"/>
              </a:spcAft>
              <a:buSzPts val="1200"/>
              <a:buChar char="■"/>
              <a:defRPr sz="1200"/>
            </a:lvl9pPr>
          </a:lstStyle>
          <a:p/>
        </p:txBody>
      </p:sp>
      <p:sp>
        <p:nvSpPr>
          <p:cNvPr id="21" name="Google Shape;21;p9"/>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2" name="Shape 22"/>
        <p:cNvGrpSpPr/>
        <p:nvPr/>
      </p:nvGrpSpPr>
      <p:grpSpPr>
        <a:xfrm>
          <a:off x="0" y="0"/>
          <a:ext cx="0" cy="0"/>
          <a:chOff x="0" y="0"/>
          <a:chExt cx="0" cy="0"/>
        </a:xfrm>
      </p:grpSpPr>
      <p:sp>
        <p:nvSpPr>
          <p:cNvPr id="23" name="Google Shape;23;p10"/>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p:txBody>
      </p:sp>
      <p:sp>
        <p:nvSpPr>
          <p:cNvPr id="24" name="Google Shape;24;p10"/>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5" name="Shape 25"/>
        <p:cNvGrpSpPr/>
        <p:nvPr/>
      </p:nvGrpSpPr>
      <p:grpSpPr>
        <a:xfrm>
          <a:off x="0" y="0"/>
          <a:ext cx="0" cy="0"/>
          <a:chOff x="0" y="0"/>
          <a:chExt cx="0" cy="0"/>
        </a:xfrm>
      </p:grpSpPr>
      <p:sp>
        <p:nvSpPr>
          <p:cNvPr id="26" name="Google Shape;26;p11"/>
          <p:cNvSpPr txBox="1"/>
          <p:nvPr>
            <p:ph type="title"/>
          </p:nvPr>
        </p:nvSpPr>
        <p:spPr>
          <a:xfrm>
            <a:off x="311700" y="555600"/>
            <a:ext cx="2808000" cy="755700"/>
          </a:xfrm>
          <a:prstGeom prst="rect">
            <a:avLst/>
          </a:prstGeom>
          <a:noFill/>
          <a:ln>
            <a:noFill/>
          </a:ln>
        </p:spPr>
        <p:txBody>
          <a:bodyPr anchorCtr="0" anchor="b" bIns="91425" lIns="91425" spcFirstLastPara="1" rIns="91425" wrap="square" tIns="91425">
            <a:normAutofit/>
          </a:bodyPr>
          <a:lstStyle>
            <a:lvl1pPr lvl="0" algn="l">
              <a:lnSpc>
                <a:spcPct val="100000"/>
              </a:lnSpc>
              <a:spcBef>
                <a:spcPts val="0"/>
              </a:spcBef>
              <a:spcAft>
                <a:spcPts val="0"/>
              </a:spcAft>
              <a:buSzPts val="2400"/>
              <a:buNone/>
              <a:defRPr sz="2400"/>
            </a:lvl1pPr>
            <a:lvl2pPr lvl="1" algn="l">
              <a:lnSpc>
                <a:spcPct val="100000"/>
              </a:lnSpc>
              <a:spcBef>
                <a:spcPts val="0"/>
              </a:spcBef>
              <a:spcAft>
                <a:spcPts val="0"/>
              </a:spcAft>
              <a:buSzPts val="2400"/>
              <a:buNone/>
              <a:defRPr sz="2400"/>
            </a:lvl2pPr>
            <a:lvl3pPr lvl="2" algn="l">
              <a:lnSpc>
                <a:spcPct val="100000"/>
              </a:lnSpc>
              <a:spcBef>
                <a:spcPts val="0"/>
              </a:spcBef>
              <a:spcAft>
                <a:spcPts val="0"/>
              </a:spcAft>
              <a:buSzPts val="2400"/>
              <a:buNone/>
              <a:defRPr sz="2400"/>
            </a:lvl3pPr>
            <a:lvl4pPr lvl="3" algn="l">
              <a:lnSpc>
                <a:spcPct val="100000"/>
              </a:lnSpc>
              <a:spcBef>
                <a:spcPts val="0"/>
              </a:spcBef>
              <a:spcAft>
                <a:spcPts val="0"/>
              </a:spcAft>
              <a:buSzPts val="2400"/>
              <a:buNone/>
              <a:defRPr sz="2400"/>
            </a:lvl4pPr>
            <a:lvl5pPr lvl="4" algn="l">
              <a:lnSpc>
                <a:spcPct val="100000"/>
              </a:lnSpc>
              <a:spcBef>
                <a:spcPts val="0"/>
              </a:spcBef>
              <a:spcAft>
                <a:spcPts val="0"/>
              </a:spcAft>
              <a:buSzPts val="2400"/>
              <a:buNone/>
              <a:defRPr sz="2400"/>
            </a:lvl5pPr>
            <a:lvl6pPr lvl="5" algn="l">
              <a:lnSpc>
                <a:spcPct val="100000"/>
              </a:lnSpc>
              <a:spcBef>
                <a:spcPts val="0"/>
              </a:spcBef>
              <a:spcAft>
                <a:spcPts val="0"/>
              </a:spcAft>
              <a:buSzPts val="2400"/>
              <a:buNone/>
              <a:defRPr sz="2400"/>
            </a:lvl6pPr>
            <a:lvl7pPr lvl="6" algn="l">
              <a:lnSpc>
                <a:spcPct val="100000"/>
              </a:lnSpc>
              <a:spcBef>
                <a:spcPts val="0"/>
              </a:spcBef>
              <a:spcAft>
                <a:spcPts val="0"/>
              </a:spcAft>
              <a:buSzPts val="2400"/>
              <a:buNone/>
              <a:defRPr sz="2400"/>
            </a:lvl7pPr>
            <a:lvl8pPr lvl="7" algn="l">
              <a:lnSpc>
                <a:spcPct val="100000"/>
              </a:lnSpc>
              <a:spcBef>
                <a:spcPts val="0"/>
              </a:spcBef>
              <a:spcAft>
                <a:spcPts val="0"/>
              </a:spcAft>
              <a:buSzPts val="2400"/>
              <a:buNone/>
              <a:defRPr sz="2400"/>
            </a:lvl8pPr>
            <a:lvl9pPr lvl="8" algn="l">
              <a:lnSpc>
                <a:spcPct val="100000"/>
              </a:lnSpc>
              <a:spcBef>
                <a:spcPts val="0"/>
              </a:spcBef>
              <a:spcAft>
                <a:spcPts val="0"/>
              </a:spcAft>
              <a:buSzPts val="2400"/>
              <a:buNone/>
              <a:defRPr sz="2400"/>
            </a:lvl9pPr>
          </a:lstStyle>
          <a:p/>
        </p:txBody>
      </p:sp>
      <p:sp>
        <p:nvSpPr>
          <p:cNvPr id="27" name="Google Shape;27;p11"/>
          <p:cNvSpPr txBox="1"/>
          <p:nvPr>
            <p:ph idx="1" type="body"/>
          </p:nvPr>
        </p:nvSpPr>
        <p:spPr>
          <a:xfrm>
            <a:off x="311700" y="1389600"/>
            <a:ext cx="2808000" cy="3179400"/>
          </a:xfrm>
          <a:prstGeom prst="rect">
            <a:avLst/>
          </a:prstGeom>
          <a:noFill/>
          <a:ln>
            <a:noFill/>
          </a:ln>
        </p:spPr>
        <p:txBody>
          <a:bodyPr anchorCtr="0" anchor="t" bIns="91425" lIns="91425" spcFirstLastPara="1" rIns="91425" wrap="square" tIns="91425">
            <a:normAutofit/>
          </a:bodyPr>
          <a:lstStyle>
            <a:lvl1pPr indent="-304800" lvl="0" marL="457200" algn="l">
              <a:lnSpc>
                <a:spcPct val="115000"/>
              </a:lnSpc>
              <a:spcBef>
                <a:spcPts val="0"/>
              </a:spcBef>
              <a:spcAft>
                <a:spcPts val="0"/>
              </a:spcAft>
              <a:buSzPts val="1200"/>
              <a:buChar char="●"/>
              <a:defRPr sz="1200"/>
            </a:lvl1pPr>
            <a:lvl2pPr indent="-304800" lvl="1" marL="914400" algn="l">
              <a:lnSpc>
                <a:spcPct val="115000"/>
              </a:lnSpc>
              <a:spcBef>
                <a:spcPts val="0"/>
              </a:spcBef>
              <a:spcAft>
                <a:spcPts val="0"/>
              </a:spcAft>
              <a:buSzPts val="1200"/>
              <a:buChar char="○"/>
              <a:defRPr sz="1200"/>
            </a:lvl2pPr>
            <a:lvl3pPr indent="-304800" lvl="2" marL="1371600" algn="l">
              <a:lnSpc>
                <a:spcPct val="115000"/>
              </a:lnSpc>
              <a:spcBef>
                <a:spcPts val="0"/>
              </a:spcBef>
              <a:spcAft>
                <a:spcPts val="0"/>
              </a:spcAft>
              <a:buSzPts val="1200"/>
              <a:buChar char="■"/>
              <a:defRPr sz="1200"/>
            </a:lvl3pPr>
            <a:lvl4pPr indent="-304800" lvl="3" marL="1828800" algn="l">
              <a:lnSpc>
                <a:spcPct val="115000"/>
              </a:lnSpc>
              <a:spcBef>
                <a:spcPts val="0"/>
              </a:spcBef>
              <a:spcAft>
                <a:spcPts val="0"/>
              </a:spcAft>
              <a:buSzPts val="1200"/>
              <a:buChar char="●"/>
              <a:defRPr sz="1200"/>
            </a:lvl4pPr>
            <a:lvl5pPr indent="-304800" lvl="4" marL="2286000" algn="l">
              <a:lnSpc>
                <a:spcPct val="115000"/>
              </a:lnSpc>
              <a:spcBef>
                <a:spcPts val="0"/>
              </a:spcBef>
              <a:spcAft>
                <a:spcPts val="0"/>
              </a:spcAft>
              <a:buSzPts val="1200"/>
              <a:buChar char="○"/>
              <a:defRPr sz="1200"/>
            </a:lvl5pPr>
            <a:lvl6pPr indent="-304800" lvl="5" marL="2743200" algn="l">
              <a:lnSpc>
                <a:spcPct val="115000"/>
              </a:lnSpc>
              <a:spcBef>
                <a:spcPts val="0"/>
              </a:spcBef>
              <a:spcAft>
                <a:spcPts val="0"/>
              </a:spcAft>
              <a:buSzPts val="1200"/>
              <a:buChar char="■"/>
              <a:defRPr sz="1200"/>
            </a:lvl6pPr>
            <a:lvl7pPr indent="-304800" lvl="6" marL="3200400" algn="l">
              <a:lnSpc>
                <a:spcPct val="115000"/>
              </a:lnSpc>
              <a:spcBef>
                <a:spcPts val="0"/>
              </a:spcBef>
              <a:spcAft>
                <a:spcPts val="0"/>
              </a:spcAft>
              <a:buSzPts val="1200"/>
              <a:buChar char="●"/>
              <a:defRPr sz="1200"/>
            </a:lvl7pPr>
            <a:lvl8pPr indent="-304800" lvl="7" marL="3657600" algn="l">
              <a:lnSpc>
                <a:spcPct val="115000"/>
              </a:lnSpc>
              <a:spcBef>
                <a:spcPts val="0"/>
              </a:spcBef>
              <a:spcAft>
                <a:spcPts val="0"/>
              </a:spcAft>
              <a:buSzPts val="1200"/>
              <a:buChar char="○"/>
              <a:defRPr sz="1200"/>
            </a:lvl8pPr>
            <a:lvl9pPr indent="-304800" lvl="8" marL="4114800" algn="l">
              <a:lnSpc>
                <a:spcPct val="115000"/>
              </a:lnSpc>
              <a:spcBef>
                <a:spcPts val="0"/>
              </a:spcBef>
              <a:spcAft>
                <a:spcPts val="0"/>
              </a:spcAft>
              <a:buSzPts val="1200"/>
              <a:buChar char="■"/>
              <a:defRPr sz="1200"/>
            </a:lvl9pPr>
          </a:lstStyle>
          <a:p/>
        </p:txBody>
      </p:sp>
      <p:sp>
        <p:nvSpPr>
          <p:cNvPr id="28" name="Google Shape;28;p11"/>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29" name="Shape 29"/>
        <p:cNvGrpSpPr/>
        <p:nvPr/>
      </p:nvGrpSpPr>
      <p:grpSpPr>
        <a:xfrm>
          <a:off x="0" y="0"/>
          <a:ext cx="0" cy="0"/>
          <a:chOff x="0" y="0"/>
          <a:chExt cx="0" cy="0"/>
        </a:xfrm>
      </p:grpSpPr>
      <p:sp>
        <p:nvSpPr>
          <p:cNvPr id="30" name="Google Shape;30;p12"/>
          <p:cNvSpPr txBox="1"/>
          <p:nvPr>
            <p:ph type="title"/>
          </p:nvPr>
        </p:nvSpPr>
        <p:spPr>
          <a:xfrm>
            <a:off x="490250" y="450150"/>
            <a:ext cx="6367800" cy="4090800"/>
          </a:xfrm>
          <a:prstGeom prst="rect">
            <a:avLst/>
          </a:prstGeom>
          <a:noFill/>
          <a:ln>
            <a:noFill/>
          </a:ln>
        </p:spPr>
        <p:txBody>
          <a:bodyPr anchorCtr="0" anchor="ctr" bIns="91425" lIns="91425" spcFirstLastPara="1" rIns="91425" wrap="square" tIns="91425">
            <a:normAutofit/>
          </a:bodyPr>
          <a:lstStyle>
            <a:lvl1pPr lvl="0" algn="l">
              <a:lnSpc>
                <a:spcPct val="100000"/>
              </a:lnSpc>
              <a:spcBef>
                <a:spcPts val="0"/>
              </a:spcBef>
              <a:spcAft>
                <a:spcPts val="0"/>
              </a:spcAft>
              <a:buSzPts val="4800"/>
              <a:buNone/>
              <a:defRPr sz="4800"/>
            </a:lvl1pPr>
            <a:lvl2pPr lvl="1" algn="l">
              <a:lnSpc>
                <a:spcPct val="100000"/>
              </a:lnSpc>
              <a:spcBef>
                <a:spcPts val="0"/>
              </a:spcBef>
              <a:spcAft>
                <a:spcPts val="0"/>
              </a:spcAft>
              <a:buSzPts val="4800"/>
              <a:buNone/>
              <a:defRPr sz="4800"/>
            </a:lvl2pPr>
            <a:lvl3pPr lvl="2" algn="l">
              <a:lnSpc>
                <a:spcPct val="100000"/>
              </a:lnSpc>
              <a:spcBef>
                <a:spcPts val="0"/>
              </a:spcBef>
              <a:spcAft>
                <a:spcPts val="0"/>
              </a:spcAft>
              <a:buSzPts val="4800"/>
              <a:buNone/>
              <a:defRPr sz="4800"/>
            </a:lvl3pPr>
            <a:lvl4pPr lvl="3" algn="l">
              <a:lnSpc>
                <a:spcPct val="100000"/>
              </a:lnSpc>
              <a:spcBef>
                <a:spcPts val="0"/>
              </a:spcBef>
              <a:spcAft>
                <a:spcPts val="0"/>
              </a:spcAft>
              <a:buSzPts val="4800"/>
              <a:buNone/>
              <a:defRPr sz="4800"/>
            </a:lvl4pPr>
            <a:lvl5pPr lvl="4" algn="l">
              <a:lnSpc>
                <a:spcPct val="100000"/>
              </a:lnSpc>
              <a:spcBef>
                <a:spcPts val="0"/>
              </a:spcBef>
              <a:spcAft>
                <a:spcPts val="0"/>
              </a:spcAft>
              <a:buSzPts val="4800"/>
              <a:buNone/>
              <a:defRPr sz="4800"/>
            </a:lvl5pPr>
            <a:lvl6pPr lvl="5" algn="l">
              <a:lnSpc>
                <a:spcPct val="100000"/>
              </a:lnSpc>
              <a:spcBef>
                <a:spcPts val="0"/>
              </a:spcBef>
              <a:spcAft>
                <a:spcPts val="0"/>
              </a:spcAft>
              <a:buSzPts val="4800"/>
              <a:buNone/>
              <a:defRPr sz="4800"/>
            </a:lvl6pPr>
            <a:lvl7pPr lvl="6" algn="l">
              <a:lnSpc>
                <a:spcPct val="100000"/>
              </a:lnSpc>
              <a:spcBef>
                <a:spcPts val="0"/>
              </a:spcBef>
              <a:spcAft>
                <a:spcPts val="0"/>
              </a:spcAft>
              <a:buSzPts val="4800"/>
              <a:buNone/>
              <a:defRPr sz="4800"/>
            </a:lvl7pPr>
            <a:lvl8pPr lvl="7" algn="l">
              <a:lnSpc>
                <a:spcPct val="100000"/>
              </a:lnSpc>
              <a:spcBef>
                <a:spcPts val="0"/>
              </a:spcBef>
              <a:spcAft>
                <a:spcPts val="0"/>
              </a:spcAft>
              <a:buSzPts val="4800"/>
              <a:buNone/>
              <a:defRPr sz="4800"/>
            </a:lvl8pPr>
            <a:lvl9pPr lvl="8" algn="l">
              <a:lnSpc>
                <a:spcPct val="100000"/>
              </a:lnSpc>
              <a:spcBef>
                <a:spcPts val="0"/>
              </a:spcBef>
              <a:spcAft>
                <a:spcPts val="0"/>
              </a:spcAft>
              <a:buSzPts val="4800"/>
              <a:buNone/>
              <a:defRPr sz="4800"/>
            </a:lvl9pPr>
          </a:lstStyle>
          <a:p/>
        </p:txBody>
      </p:sp>
      <p:sp>
        <p:nvSpPr>
          <p:cNvPr id="31" name="Google Shape;31;p12"/>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2" name="Shape 32"/>
        <p:cNvGrpSpPr/>
        <p:nvPr/>
      </p:nvGrpSpPr>
      <p:grpSpPr>
        <a:xfrm>
          <a:off x="0" y="0"/>
          <a:ext cx="0" cy="0"/>
          <a:chOff x="0" y="0"/>
          <a:chExt cx="0" cy="0"/>
        </a:xfrm>
      </p:grpSpPr>
      <p:sp>
        <p:nvSpPr>
          <p:cNvPr id="33" name="Google Shape;33;p13"/>
          <p:cNvSpPr/>
          <p:nvPr/>
        </p:nvSpPr>
        <p:spPr>
          <a:xfrm>
            <a:off x="4572000" y="-125"/>
            <a:ext cx="4572000" cy="5143500"/>
          </a:xfrm>
          <a:prstGeom prst="rect">
            <a:avLst/>
          </a:prstGeom>
          <a:solidFill>
            <a:schemeClr val="lt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4" name="Google Shape;34;p13"/>
          <p:cNvSpPr txBox="1"/>
          <p:nvPr>
            <p:ph type="title"/>
          </p:nvPr>
        </p:nvSpPr>
        <p:spPr>
          <a:xfrm>
            <a:off x="265500" y="1233175"/>
            <a:ext cx="4045200" cy="1482300"/>
          </a:xfrm>
          <a:prstGeom prst="rect">
            <a:avLst/>
          </a:prstGeom>
          <a:noFill/>
          <a:ln>
            <a:noFill/>
          </a:ln>
        </p:spPr>
        <p:txBody>
          <a:bodyPr anchorCtr="0" anchor="b" bIns="91425" lIns="91425" spcFirstLastPara="1" rIns="91425" wrap="square" tIns="91425">
            <a:normAutofit/>
          </a:bodyPr>
          <a:lstStyle>
            <a:lvl1pPr lvl="0" algn="ctr">
              <a:lnSpc>
                <a:spcPct val="100000"/>
              </a:lnSpc>
              <a:spcBef>
                <a:spcPts val="0"/>
              </a:spcBef>
              <a:spcAft>
                <a:spcPts val="0"/>
              </a:spcAft>
              <a:buSzPts val="4200"/>
              <a:buNone/>
              <a:defRPr sz="4200"/>
            </a:lvl1pPr>
            <a:lvl2pPr lvl="1" algn="ctr">
              <a:lnSpc>
                <a:spcPct val="100000"/>
              </a:lnSpc>
              <a:spcBef>
                <a:spcPts val="0"/>
              </a:spcBef>
              <a:spcAft>
                <a:spcPts val="0"/>
              </a:spcAft>
              <a:buSzPts val="4200"/>
              <a:buNone/>
              <a:defRPr sz="4200"/>
            </a:lvl2pPr>
            <a:lvl3pPr lvl="2" algn="ctr">
              <a:lnSpc>
                <a:spcPct val="100000"/>
              </a:lnSpc>
              <a:spcBef>
                <a:spcPts val="0"/>
              </a:spcBef>
              <a:spcAft>
                <a:spcPts val="0"/>
              </a:spcAft>
              <a:buSzPts val="4200"/>
              <a:buNone/>
              <a:defRPr sz="4200"/>
            </a:lvl3pPr>
            <a:lvl4pPr lvl="3" algn="ctr">
              <a:lnSpc>
                <a:spcPct val="100000"/>
              </a:lnSpc>
              <a:spcBef>
                <a:spcPts val="0"/>
              </a:spcBef>
              <a:spcAft>
                <a:spcPts val="0"/>
              </a:spcAft>
              <a:buSzPts val="4200"/>
              <a:buNone/>
              <a:defRPr sz="4200"/>
            </a:lvl4pPr>
            <a:lvl5pPr lvl="4" algn="ctr">
              <a:lnSpc>
                <a:spcPct val="100000"/>
              </a:lnSpc>
              <a:spcBef>
                <a:spcPts val="0"/>
              </a:spcBef>
              <a:spcAft>
                <a:spcPts val="0"/>
              </a:spcAft>
              <a:buSzPts val="4200"/>
              <a:buNone/>
              <a:defRPr sz="4200"/>
            </a:lvl5pPr>
            <a:lvl6pPr lvl="5" algn="ctr">
              <a:lnSpc>
                <a:spcPct val="100000"/>
              </a:lnSpc>
              <a:spcBef>
                <a:spcPts val="0"/>
              </a:spcBef>
              <a:spcAft>
                <a:spcPts val="0"/>
              </a:spcAft>
              <a:buSzPts val="4200"/>
              <a:buNone/>
              <a:defRPr sz="4200"/>
            </a:lvl6pPr>
            <a:lvl7pPr lvl="6" algn="ctr">
              <a:lnSpc>
                <a:spcPct val="100000"/>
              </a:lnSpc>
              <a:spcBef>
                <a:spcPts val="0"/>
              </a:spcBef>
              <a:spcAft>
                <a:spcPts val="0"/>
              </a:spcAft>
              <a:buSzPts val="4200"/>
              <a:buNone/>
              <a:defRPr sz="4200"/>
            </a:lvl7pPr>
            <a:lvl8pPr lvl="7" algn="ctr">
              <a:lnSpc>
                <a:spcPct val="100000"/>
              </a:lnSpc>
              <a:spcBef>
                <a:spcPts val="0"/>
              </a:spcBef>
              <a:spcAft>
                <a:spcPts val="0"/>
              </a:spcAft>
              <a:buSzPts val="4200"/>
              <a:buNone/>
              <a:defRPr sz="4200"/>
            </a:lvl8pPr>
            <a:lvl9pPr lvl="8" algn="ctr">
              <a:lnSpc>
                <a:spcPct val="100000"/>
              </a:lnSpc>
              <a:spcBef>
                <a:spcPts val="0"/>
              </a:spcBef>
              <a:spcAft>
                <a:spcPts val="0"/>
              </a:spcAft>
              <a:buSzPts val="4200"/>
              <a:buNone/>
              <a:defRPr sz="4200"/>
            </a:lvl9pPr>
          </a:lstStyle>
          <a:p/>
        </p:txBody>
      </p:sp>
      <p:sp>
        <p:nvSpPr>
          <p:cNvPr id="35" name="Google Shape;35;p13"/>
          <p:cNvSpPr txBox="1"/>
          <p:nvPr>
            <p:ph idx="1" type="subTitle"/>
          </p:nvPr>
        </p:nvSpPr>
        <p:spPr>
          <a:xfrm>
            <a:off x="265500" y="2803075"/>
            <a:ext cx="4045200" cy="1235100"/>
          </a:xfrm>
          <a:prstGeom prst="rect">
            <a:avLst/>
          </a:prstGeom>
          <a:noFill/>
          <a:ln>
            <a:noFill/>
          </a:ln>
        </p:spPr>
        <p:txBody>
          <a:bodyPr anchorCtr="0" anchor="t" bIns="91425" lIns="91425" spcFirstLastPara="1" rIns="91425" wrap="square" tIns="91425">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36" name="Google Shape;36;p13"/>
          <p:cNvSpPr txBox="1"/>
          <p:nvPr>
            <p:ph idx="2" type="body"/>
          </p:nvPr>
        </p:nvSpPr>
        <p:spPr>
          <a:xfrm>
            <a:off x="4939500" y="724075"/>
            <a:ext cx="3837000" cy="3695100"/>
          </a:xfrm>
          <a:prstGeom prst="rect">
            <a:avLst/>
          </a:prstGeom>
          <a:noFill/>
          <a:ln>
            <a:noFill/>
          </a:ln>
        </p:spPr>
        <p:txBody>
          <a:bodyPr anchorCtr="0" anchor="ctr" bIns="91425" lIns="91425" spcFirstLastPara="1" rIns="91425" wrap="square" tIns="91425">
            <a:normAutofit/>
          </a:bodyPr>
          <a:lstStyle>
            <a:lvl1pPr indent="-342900" lvl="0" marL="457200" algn="l">
              <a:lnSpc>
                <a:spcPct val="115000"/>
              </a:lnSpc>
              <a:spcBef>
                <a:spcPts val="0"/>
              </a:spcBef>
              <a:spcAft>
                <a:spcPts val="0"/>
              </a:spcAft>
              <a:buSzPts val="1800"/>
              <a:buChar char="●"/>
              <a:defRPr/>
            </a:lvl1pPr>
            <a:lvl2pPr indent="-317500" lvl="1" marL="914400" algn="l">
              <a:lnSpc>
                <a:spcPct val="115000"/>
              </a:lnSpc>
              <a:spcBef>
                <a:spcPts val="0"/>
              </a:spcBef>
              <a:spcAft>
                <a:spcPts val="0"/>
              </a:spcAft>
              <a:buSzPts val="1400"/>
              <a:buChar char="○"/>
              <a:defRPr/>
            </a:lvl2pPr>
            <a:lvl3pPr indent="-317500" lvl="2" marL="1371600" algn="l">
              <a:lnSpc>
                <a:spcPct val="115000"/>
              </a:lnSpc>
              <a:spcBef>
                <a:spcPts val="0"/>
              </a:spcBef>
              <a:spcAft>
                <a:spcPts val="0"/>
              </a:spcAft>
              <a:buSzPts val="1400"/>
              <a:buChar char="■"/>
              <a:defRPr/>
            </a:lvl3pPr>
            <a:lvl4pPr indent="-317500" lvl="3" marL="1828800" algn="l">
              <a:lnSpc>
                <a:spcPct val="115000"/>
              </a:lnSpc>
              <a:spcBef>
                <a:spcPts val="0"/>
              </a:spcBef>
              <a:spcAft>
                <a:spcPts val="0"/>
              </a:spcAft>
              <a:buSzPts val="1400"/>
              <a:buChar char="●"/>
              <a:defRPr/>
            </a:lvl4pPr>
            <a:lvl5pPr indent="-317500" lvl="4" marL="2286000" algn="l">
              <a:lnSpc>
                <a:spcPct val="115000"/>
              </a:lnSpc>
              <a:spcBef>
                <a:spcPts val="0"/>
              </a:spcBef>
              <a:spcAft>
                <a:spcPts val="0"/>
              </a:spcAft>
              <a:buSzPts val="1400"/>
              <a:buChar char="○"/>
              <a:defRPr/>
            </a:lvl5pPr>
            <a:lvl6pPr indent="-317500" lvl="5" marL="2743200" algn="l">
              <a:lnSpc>
                <a:spcPct val="115000"/>
              </a:lnSpc>
              <a:spcBef>
                <a:spcPts val="0"/>
              </a:spcBef>
              <a:spcAft>
                <a:spcPts val="0"/>
              </a:spcAft>
              <a:buSzPts val="1400"/>
              <a:buChar char="■"/>
              <a:defRPr/>
            </a:lvl6pPr>
            <a:lvl7pPr indent="-317500" lvl="6" marL="3200400" algn="l">
              <a:lnSpc>
                <a:spcPct val="115000"/>
              </a:lnSpc>
              <a:spcBef>
                <a:spcPts val="0"/>
              </a:spcBef>
              <a:spcAft>
                <a:spcPts val="0"/>
              </a:spcAft>
              <a:buSzPts val="1400"/>
              <a:buChar char="●"/>
              <a:defRPr/>
            </a:lvl7pPr>
            <a:lvl8pPr indent="-317500" lvl="7" marL="3657600" algn="l">
              <a:lnSpc>
                <a:spcPct val="115000"/>
              </a:lnSpc>
              <a:spcBef>
                <a:spcPts val="0"/>
              </a:spcBef>
              <a:spcAft>
                <a:spcPts val="0"/>
              </a:spcAft>
              <a:buSzPts val="1400"/>
              <a:buChar char="○"/>
              <a:defRPr/>
            </a:lvl8pPr>
            <a:lvl9pPr indent="-317500" lvl="8" marL="4114800" algn="l">
              <a:lnSpc>
                <a:spcPct val="115000"/>
              </a:lnSpc>
              <a:spcBef>
                <a:spcPts val="0"/>
              </a:spcBef>
              <a:spcAft>
                <a:spcPts val="0"/>
              </a:spcAft>
              <a:buSzPts val="1400"/>
              <a:buChar char="■"/>
              <a:defRPr/>
            </a:lvl9pPr>
          </a:lstStyle>
          <a:p/>
        </p:txBody>
      </p:sp>
      <p:sp>
        <p:nvSpPr>
          <p:cNvPr id="37" name="Google Shape;37;p13"/>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38" name="Shape 38"/>
        <p:cNvGrpSpPr/>
        <p:nvPr/>
      </p:nvGrpSpPr>
      <p:grpSpPr>
        <a:xfrm>
          <a:off x="0" y="0"/>
          <a:ext cx="0" cy="0"/>
          <a:chOff x="0" y="0"/>
          <a:chExt cx="0" cy="0"/>
        </a:xfrm>
      </p:grpSpPr>
      <p:sp>
        <p:nvSpPr>
          <p:cNvPr id="39" name="Google Shape;39;p14"/>
          <p:cNvSpPr txBox="1"/>
          <p:nvPr>
            <p:ph idx="1" type="body"/>
          </p:nvPr>
        </p:nvSpPr>
        <p:spPr>
          <a:xfrm>
            <a:off x="311700" y="4230575"/>
            <a:ext cx="5998800" cy="605100"/>
          </a:xfrm>
          <a:prstGeom prst="rect">
            <a:avLst/>
          </a:prstGeom>
          <a:noFill/>
          <a:ln>
            <a:noFill/>
          </a:ln>
        </p:spPr>
        <p:txBody>
          <a:bodyPr anchorCtr="0" anchor="ctr" bIns="91425" lIns="91425" spcFirstLastPara="1" rIns="91425" wrap="square" tIns="91425">
            <a:normAutofit/>
          </a:bodyPr>
          <a:lstStyle>
            <a:lvl1pPr indent="-228600" lvl="0" marL="457200" algn="l">
              <a:lnSpc>
                <a:spcPct val="100000"/>
              </a:lnSpc>
              <a:spcBef>
                <a:spcPts val="0"/>
              </a:spcBef>
              <a:spcAft>
                <a:spcPts val="0"/>
              </a:spcAft>
              <a:buSzPts val="1800"/>
              <a:buNone/>
              <a:defRPr/>
            </a:lvl1pPr>
          </a:lstStyle>
          <a:p/>
        </p:txBody>
      </p:sp>
      <p:sp>
        <p:nvSpPr>
          <p:cNvPr id="40" name="Google Shape;40;p14"/>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1" name="Shape 41"/>
        <p:cNvGrpSpPr/>
        <p:nvPr/>
      </p:nvGrpSpPr>
      <p:grpSpPr>
        <a:xfrm>
          <a:off x="0" y="0"/>
          <a:ext cx="0" cy="0"/>
          <a:chOff x="0" y="0"/>
          <a:chExt cx="0" cy="0"/>
        </a:xfrm>
      </p:grpSpPr>
      <p:sp>
        <p:nvSpPr>
          <p:cNvPr id="42" name="Google Shape;42;p15"/>
          <p:cNvSpPr txBox="1"/>
          <p:nvPr>
            <p:ph hasCustomPrompt="1" type="title"/>
          </p:nvPr>
        </p:nvSpPr>
        <p:spPr>
          <a:xfrm>
            <a:off x="311700" y="1106125"/>
            <a:ext cx="8520600" cy="1963500"/>
          </a:xfrm>
          <a:prstGeom prst="rect">
            <a:avLst/>
          </a:prstGeom>
          <a:noFill/>
          <a:ln>
            <a:noFill/>
          </a:ln>
        </p:spPr>
        <p:txBody>
          <a:bodyPr anchorCtr="0" anchor="b" bIns="91425" lIns="91425" spcFirstLastPara="1" rIns="91425" wrap="square" tIns="91425">
            <a:normAutofit/>
          </a:bodyPr>
          <a:lstStyle>
            <a:lvl1pPr lvl="0" algn="ctr">
              <a:lnSpc>
                <a:spcPct val="100000"/>
              </a:lnSpc>
              <a:spcBef>
                <a:spcPts val="0"/>
              </a:spcBef>
              <a:spcAft>
                <a:spcPts val="0"/>
              </a:spcAft>
              <a:buSzPts val="12000"/>
              <a:buNone/>
              <a:defRPr sz="12000"/>
            </a:lvl1pPr>
            <a:lvl2pPr lvl="1" algn="ctr">
              <a:lnSpc>
                <a:spcPct val="100000"/>
              </a:lnSpc>
              <a:spcBef>
                <a:spcPts val="0"/>
              </a:spcBef>
              <a:spcAft>
                <a:spcPts val="0"/>
              </a:spcAft>
              <a:buSzPts val="12000"/>
              <a:buNone/>
              <a:defRPr sz="12000"/>
            </a:lvl2pPr>
            <a:lvl3pPr lvl="2" algn="ctr">
              <a:lnSpc>
                <a:spcPct val="100000"/>
              </a:lnSpc>
              <a:spcBef>
                <a:spcPts val="0"/>
              </a:spcBef>
              <a:spcAft>
                <a:spcPts val="0"/>
              </a:spcAft>
              <a:buSzPts val="12000"/>
              <a:buNone/>
              <a:defRPr sz="12000"/>
            </a:lvl3pPr>
            <a:lvl4pPr lvl="3" algn="ctr">
              <a:lnSpc>
                <a:spcPct val="100000"/>
              </a:lnSpc>
              <a:spcBef>
                <a:spcPts val="0"/>
              </a:spcBef>
              <a:spcAft>
                <a:spcPts val="0"/>
              </a:spcAft>
              <a:buSzPts val="12000"/>
              <a:buNone/>
              <a:defRPr sz="12000"/>
            </a:lvl4pPr>
            <a:lvl5pPr lvl="4" algn="ctr">
              <a:lnSpc>
                <a:spcPct val="100000"/>
              </a:lnSpc>
              <a:spcBef>
                <a:spcPts val="0"/>
              </a:spcBef>
              <a:spcAft>
                <a:spcPts val="0"/>
              </a:spcAft>
              <a:buSzPts val="12000"/>
              <a:buNone/>
              <a:defRPr sz="12000"/>
            </a:lvl5pPr>
            <a:lvl6pPr lvl="5" algn="ctr">
              <a:lnSpc>
                <a:spcPct val="100000"/>
              </a:lnSpc>
              <a:spcBef>
                <a:spcPts val="0"/>
              </a:spcBef>
              <a:spcAft>
                <a:spcPts val="0"/>
              </a:spcAft>
              <a:buSzPts val="12000"/>
              <a:buNone/>
              <a:defRPr sz="12000"/>
            </a:lvl6pPr>
            <a:lvl7pPr lvl="6" algn="ctr">
              <a:lnSpc>
                <a:spcPct val="100000"/>
              </a:lnSpc>
              <a:spcBef>
                <a:spcPts val="0"/>
              </a:spcBef>
              <a:spcAft>
                <a:spcPts val="0"/>
              </a:spcAft>
              <a:buSzPts val="12000"/>
              <a:buNone/>
              <a:defRPr sz="12000"/>
            </a:lvl7pPr>
            <a:lvl8pPr lvl="7" algn="ctr">
              <a:lnSpc>
                <a:spcPct val="100000"/>
              </a:lnSpc>
              <a:spcBef>
                <a:spcPts val="0"/>
              </a:spcBef>
              <a:spcAft>
                <a:spcPts val="0"/>
              </a:spcAft>
              <a:buSzPts val="12000"/>
              <a:buNone/>
              <a:defRPr sz="12000"/>
            </a:lvl8pPr>
            <a:lvl9pPr lvl="8" algn="ctr">
              <a:lnSpc>
                <a:spcPct val="100000"/>
              </a:lnSpc>
              <a:spcBef>
                <a:spcPts val="0"/>
              </a:spcBef>
              <a:spcAft>
                <a:spcPts val="0"/>
              </a:spcAft>
              <a:buSzPts val="12000"/>
              <a:buNone/>
              <a:defRPr sz="12000"/>
            </a:lvl9pPr>
          </a:lstStyle>
          <a:p>
            <a:r>
              <a:t>xx%</a:t>
            </a:r>
          </a:p>
        </p:txBody>
      </p:sp>
      <p:sp>
        <p:nvSpPr>
          <p:cNvPr id="43" name="Google Shape;43;p15"/>
          <p:cNvSpPr txBox="1"/>
          <p:nvPr>
            <p:ph idx="1" type="body"/>
          </p:nvPr>
        </p:nvSpPr>
        <p:spPr>
          <a:xfrm>
            <a:off x="311700" y="3152225"/>
            <a:ext cx="8520600" cy="1300800"/>
          </a:xfrm>
          <a:prstGeom prst="rect">
            <a:avLst/>
          </a:prstGeom>
          <a:noFill/>
          <a:ln>
            <a:noFill/>
          </a:ln>
        </p:spPr>
        <p:txBody>
          <a:bodyPr anchorCtr="0" anchor="t" bIns="91425" lIns="91425" spcFirstLastPara="1" rIns="91425" wrap="square" tIns="91425">
            <a:normAutofit/>
          </a:bodyPr>
          <a:lstStyle>
            <a:lvl1pPr indent="-342900" lvl="0" marL="457200" algn="ctr">
              <a:lnSpc>
                <a:spcPct val="115000"/>
              </a:lnSpc>
              <a:spcBef>
                <a:spcPts val="0"/>
              </a:spcBef>
              <a:spcAft>
                <a:spcPts val="0"/>
              </a:spcAft>
              <a:buSzPts val="1800"/>
              <a:buChar char="●"/>
              <a:defRPr/>
            </a:lvl1pPr>
            <a:lvl2pPr indent="-317500" lvl="1" marL="914400" algn="ctr">
              <a:lnSpc>
                <a:spcPct val="115000"/>
              </a:lnSpc>
              <a:spcBef>
                <a:spcPts val="0"/>
              </a:spcBef>
              <a:spcAft>
                <a:spcPts val="0"/>
              </a:spcAft>
              <a:buSzPts val="1400"/>
              <a:buChar char="○"/>
              <a:defRPr/>
            </a:lvl2pPr>
            <a:lvl3pPr indent="-317500" lvl="2" marL="1371600" algn="ctr">
              <a:lnSpc>
                <a:spcPct val="115000"/>
              </a:lnSpc>
              <a:spcBef>
                <a:spcPts val="0"/>
              </a:spcBef>
              <a:spcAft>
                <a:spcPts val="0"/>
              </a:spcAft>
              <a:buSzPts val="1400"/>
              <a:buChar char="■"/>
              <a:defRPr/>
            </a:lvl3pPr>
            <a:lvl4pPr indent="-317500" lvl="3" marL="1828800" algn="ctr">
              <a:lnSpc>
                <a:spcPct val="115000"/>
              </a:lnSpc>
              <a:spcBef>
                <a:spcPts val="0"/>
              </a:spcBef>
              <a:spcAft>
                <a:spcPts val="0"/>
              </a:spcAft>
              <a:buSzPts val="1400"/>
              <a:buChar char="●"/>
              <a:defRPr/>
            </a:lvl4pPr>
            <a:lvl5pPr indent="-317500" lvl="4" marL="2286000" algn="ctr">
              <a:lnSpc>
                <a:spcPct val="115000"/>
              </a:lnSpc>
              <a:spcBef>
                <a:spcPts val="0"/>
              </a:spcBef>
              <a:spcAft>
                <a:spcPts val="0"/>
              </a:spcAft>
              <a:buSzPts val="1400"/>
              <a:buChar char="○"/>
              <a:defRPr/>
            </a:lvl5pPr>
            <a:lvl6pPr indent="-317500" lvl="5" marL="2743200" algn="ctr">
              <a:lnSpc>
                <a:spcPct val="115000"/>
              </a:lnSpc>
              <a:spcBef>
                <a:spcPts val="0"/>
              </a:spcBef>
              <a:spcAft>
                <a:spcPts val="0"/>
              </a:spcAft>
              <a:buSzPts val="1400"/>
              <a:buChar char="■"/>
              <a:defRPr/>
            </a:lvl6pPr>
            <a:lvl7pPr indent="-317500" lvl="6" marL="3200400" algn="ctr">
              <a:lnSpc>
                <a:spcPct val="115000"/>
              </a:lnSpc>
              <a:spcBef>
                <a:spcPts val="0"/>
              </a:spcBef>
              <a:spcAft>
                <a:spcPts val="0"/>
              </a:spcAft>
              <a:buSzPts val="1400"/>
              <a:buChar char="●"/>
              <a:defRPr/>
            </a:lvl7pPr>
            <a:lvl8pPr indent="-317500" lvl="7" marL="3657600" algn="ctr">
              <a:lnSpc>
                <a:spcPct val="115000"/>
              </a:lnSpc>
              <a:spcBef>
                <a:spcPts val="0"/>
              </a:spcBef>
              <a:spcAft>
                <a:spcPts val="0"/>
              </a:spcAft>
              <a:buSzPts val="1400"/>
              <a:buChar char="○"/>
              <a:defRPr/>
            </a:lvl8pPr>
            <a:lvl9pPr indent="-317500" lvl="8" marL="4114800" algn="ctr">
              <a:lnSpc>
                <a:spcPct val="115000"/>
              </a:lnSpc>
              <a:spcBef>
                <a:spcPts val="0"/>
              </a:spcBef>
              <a:spcAft>
                <a:spcPts val="0"/>
              </a:spcAft>
              <a:buSzPts val="1400"/>
              <a:buChar char="■"/>
              <a:defRPr/>
            </a:lvl9pPr>
          </a:lstStyle>
          <a:p/>
        </p:txBody>
      </p:sp>
      <p:sp>
        <p:nvSpPr>
          <p:cNvPr id="44" name="Google Shape;44;p15"/>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theme" Target="../theme/theme1.xml"/><Relationship Id="rId10" Type="http://schemas.openxmlformats.org/officeDocument/2006/relationships/slideLayout" Target="../slideLayouts/slideLayout10.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6"/>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a:bodyPr>
          <a:lstStyle>
            <a:lvl1pPr lvl="0"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1pPr>
            <a:lvl2pPr lvl="1"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2pPr>
            <a:lvl3pPr lvl="2"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3pPr>
            <a:lvl4pPr lvl="3"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4pPr>
            <a:lvl5pPr lvl="4"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5pPr>
            <a:lvl6pPr lvl="5"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6pPr>
            <a:lvl7pPr lvl="6"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7pPr>
            <a:lvl8pPr lvl="7"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8pPr>
            <a:lvl9pPr lvl="8"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9pPr>
          </a:lstStyle>
          <a:p/>
        </p:txBody>
      </p:sp>
      <p:sp>
        <p:nvSpPr>
          <p:cNvPr id="7" name="Google Shape;7;p6"/>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rmAutofit/>
          </a:bodyPr>
          <a:lstStyle>
            <a:lvl1pPr indent="-342900" lvl="0" marL="457200" marR="0" rtl="0" algn="l">
              <a:lnSpc>
                <a:spcPct val="115000"/>
              </a:lnSpc>
              <a:spcBef>
                <a:spcPts val="0"/>
              </a:spcBef>
              <a:spcAft>
                <a:spcPts val="0"/>
              </a:spcAft>
              <a:buClr>
                <a:schemeClr val="dk2"/>
              </a:buClr>
              <a:buSzPts val="1800"/>
              <a:buFont typeface="Arial"/>
              <a:buChar char="●"/>
              <a:defRPr b="0" i="0" sz="1800" u="none" cap="none" strike="noStrike">
                <a:solidFill>
                  <a:schemeClr val="dk2"/>
                </a:solidFill>
                <a:latin typeface="Arial"/>
                <a:ea typeface="Arial"/>
                <a:cs typeface="Arial"/>
                <a:sym typeface="Arial"/>
              </a:defRPr>
            </a:lvl1pPr>
            <a:lvl2pPr indent="-317500" lvl="1" marL="914400" marR="0" rtl="0" algn="l">
              <a:lnSpc>
                <a:spcPct val="115000"/>
              </a:lnSpc>
              <a:spcBef>
                <a:spcPts val="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2pPr>
            <a:lvl3pPr indent="-317500" lvl="2" marL="1371600" marR="0" rtl="0" algn="l">
              <a:lnSpc>
                <a:spcPct val="115000"/>
              </a:lnSpc>
              <a:spcBef>
                <a:spcPts val="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3pPr>
            <a:lvl4pPr indent="-317500" lvl="3" marL="1828800" marR="0" rtl="0" algn="l">
              <a:lnSpc>
                <a:spcPct val="115000"/>
              </a:lnSpc>
              <a:spcBef>
                <a:spcPts val="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4pPr>
            <a:lvl5pPr indent="-317500" lvl="4" marL="2286000" marR="0" rtl="0" algn="l">
              <a:lnSpc>
                <a:spcPct val="115000"/>
              </a:lnSpc>
              <a:spcBef>
                <a:spcPts val="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5pPr>
            <a:lvl6pPr indent="-317500" lvl="5" marL="2743200" marR="0" rtl="0" algn="l">
              <a:lnSpc>
                <a:spcPct val="115000"/>
              </a:lnSpc>
              <a:spcBef>
                <a:spcPts val="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6pPr>
            <a:lvl7pPr indent="-317500" lvl="6" marL="3200400" marR="0" rtl="0" algn="l">
              <a:lnSpc>
                <a:spcPct val="115000"/>
              </a:lnSpc>
              <a:spcBef>
                <a:spcPts val="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7pPr>
            <a:lvl8pPr indent="-317500" lvl="7" marL="3657600" marR="0" rtl="0" algn="l">
              <a:lnSpc>
                <a:spcPct val="115000"/>
              </a:lnSpc>
              <a:spcBef>
                <a:spcPts val="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8pPr>
            <a:lvl9pPr indent="-317500" lvl="8" marL="4114800" marR="0" rtl="0" algn="l">
              <a:lnSpc>
                <a:spcPct val="115000"/>
              </a:lnSpc>
              <a:spcBef>
                <a:spcPts val="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9pPr>
          </a:lstStyle>
          <a:p/>
        </p:txBody>
      </p:sp>
      <p:sp>
        <p:nvSpPr>
          <p:cNvPr id="8" name="Google Shape;8;p6"/>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indent="0" lvl="0"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11.png"/><Relationship Id="rId4" Type="http://schemas.openxmlformats.org/officeDocument/2006/relationships/image" Target="../media/image7.png"/><Relationship Id="rId10" Type="http://schemas.openxmlformats.org/officeDocument/2006/relationships/image" Target="../media/image4.jpg"/><Relationship Id="rId9" Type="http://schemas.openxmlformats.org/officeDocument/2006/relationships/image" Target="../media/image1.png"/><Relationship Id="rId5" Type="http://schemas.openxmlformats.org/officeDocument/2006/relationships/image" Target="../media/image5.png"/><Relationship Id="rId6" Type="http://schemas.openxmlformats.org/officeDocument/2006/relationships/image" Target="../media/image2.png"/><Relationship Id="rId7" Type="http://schemas.openxmlformats.org/officeDocument/2006/relationships/image" Target="../media/image6.jpg"/><Relationship Id="rId8" Type="http://schemas.openxmlformats.org/officeDocument/2006/relationships/image" Target="../media/image3.jp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0.xml"/><Relationship Id="rId3" Type="http://schemas.openxmlformats.org/officeDocument/2006/relationships/image" Target="../media/image8.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1.xml"/><Relationship Id="rId3" Type="http://schemas.openxmlformats.org/officeDocument/2006/relationships/image" Target="../media/image9.pn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2.xml"/><Relationship Id="rId3" Type="http://schemas.openxmlformats.org/officeDocument/2006/relationships/hyperlink" Target="mailto:Gregg.Bush@house.mo.gov" TargetMode="External"/><Relationship Id="rId4" Type="http://schemas.openxmlformats.org/officeDocument/2006/relationships/hyperlink" Target="mailto:Darin.Chappell@house.mo.gov" TargetMode="External"/><Relationship Id="rId10" Type="http://schemas.openxmlformats.org/officeDocument/2006/relationships/hyperlink" Target="mailto:Melanie.Stinnett@house.mo.gov" TargetMode="External"/><Relationship Id="rId9" Type="http://schemas.openxmlformats.org/officeDocument/2006/relationships/hyperlink" Target="mailto:Maggie.Nurrenbern@senate.mo.gov" TargetMode="External"/><Relationship Id="rId5" Type="http://schemas.openxmlformats.org/officeDocument/2006/relationships/hyperlink" Target="mailto:Betsy.Fogle@house.mo.gov" TargetMode="External"/><Relationship Id="rId6" Type="http://schemas.openxmlformats.org/officeDocument/2006/relationships/hyperlink" Target="mailto:Lincoln.Hough@senate.mo.gov" TargetMode="External"/><Relationship Id="rId7" Type="http://schemas.openxmlformats.org/officeDocument/2006/relationships/hyperlink" Target="mailto:George.Hruza@house.mo.gov" TargetMode="External"/><Relationship Id="rId8" Type="http://schemas.openxmlformats.org/officeDocument/2006/relationships/hyperlink" Target="mailto:Tracy.McCreery@senate.mo.gov" TargetMode="Externa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2.xml"/><Relationship Id="rId3" Type="http://schemas.openxmlformats.org/officeDocument/2006/relationships/image" Target="../media/image12.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9.xml"/><Relationship Id="rId3" Type="http://schemas.openxmlformats.org/officeDocument/2006/relationships/image" Target="../media/image10.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0" name="Shape 50"/>
        <p:cNvGrpSpPr/>
        <p:nvPr/>
      </p:nvGrpSpPr>
      <p:grpSpPr>
        <a:xfrm>
          <a:off x="0" y="0"/>
          <a:ext cx="0" cy="0"/>
          <a:chOff x="0" y="0"/>
          <a:chExt cx="0" cy="0"/>
        </a:xfrm>
      </p:grpSpPr>
      <p:sp>
        <p:nvSpPr>
          <p:cNvPr id="51" name="Google Shape;51;p1"/>
          <p:cNvSpPr txBox="1"/>
          <p:nvPr>
            <p:ph type="ctrTitle"/>
          </p:nvPr>
        </p:nvSpPr>
        <p:spPr>
          <a:xfrm>
            <a:off x="171600" y="86125"/>
            <a:ext cx="8886600" cy="1370100"/>
          </a:xfrm>
          <a:prstGeom prst="rect">
            <a:avLst/>
          </a:prstGeom>
          <a:noFill/>
          <a:ln>
            <a:noFill/>
          </a:ln>
        </p:spPr>
        <p:txBody>
          <a:bodyPr anchorCtr="0" anchor="b" bIns="91425" lIns="91425" spcFirstLastPara="1" rIns="91425" wrap="square" tIns="91425">
            <a:normAutofit/>
          </a:bodyPr>
          <a:lstStyle/>
          <a:p>
            <a:pPr indent="0" lvl="0" marL="0" rtl="0" algn="l">
              <a:lnSpc>
                <a:spcPct val="100000"/>
              </a:lnSpc>
              <a:spcBef>
                <a:spcPts val="0"/>
              </a:spcBef>
              <a:spcAft>
                <a:spcPts val="0"/>
              </a:spcAft>
              <a:buClr>
                <a:schemeClr val="dk1"/>
              </a:buClr>
              <a:buSzPts val="1100"/>
              <a:buFont typeface="Arial"/>
              <a:buNone/>
            </a:pPr>
            <a:r>
              <a:rPr lang="en-US" sz="3100"/>
              <a:t>Medicaid Funding Cuts and DMH HCBS Waivers</a:t>
            </a:r>
            <a:endParaRPr sz="3100"/>
          </a:p>
          <a:p>
            <a:pPr indent="0" lvl="0" marL="0" rtl="0" algn="ctr">
              <a:lnSpc>
                <a:spcPct val="115000"/>
              </a:lnSpc>
              <a:spcBef>
                <a:spcPts val="0"/>
              </a:spcBef>
              <a:spcAft>
                <a:spcPts val="0"/>
              </a:spcAft>
              <a:buClr>
                <a:schemeClr val="dk1"/>
              </a:buClr>
              <a:buSzPts val="1100"/>
              <a:buFont typeface="Arial"/>
              <a:buNone/>
            </a:pPr>
            <a:r>
              <a:t/>
            </a:r>
            <a:endParaRPr b="1" sz="400">
              <a:solidFill>
                <a:schemeClr val="dk2"/>
              </a:solidFill>
            </a:endParaRPr>
          </a:p>
          <a:p>
            <a:pPr indent="0" lvl="0" marL="0" rtl="0" algn="ctr">
              <a:lnSpc>
                <a:spcPct val="115000"/>
              </a:lnSpc>
              <a:spcBef>
                <a:spcPts val="1200"/>
              </a:spcBef>
              <a:spcAft>
                <a:spcPts val="1200"/>
              </a:spcAft>
              <a:buClr>
                <a:schemeClr val="dk1"/>
              </a:buClr>
              <a:buSzPts val="1100"/>
              <a:buFont typeface="Arial"/>
              <a:buNone/>
            </a:pPr>
            <a:r>
              <a:rPr b="1" lang="en-US" sz="1800">
                <a:solidFill>
                  <a:schemeClr val="dk2"/>
                </a:solidFill>
              </a:rPr>
              <a:t>A Legislative Panel organized by Self-Directed Supports-MO with </a:t>
            </a:r>
            <a:endParaRPr/>
          </a:p>
        </p:txBody>
      </p:sp>
      <p:sp>
        <p:nvSpPr>
          <p:cNvPr id="52" name="Google Shape;52;p1"/>
          <p:cNvSpPr txBox="1"/>
          <p:nvPr>
            <p:ph idx="1" type="subTitle"/>
          </p:nvPr>
        </p:nvSpPr>
        <p:spPr>
          <a:xfrm>
            <a:off x="242060" y="1796001"/>
            <a:ext cx="8601339" cy="3135600"/>
          </a:xfrm>
          <a:prstGeom prst="rect">
            <a:avLst/>
          </a:prstGeom>
          <a:noFill/>
          <a:ln>
            <a:noFill/>
          </a:ln>
        </p:spPr>
        <p:txBody>
          <a:bodyPr anchorCtr="0" anchor="t" bIns="91425" lIns="91425" spcFirstLastPara="1" rIns="91425" wrap="square" tIns="91425">
            <a:normAutofit/>
          </a:bodyPr>
          <a:lstStyle/>
          <a:p>
            <a:pPr indent="0" lvl="0" marL="0" rtl="0" algn="ctr">
              <a:lnSpc>
                <a:spcPct val="100000"/>
              </a:lnSpc>
              <a:spcBef>
                <a:spcPts val="0"/>
              </a:spcBef>
              <a:spcAft>
                <a:spcPts val="0"/>
              </a:spcAft>
              <a:buSzPts val="2800"/>
              <a:buNone/>
            </a:pPr>
            <a:r>
              <a:t/>
            </a:r>
            <a:endParaRPr/>
          </a:p>
        </p:txBody>
      </p:sp>
      <p:pic>
        <p:nvPicPr>
          <p:cNvPr id="53" name="Google Shape;53;p1" title="Rep. Darin Chappell.png"/>
          <p:cNvPicPr preferRelativeResize="0"/>
          <p:nvPr/>
        </p:nvPicPr>
        <p:blipFill rotWithShape="1">
          <a:blip r:embed="rId3">
            <a:alphaModFix/>
          </a:blip>
          <a:srcRect b="0" l="0" r="0" t="0"/>
          <a:stretch/>
        </p:blipFill>
        <p:spPr>
          <a:xfrm>
            <a:off x="1345150" y="1763325"/>
            <a:ext cx="1063275" cy="1594912"/>
          </a:xfrm>
          <a:prstGeom prst="rect">
            <a:avLst/>
          </a:prstGeom>
          <a:noFill/>
          <a:ln>
            <a:noFill/>
          </a:ln>
        </p:spPr>
      </p:pic>
      <p:pic>
        <p:nvPicPr>
          <p:cNvPr id="54" name="Google Shape;54;p1" title="Rep. Gregg Bush.png"/>
          <p:cNvPicPr preferRelativeResize="0"/>
          <p:nvPr/>
        </p:nvPicPr>
        <p:blipFill rotWithShape="1">
          <a:blip r:embed="rId4">
            <a:alphaModFix/>
          </a:blip>
          <a:srcRect b="0" l="0" r="0" t="0"/>
          <a:stretch/>
        </p:blipFill>
        <p:spPr>
          <a:xfrm>
            <a:off x="242050" y="1756450"/>
            <a:ext cx="1063267" cy="1594900"/>
          </a:xfrm>
          <a:prstGeom prst="rect">
            <a:avLst/>
          </a:prstGeom>
          <a:noFill/>
          <a:ln>
            <a:noFill/>
          </a:ln>
        </p:spPr>
      </p:pic>
      <p:pic>
        <p:nvPicPr>
          <p:cNvPr id="55" name="Google Shape;55;p1" title="Rep. Betsy Fogle.png"/>
          <p:cNvPicPr preferRelativeResize="0"/>
          <p:nvPr/>
        </p:nvPicPr>
        <p:blipFill rotWithShape="1">
          <a:blip r:embed="rId5">
            <a:alphaModFix/>
          </a:blip>
          <a:srcRect b="0" l="0" r="0" t="0"/>
          <a:stretch/>
        </p:blipFill>
        <p:spPr>
          <a:xfrm>
            <a:off x="2440800" y="1745100"/>
            <a:ext cx="952500" cy="1594900"/>
          </a:xfrm>
          <a:prstGeom prst="rect">
            <a:avLst/>
          </a:prstGeom>
          <a:noFill/>
          <a:ln>
            <a:noFill/>
          </a:ln>
        </p:spPr>
      </p:pic>
      <p:pic>
        <p:nvPicPr>
          <p:cNvPr id="56" name="Google Shape;56;p1" title="Rep. George Hruza.png"/>
          <p:cNvPicPr preferRelativeResize="0"/>
          <p:nvPr/>
        </p:nvPicPr>
        <p:blipFill rotWithShape="1">
          <a:blip r:embed="rId6">
            <a:alphaModFix/>
          </a:blip>
          <a:srcRect b="0" l="0" r="0" t="0"/>
          <a:stretch/>
        </p:blipFill>
        <p:spPr>
          <a:xfrm>
            <a:off x="4623900" y="1748675"/>
            <a:ext cx="952500" cy="1551175"/>
          </a:xfrm>
          <a:prstGeom prst="rect">
            <a:avLst/>
          </a:prstGeom>
          <a:noFill/>
          <a:ln>
            <a:noFill/>
          </a:ln>
        </p:spPr>
      </p:pic>
      <p:pic>
        <p:nvPicPr>
          <p:cNvPr id="57" name="Google Shape;57;p1" title="Sen. Tracy McCreery.jpg"/>
          <p:cNvPicPr preferRelativeResize="0"/>
          <p:nvPr/>
        </p:nvPicPr>
        <p:blipFill rotWithShape="1">
          <a:blip r:embed="rId7">
            <a:alphaModFix/>
          </a:blip>
          <a:srcRect b="0" l="0" r="0" t="0"/>
          <a:stretch/>
        </p:blipFill>
        <p:spPr>
          <a:xfrm>
            <a:off x="5712900" y="1763325"/>
            <a:ext cx="1024350" cy="1536525"/>
          </a:xfrm>
          <a:prstGeom prst="rect">
            <a:avLst/>
          </a:prstGeom>
          <a:noFill/>
          <a:ln>
            <a:noFill/>
          </a:ln>
        </p:spPr>
      </p:pic>
      <p:pic>
        <p:nvPicPr>
          <p:cNvPr id="58" name="Google Shape;58;p1" title="Sen. Maggie Nurrenbern.jpg"/>
          <p:cNvPicPr preferRelativeResize="0"/>
          <p:nvPr/>
        </p:nvPicPr>
        <p:blipFill rotWithShape="1">
          <a:blip r:embed="rId8">
            <a:alphaModFix/>
          </a:blip>
          <a:srcRect b="0" l="0" r="0" t="0"/>
          <a:stretch/>
        </p:blipFill>
        <p:spPr>
          <a:xfrm>
            <a:off x="6802550" y="1763350"/>
            <a:ext cx="1024350" cy="1536498"/>
          </a:xfrm>
          <a:prstGeom prst="rect">
            <a:avLst/>
          </a:prstGeom>
          <a:noFill/>
          <a:ln>
            <a:noFill/>
          </a:ln>
        </p:spPr>
      </p:pic>
      <p:pic>
        <p:nvPicPr>
          <p:cNvPr id="59" name="Google Shape;59;p1" title="Rep.Melanie Stinnett.png"/>
          <p:cNvPicPr preferRelativeResize="0"/>
          <p:nvPr/>
        </p:nvPicPr>
        <p:blipFill rotWithShape="1">
          <a:blip r:embed="rId9">
            <a:alphaModFix/>
          </a:blip>
          <a:srcRect b="0" l="0" r="0" t="0"/>
          <a:stretch/>
        </p:blipFill>
        <p:spPr>
          <a:xfrm>
            <a:off x="7890900" y="1763325"/>
            <a:ext cx="952500" cy="1536525"/>
          </a:xfrm>
          <a:prstGeom prst="rect">
            <a:avLst/>
          </a:prstGeom>
          <a:noFill/>
          <a:ln>
            <a:noFill/>
          </a:ln>
        </p:spPr>
      </p:pic>
      <p:sp>
        <p:nvSpPr>
          <p:cNvPr id="60" name="Google Shape;60;p1"/>
          <p:cNvSpPr txBox="1"/>
          <p:nvPr/>
        </p:nvSpPr>
        <p:spPr>
          <a:xfrm>
            <a:off x="363300" y="3538998"/>
            <a:ext cx="952500" cy="1107252"/>
          </a:xfrm>
          <a:prstGeom prst="rect">
            <a:avLst/>
          </a:prstGeom>
          <a:noFill/>
          <a:ln>
            <a:noFill/>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Clr>
                <a:srgbClr val="000000"/>
              </a:buClr>
              <a:buSzPts val="1600"/>
              <a:buFont typeface="Arial"/>
              <a:buNone/>
            </a:pPr>
            <a:r>
              <a:rPr b="0" i="0" lang="en-US" sz="1600" u="none" cap="none" strike="noStrike">
                <a:solidFill>
                  <a:schemeClr val="dk2"/>
                </a:solidFill>
                <a:latin typeface="Arial"/>
                <a:ea typeface="Arial"/>
                <a:cs typeface="Arial"/>
                <a:sym typeface="Arial"/>
              </a:rPr>
              <a:t>Rep.</a:t>
            </a:r>
            <a:endParaRPr b="0" i="0" sz="1600" u="none" cap="none" strike="noStrike">
              <a:solidFill>
                <a:schemeClr val="dk2"/>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600"/>
              <a:buFont typeface="Arial"/>
              <a:buNone/>
            </a:pPr>
            <a:r>
              <a:rPr b="0" i="0" lang="en-US" sz="1600" u="none" cap="none" strike="noStrike">
                <a:solidFill>
                  <a:schemeClr val="dk2"/>
                </a:solidFill>
                <a:latin typeface="Arial"/>
                <a:ea typeface="Arial"/>
                <a:cs typeface="Arial"/>
                <a:sym typeface="Arial"/>
              </a:rPr>
              <a:t>Gregg</a:t>
            </a:r>
            <a:endParaRPr b="0" i="0" sz="1600" u="none" cap="none" strike="noStrike">
              <a:solidFill>
                <a:schemeClr val="dk2"/>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600"/>
              <a:buFont typeface="Arial"/>
              <a:buNone/>
            </a:pPr>
            <a:r>
              <a:rPr b="0" i="0" lang="en-US" sz="1600" u="none" cap="none" strike="noStrike">
                <a:solidFill>
                  <a:schemeClr val="dk2"/>
                </a:solidFill>
                <a:latin typeface="Arial"/>
                <a:ea typeface="Arial"/>
                <a:cs typeface="Arial"/>
                <a:sym typeface="Arial"/>
              </a:rPr>
              <a:t>Bush           </a:t>
            </a:r>
            <a:endParaRPr b="0" i="0" sz="1600" u="none" cap="none" strike="noStrike">
              <a:solidFill>
                <a:schemeClr val="dk2"/>
              </a:solidFill>
              <a:latin typeface="Arial"/>
              <a:ea typeface="Arial"/>
              <a:cs typeface="Arial"/>
              <a:sym typeface="Arial"/>
            </a:endParaRPr>
          </a:p>
        </p:txBody>
      </p:sp>
      <p:sp>
        <p:nvSpPr>
          <p:cNvPr id="61" name="Google Shape;61;p1"/>
          <p:cNvSpPr txBox="1"/>
          <p:nvPr/>
        </p:nvSpPr>
        <p:spPr>
          <a:xfrm>
            <a:off x="1345151" y="3531852"/>
            <a:ext cx="1024355" cy="923299"/>
          </a:xfrm>
          <a:prstGeom prst="rect">
            <a:avLst/>
          </a:prstGeom>
          <a:noFill/>
          <a:ln>
            <a:noFill/>
          </a:ln>
        </p:spPr>
        <p:txBody>
          <a:bodyPr anchorCtr="0" anchor="t" bIns="91425" lIns="91425" spcFirstLastPara="1" rIns="91425" wrap="square" tIns="91425">
            <a:spAutoFit/>
          </a:bodyPr>
          <a:lstStyle/>
          <a:p>
            <a:pPr indent="0" lvl="0" marL="0" marR="0" rtl="0" algn="l">
              <a:lnSpc>
                <a:spcPct val="100000"/>
              </a:lnSpc>
              <a:spcBef>
                <a:spcPts val="0"/>
              </a:spcBef>
              <a:spcAft>
                <a:spcPts val="0"/>
              </a:spcAft>
              <a:buClr>
                <a:srgbClr val="000000"/>
              </a:buClr>
              <a:buSzPts val="1600"/>
              <a:buFont typeface="Arial"/>
              <a:buNone/>
            </a:pPr>
            <a:r>
              <a:rPr b="0" i="0" lang="en-US" sz="1600" u="none" cap="none" strike="noStrike">
                <a:solidFill>
                  <a:schemeClr val="dk2"/>
                </a:solidFill>
                <a:latin typeface="Arial"/>
                <a:ea typeface="Arial"/>
                <a:cs typeface="Arial"/>
                <a:sym typeface="Arial"/>
              </a:rPr>
              <a:t>Rep. Darin Chappell</a:t>
            </a:r>
            <a:endParaRPr b="0" i="0" sz="1600" u="none" cap="none" strike="noStrike">
              <a:solidFill>
                <a:schemeClr val="dk2"/>
              </a:solidFill>
              <a:latin typeface="Arial"/>
              <a:ea typeface="Arial"/>
              <a:cs typeface="Arial"/>
              <a:sym typeface="Arial"/>
            </a:endParaRPr>
          </a:p>
        </p:txBody>
      </p:sp>
      <p:sp>
        <p:nvSpPr>
          <p:cNvPr id="62" name="Google Shape;62;p1"/>
          <p:cNvSpPr txBox="1"/>
          <p:nvPr/>
        </p:nvSpPr>
        <p:spPr>
          <a:xfrm>
            <a:off x="4592101" y="3538998"/>
            <a:ext cx="1030800" cy="923299"/>
          </a:xfrm>
          <a:prstGeom prst="rect">
            <a:avLst/>
          </a:prstGeom>
          <a:noFill/>
          <a:ln>
            <a:noFill/>
          </a:ln>
        </p:spPr>
        <p:txBody>
          <a:bodyPr anchorCtr="0" anchor="t" bIns="91425" lIns="91425" spcFirstLastPara="1" rIns="91425" wrap="square" tIns="91425">
            <a:spAutoFit/>
          </a:bodyPr>
          <a:lstStyle/>
          <a:p>
            <a:pPr indent="0" lvl="0" marL="0" marR="0" rtl="0" algn="l">
              <a:lnSpc>
                <a:spcPct val="100000"/>
              </a:lnSpc>
              <a:spcBef>
                <a:spcPts val="0"/>
              </a:spcBef>
              <a:spcAft>
                <a:spcPts val="0"/>
              </a:spcAft>
              <a:buClr>
                <a:srgbClr val="000000"/>
              </a:buClr>
              <a:buSzPts val="1600"/>
              <a:buFont typeface="Arial"/>
              <a:buNone/>
            </a:pPr>
            <a:r>
              <a:rPr b="0" i="0" lang="en-US" sz="1600" u="none" cap="none" strike="noStrike">
                <a:solidFill>
                  <a:schemeClr val="dk2"/>
                </a:solidFill>
                <a:latin typeface="Arial"/>
                <a:ea typeface="Arial"/>
                <a:cs typeface="Arial"/>
                <a:sym typeface="Arial"/>
              </a:rPr>
              <a:t>Rep.</a:t>
            </a:r>
            <a:endParaRPr b="0" i="0" sz="1600" u="none" cap="none" strike="noStrike">
              <a:solidFill>
                <a:schemeClr val="dk2"/>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600"/>
              <a:buFont typeface="Arial"/>
              <a:buNone/>
            </a:pPr>
            <a:r>
              <a:rPr b="0" i="0" lang="en-US" sz="1600" u="none" cap="none" strike="noStrike">
                <a:solidFill>
                  <a:schemeClr val="dk2"/>
                </a:solidFill>
                <a:latin typeface="Arial"/>
                <a:ea typeface="Arial"/>
                <a:cs typeface="Arial"/>
                <a:sym typeface="Arial"/>
              </a:rPr>
              <a:t>George</a:t>
            </a:r>
            <a:endParaRPr b="0" i="0" sz="1600" u="none" cap="none" strike="noStrike">
              <a:solidFill>
                <a:schemeClr val="dk2"/>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600"/>
              <a:buFont typeface="Arial"/>
              <a:buNone/>
            </a:pPr>
            <a:r>
              <a:rPr b="0" i="0" lang="en-US" sz="1600" u="none" cap="none" strike="noStrike">
                <a:solidFill>
                  <a:schemeClr val="dk2"/>
                </a:solidFill>
                <a:latin typeface="Arial"/>
                <a:ea typeface="Arial"/>
                <a:cs typeface="Arial"/>
                <a:sym typeface="Arial"/>
              </a:rPr>
              <a:t>Hruza</a:t>
            </a:r>
            <a:endParaRPr b="0" i="0" sz="1600" u="none" cap="none" strike="noStrike">
              <a:solidFill>
                <a:schemeClr val="dk2"/>
              </a:solidFill>
              <a:latin typeface="Arial"/>
              <a:ea typeface="Arial"/>
              <a:cs typeface="Arial"/>
              <a:sym typeface="Arial"/>
            </a:endParaRPr>
          </a:p>
        </p:txBody>
      </p:sp>
      <p:sp>
        <p:nvSpPr>
          <p:cNvPr id="63" name="Google Shape;63;p1"/>
          <p:cNvSpPr txBox="1"/>
          <p:nvPr/>
        </p:nvSpPr>
        <p:spPr>
          <a:xfrm>
            <a:off x="2585806" y="3538998"/>
            <a:ext cx="845164" cy="923299"/>
          </a:xfrm>
          <a:prstGeom prst="rect">
            <a:avLst/>
          </a:prstGeom>
          <a:noFill/>
          <a:ln>
            <a:noFill/>
          </a:ln>
        </p:spPr>
        <p:txBody>
          <a:bodyPr anchorCtr="0" anchor="t" bIns="91425" lIns="91425" spcFirstLastPara="1" rIns="91425" wrap="square" tIns="91425">
            <a:spAutoFit/>
          </a:bodyPr>
          <a:lstStyle/>
          <a:p>
            <a:pPr indent="0" lvl="0" marL="0" marR="0" rtl="0" algn="l">
              <a:lnSpc>
                <a:spcPct val="100000"/>
              </a:lnSpc>
              <a:spcBef>
                <a:spcPts val="0"/>
              </a:spcBef>
              <a:spcAft>
                <a:spcPts val="0"/>
              </a:spcAft>
              <a:buClr>
                <a:srgbClr val="000000"/>
              </a:buClr>
              <a:buSzPts val="1600"/>
              <a:buFont typeface="Arial"/>
              <a:buNone/>
            </a:pPr>
            <a:r>
              <a:rPr b="0" i="0" lang="en-US" sz="1600" u="none" cap="none" strike="noStrike">
                <a:solidFill>
                  <a:schemeClr val="dk2"/>
                </a:solidFill>
                <a:latin typeface="Arial"/>
                <a:ea typeface="Arial"/>
                <a:cs typeface="Arial"/>
                <a:sym typeface="Arial"/>
              </a:rPr>
              <a:t>Rep. Betsy Fogle</a:t>
            </a:r>
            <a:endParaRPr b="0" i="0" sz="1600" u="none" cap="none" strike="noStrike">
              <a:solidFill>
                <a:schemeClr val="dk2"/>
              </a:solidFill>
              <a:latin typeface="Arial"/>
              <a:ea typeface="Arial"/>
              <a:cs typeface="Arial"/>
              <a:sym typeface="Arial"/>
            </a:endParaRPr>
          </a:p>
        </p:txBody>
      </p:sp>
      <p:sp>
        <p:nvSpPr>
          <p:cNvPr id="64" name="Google Shape;64;p1"/>
          <p:cNvSpPr txBox="1"/>
          <p:nvPr/>
        </p:nvSpPr>
        <p:spPr>
          <a:xfrm>
            <a:off x="5712899" y="3510583"/>
            <a:ext cx="1124205" cy="923299"/>
          </a:xfrm>
          <a:prstGeom prst="rect">
            <a:avLst/>
          </a:prstGeom>
          <a:noFill/>
          <a:ln>
            <a:noFill/>
          </a:ln>
        </p:spPr>
        <p:txBody>
          <a:bodyPr anchorCtr="0" anchor="t" bIns="91425" lIns="91425" spcFirstLastPara="1" rIns="91425" wrap="square" tIns="91425">
            <a:spAutoFit/>
          </a:bodyPr>
          <a:lstStyle/>
          <a:p>
            <a:pPr indent="0" lvl="0" marL="0" marR="0" rtl="0" algn="l">
              <a:lnSpc>
                <a:spcPct val="100000"/>
              </a:lnSpc>
              <a:spcBef>
                <a:spcPts val="0"/>
              </a:spcBef>
              <a:spcAft>
                <a:spcPts val="0"/>
              </a:spcAft>
              <a:buClr>
                <a:srgbClr val="000000"/>
              </a:buClr>
              <a:buSzPts val="1600"/>
              <a:buFont typeface="Arial"/>
              <a:buNone/>
            </a:pPr>
            <a:r>
              <a:rPr b="0" i="0" lang="en-US" sz="1600" u="none" cap="none" strike="noStrike">
                <a:solidFill>
                  <a:schemeClr val="dk2"/>
                </a:solidFill>
                <a:latin typeface="Arial"/>
                <a:ea typeface="Arial"/>
                <a:cs typeface="Arial"/>
                <a:sym typeface="Arial"/>
              </a:rPr>
              <a:t>Sen. </a:t>
            </a:r>
            <a:endParaRPr b="0" i="0" sz="1600" u="none" cap="none" strike="noStrike">
              <a:solidFill>
                <a:schemeClr val="dk2"/>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600"/>
              <a:buFont typeface="Arial"/>
              <a:buNone/>
            </a:pPr>
            <a:r>
              <a:rPr b="0" i="0" lang="en-US" sz="1600" u="none" cap="none" strike="noStrike">
                <a:solidFill>
                  <a:schemeClr val="dk2"/>
                </a:solidFill>
                <a:latin typeface="Arial"/>
                <a:ea typeface="Arial"/>
                <a:cs typeface="Arial"/>
                <a:sym typeface="Arial"/>
              </a:rPr>
              <a:t>Tracy McCreery</a:t>
            </a:r>
            <a:endParaRPr b="0" i="0" sz="1600" u="none" cap="none" strike="noStrike">
              <a:solidFill>
                <a:schemeClr val="dk2"/>
              </a:solidFill>
              <a:latin typeface="Arial"/>
              <a:ea typeface="Arial"/>
              <a:cs typeface="Arial"/>
              <a:sym typeface="Arial"/>
            </a:endParaRPr>
          </a:p>
        </p:txBody>
      </p:sp>
      <p:sp>
        <p:nvSpPr>
          <p:cNvPr id="65" name="Google Shape;65;p1"/>
          <p:cNvSpPr txBox="1"/>
          <p:nvPr/>
        </p:nvSpPr>
        <p:spPr>
          <a:xfrm>
            <a:off x="6810339" y="3511735"/>
            <a:ext cx="1234066" cy="923299"/>
          </a:xfrm>
          <a:prstGeom prst="rect">
            <a:avLst/>
          </a:prstGeom>
          <a:noFill/>
          <a:ln>
            <a:noFill/>
          </a:ln>
        </p:spPr>
        <p:txBody>
          <a:bodyPr anchorCtr="0" anchor="t" bIns="91425" lIns="91425" spcFirstLastPara="1" rIns="91425" wrap="square" tIns="91425">
            <a:spAutoFit/>
          </a:bodyPr>
          <a:lstStyle/>
          <a:p>
            <a:pPr indent="0" lvl="0" marL="0" marR="0" rtl="0" algn="l">
              <a:lnSpc>
                <a:spcPct val="100000"/>
              </a:lnSpc>
              <a:spcBef>
                <a:spcPts val="0"/>
              </a:spcBef>
              <a:spcAft>
                <a:spcPts val="0"/>
              </a:spcAft>
              <a:buClr>
                <a:srgbClr val="000000"/>
              </a:buClr>
              <a:buSzPts val="1600"/>
              <a:buFont typeface="Arial"/>
              <a:buNone/>
            </a:pPr>
            <a:r>
              <a:rPr b="0" i="0" lang="en-US" sz="1600" u="none" cap="none" strike="noStrike">
                <a:solidFill>
                  <a:schemeClr val="dk2"/>
                </a:solidFill>
                <a:latin typeface="Arial"/>
                <a:ea typeface="Arial"/>
                <a:cs typeface="Arial"/>
                <a:sym typeface="Arial"/>
              </a:rPr>
              <a:t>Sen. </a:t>
            </a:r>
            <a:endParaRPr b="0" i="0" sz="1600" u="none" cap="none" strike="noStrike">
              <a:solidFill>
                <a:schemeClr val="dk2"/>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600"/>
              <a:buFont typeface="Arial"/>
              <a:buNone/>
            </a:pPr>
            <a:r>
              <a:rPr b="0" i="0" lang="en-US" sz="1600" u="none" cap="none" strike="noStrike">
                <a:solidFill>
                  <a:schemeClr val="dk2"/>
                </a:solidFill>
                <a:latin typeface="Arial"/>
                <a:ea typeface="Arial"/>
                <a:cs typeface="Arial"/>
                <a:sym typeface="Arial"/>
              </a:rPr>
              <a:t>Maggie </a:t>
            </a:r>
            <a:endParaRPr b="0" i="0" sz="1600" u="none" cap="none" strike="noStrike">
              <a:solidFill>
                <a:schemeClr val="dk2"/>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600"/>
              <a:buFont typeface="Arial"/>
              <a:buNone/>
            </a:pPr>
            <a:r>
              <a:rPr b="0" i="0" lang="en-US" sz="1600" u="none" cap="none" strike="noStrike">
                <a:solidFill>
                  <a:schemeClr val="dk2"/>
                </a:solidFill>
                <a:latin typeface="Arial"/>
                <a:ea typeface="Arial"/>
                <a:cs typeface="Arial"/>
                <a:sym typeface="Arial"/>
              </a:rPr>
              <a:t>Nurrenbern</a:t>
            </a:r>
            <a:endParaRPr b="0" i="0" sz="1600" u="none" cap="none" strike="noStrike">
              <a:solidFill>
                <a:schemeClr val="dk2"/>
              </a:solidFill>
              <a:latin typeface="Arial"/>
              <a:ea typeface="Arial"/>
              <a:cs typeface="Arial"/>
              <a:sym typeface="Arial"/>
            </a:endParaRPr>
          </a:p>
        </p:txBody>
      </p:sp>
      <p:sp>
        <p:nvSpPr>
          <p:cNvPr id="66" name="Google Shape;66;p1"/>
          <p:cNvSpPr txBox="1"/>
          <p:nvPr/>
        </p:nvSpPr>
        <p:spPr>
          <a:xfrm>
            <a:off x="7898700" y="3511735"/>
            <a:ext cx="1147200" cy="1376165"/>
          </a:xfrm>
          <a:prstGeom prst="rect">
            <a:avLst/>
          </a:prstGeom>
          <a:noFill/>
          <a:ln>
            <a:noFill/>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Clr>
                <a:srgbClr val="000000"/>
              </a:buClr>
              <a:buSzPts val="1600"/>
              <a:buFont typeface="Arial"/>
              <a:buNone/>
            </a:pPr>
            <a:r>
              <a:rPr b="0" i="0" lang="en-US" sz="1600" u="none" cap="none" strike="noStrike">
                <a:solidFill>
                  <a:schemeClr val="dk2"/>
                </a:solidFill>
                <a:latin typeface="Arial"/>
                <a:ea typeface="Arial"/>
                <a:cs typeface="Arial"/>
                <a:sym typeface="Arial"/>
              </a:rPr>
              <a:t>Rep. </a:t>
            </a:r>
            <a:endParaRPr b="0" i="0" sz="1600" u="none" cap="none" strike="noStrike">
              <a:solidFill>
                <a:schemeClr val="dk2"/>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600"/>
              <a:buFont typeface="Arial"/>
              <a:buNone/>
            </a:pPr>
            <a:r>
              <a:rPr b="0" i="0" lang="en-US" sz="1600" u="none" cap="none" strike="noStrike">
                <a:solidFill>
                  <a:schemeClr val="dk2"/>
                </a:solidFill>
                <a:latin typeface="Arial"/>
                <a:ea typeface="Arial"/>
                <a:cs typeface="Arial"/>
                <a:sym typeface="Arial"/>
              </a:rPr>
              <a:t>Melanie Stinnett</a:t>
            </a:r>
            <a:endParaRPr b="0" i="0" sz="1600" u="none" cap="none" strike="noStrike">
              <a:solidFill>
                <a:schemeClr val="dk2"/>
              </a:solidFill>
              <a:latin typeface="Arial"/>
              <a:ea typeface="Arial"/>
              <a:cs typeface="Arial"/>
              <a:sym typeface="Arial"/>
            </a:endParaRPr>
          </a:p>
        </p:txBody>
      </p:sp>
      <p:sp>
        <p:nvSpPr>
          <p:cNvPr id="67" name="Google Shape;67;p1"/>
          <p:cNvSpPr txBox="1"/>
          <p:nvPr/>
        </p:nvSpPr>
        <p:spPr>
          <a:xfrm flipH="1">
            <a:off x="3431102" y="3585150"/>
            <a:ext cx="1160223" cy="830997"/>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0" i="0" lang="en-US" sz="1600" u="none" cap="none" strike="noStrike">
                <a:solidFill>
                  <a:srgbClr val="434343"/>
                </a:solidFill>
                <a:latin typeface="Arial"/>
                <a:ea typeface="Arial"/>
                <a:cs typeface="Arial"/>
                <a:sym typeface="Arial"/>
              </a:rPr>
              <a:t>Sen.</a:t>
            </a:r>
            <a:endParaRPr>
              <a:solidFill>
                <a:srgbClr val="434343"/>
              </a:solidFill>
            </a:endParaRPr>
          </a:p>
          <a:p>
            <a:pPr indent="0" lvl="0" marL="0" marR="0" rtl="0" algn="l">
              <a:lnSpc>
                <a:spcPct val="100000"/>
              </a:lnSpc>
              <a:spcBef>
                <a:spcPts val="0"/>
              </a:spcBef>
              <a:spcAft>
                <a:spcPts val="0"/>
              </a:spcAft>
              <a:buNone/>
            </a:pPr>
            <a:r>
              <a:rPr b="0" i="0" lang="en-US" sz="1600" u="none" cap="none" strike="noStrike">
                <a:solidFill>
                  <a:srgbClr val="434343"/>
                </a:solidFill>
                <a:latin typeface="Arial"/>
                <a:ea typeface="Arial"/>
                <a:cs typeface="Arial"/>
                <a:sym typeface="Arial"/>
              </a:rPr>
              <a:t>Lincoln</a:t>
            </a:r>
            <a:endParaRPr>
              <a:solidFill>
                <a:srgbClr val="434343"/>
              </a:solidFill>
            </a:endParaRPr>
          </a:p>
          <a:p>
            <a:pPr indent="0" lvl="0" marL="0" marR="0" rtl="0" algn="l">
              <a:lnSpc>
                <a:spcPct val="100000"/>
              </a:lnSpc>
              <a:spcBef>
                <a:spcPts val="0"/>
              </a:spcBef>
              <a:spcAft>
                <a:spcPts val="0"/>
              </a:spcAft>
              <a:buNone/>
            </a:pPr>
            <a:r>
              <a:rPr b="0" i="0" lang="en-US" sz="1600" u="none" cap="none" strike="noStrike">
                <a:solidFill>
                  <a:srgbClr val="434343"/>
                </a:solidFill>
                <a:latin typeface="Arial"/>
                <a:ea typeface="Arial"/>
                <a:cs typeface="Arial"/>
                <a:sym typeface="Arial"/>
              </a:rPr>
              <a:t>Hough</a:t>
            </a:r>
            <a:endParaRPr>
              <a:solidFill>
                <a:srgbClr val="434343"/>
              </a:solidFill>
            </a:endParaRPr>
          </a:p>
        </p:txBody>
      </p:sp>
      <p:pic>
        <p:nvPicPr>
          <p:cNvPr descr="A person in a suit and tie&#10;&#10;AI-generated content may be incorrect." id="68" name="Google Shape;68;p1"/>
          <p:cNvPicPr preferRelativeResize="0"/>
          <p:nvPr/>
        </p:nvPicPr>
        <p:blipFill rotWithShape="1">
          <a:blip r:embed="rId10">
            <a:alphaModFix/>
          </a:blip>
          <a:srcRect b="0" l="0" r="0" t="0"/>
          <a:stretch/>
        </p:blipFill>
        <p:spPr>
          <a:xfrm>
            <a:off x="3493188" y="1724950"/>
            <a:ext cx="1030800" cy="1591482"/>
          </a:xfrm>
          <a:prstGeom prst="rect">
            <a:avLst/>
          </a:prstGeom>
          <a:noFill/>
          <a:ln>
            <a:noFill/>
          </a:ln>
        </p:spPr>
      </p:pic>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9" name="Shape 139"/>
        <p:cNvGrpSpPr/>
        <p:nvPr/>
      </p:nvGrpSpPr>
      <p:grpSpPr>
        <a:xfrm>
          <a:off x="0" y="0"/>
          <a:ext cx="0" cy="0"/>
          <a:chOff x="0" y="0"/>
          <a:chExt cx="0" cy="0"/>
        </a:xfrm>
      </p:grpSpPr>
      <p:sp>
        <p:nvSpPr>
          <p:cNvPr id="140" name="Google Shape;140;g3a1cb7e7d18_0_61"/>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t/>
            </a:r>
            <a:endParaRPr/>
          </a:p>
        </p:txBody>
      </p:sp>
      <p:sp>
        <p:nvSpPr>
          <p:cNvPr id="141" name="Google Shape;141;g3a1cb7e7d18_0_61"/>
          <p:cNvSpPr txBox="1"/>
          <p:nvPr>
            <p:ph idx="1" type="body"/>
          </p:nvPr>
        </p:nvSpPr>
        <p:spPr>
          <a:xfrm>
            <a:off x="311700" y="1152475"/>
            <a:ext cx="3999900" cy="34164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t/>
            </a:r>
            <a:endParaRPr/>
          </a:p>
        </p:txBody>
      </p:sp>
      <p:sp>
        <p:nvSpPr>
          <p:cNvPr id="142" name="Google Shape;142;g3a1cb7e7d18_0_61"/>
          <p:cNvSpPr txBox="1"/>
          <p:nvPr>
            <p:ph idx="2" type="body"/>
          </p:nvPr>
        </p:nvSpPr>
        <p:spPr>
          <a:xfrm>
            <a:off x="4832400" y="1152475"/>
            <a:ext cx="3999900" cy="34164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t/>
            </a:r>
            <a:endParaRPr/>
          </a:p>
        </p:txBody>
      </p:sp>
      <p:pic>
        <p:nvPicPr>
          <p:cNvPr id="143" name="Google Shape;143;g3a1cb7e7d18_0_61" title="Chart"/>
          <p:cNvPicPr preferRelativeResize="0"/>
          <p:nvPr/>
        </p:nvPicPr>
        <p:blipFill>
          <a:blip r:embed="rId3">
            <a:alphaModFix/>
          </a:blip>
          <a:stretch>
            <a:fillRect/>
          </a:stretch>
        </p:blipFill>
        <p:spPr>
          <a:xfrm>
            <a:off x="311700" y="267793"/>
            <a:ext cx="8341501" cy="4511057"/>
          </a:xfrm>
          <a:prstGeom prst="rect">
            <a:avLst/>
          </a:prstGeom>
          <a:noFill/>
          <a:ln>
            <a:noFill/>
          </a:ln>
        </p:spPr>
      </p:pic>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7" name="Shape 147"/>
        <p:cNvGrpSpPr/>
        <p:nvPr/>
      </p:nvGrpSpPr>
      <p:grpSpPr>
        <a:xfrm>
          <a:off x="0" y="0"/>
          <a:ext cx="0" cy="0"/>
          <a:chOff x="0" y="0"/>
          <a:chExt cx="0" cy="0"/>
        </a:xfrm>
      </p:grpSpPr>
      <p:sp>
        <p:nvSpPr>
          <p:cNvPr id="148" name="Google Shape;148;g3a1cb7e7d18_0_54"/>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t/>
            </a:r>
            <a:endParaRPr/>
          </a:p>
        </p:txBody>
      </p:sp>
      <p:sp>
        <p:nvSpPr>
          <p:cNvPr id="149" name="Google Shape;149;g3a1cb7e7d18_0_54"/>
          <p:cNvSpPr txBox="1"/>
          <p:nvPr>
            <p:ph idx="1" type="body"/>
          </p:nvPr>
        </p:nvSpPr>
        <p:spPr>
          <a:xfrm>
            <a:off x="311700" y="1152475"/>
            <a:ext cx="3999900" cy="34164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t/>
            </a:r>
            <a:endParaRPr/>
          </a:p>
        </p:txBody>
      </p:sp>
      <p:sp>
        <p:nvSpPr>
          <p:cNvPr id="150" name="Google Shape;150;g3a1cb7e7d18_0_54"/>
          <p:cNvSpPr txBox="1"/>
          <p:nvPr>
            <p:ph idx="2" type="body"/>
          </p:nvPr>
        </p:nvSpPr>
        <p:spPr>
          <a:xfrm>
            <a:off x="4832400" y="1152475"/>
            <a:ext cx="3999900" cy="34164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t/>
            </a:r>
            <a:endParaRPr/>
          </a:p>
        </p:txBody>
      </p:sp>
      <p:pic>
        <p:nvPicPr>
          <p:cNvPr id="151" name="Google Shape;151;g3a1cb7e7d18_0_54" title="Chart"/>
          <p:cNvPicPr preferRelativeResize="0"/>
          <p:nvPr/>
        </p:nvPicPr>
        <p:blipFill>
          <a:blip r:embed="rId3">
            <a:alphaModFix/>
          </a:blip>
          <a:stretch>
            <a:fillRect/>
          </a:stretch>
        </p:blipFill>
        <p:spPr>
          <a:xfrm>
            <a:off x="271715" y="321075"/>
            <a:ext cx="8600571" cy="4822426"/>
          </a:xfrm>
          <a:prstGeom prst="rect">
            <a:avLst/>
          </a:prstGeom>
          <a:noFill/>
          <a:ln>
            <a:noFill/>
          </a:ln>
        </p:spPr>
      </p:pic>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5" name="Shape 155"/>
        <p:cNvGrpSpPr/>
        <p:nvPr/>
      </p:nvGrpSpPr>
      <p:grpSpPr>
        <a:xfrm>
          <a:off x="0" y="0"/>
          <a:ext cx="0" cy="0"/>
          <a:chOff x="0" y="0"/>
          <a:chExt cx="0" cy="0"/>
        </a:xfrm>
      </p:grpSpPr>
      <p:sp>
        <p:nvSpPr>
          <p:cNvPr id="156" name="Google Shape;156;p5"/>
          <p:cNvSpPr txBox="1"/>
          <p:nvPr>
            <p:ph type="ctrTitle"/>
          </p:nvPr>
        </p:nvSpPr>
        <p:spPr>
          <a:xfrm>
            <a:off x="128700" y="147100"/>
            <a:ext cx="8886600" cy="772200"/>
          </a:xfrm>
          <a:prstGeom prst="rect">
            <a:avLst/>
          </a:prstGeom>
          <a:noFill/>
          <a:ln>
            <a:noFill/>
          </a:ln>
        </p:spPr>
        <p:txBody>
          <a:bodyPr anchorCtr="0" anchor="b" bIns="91425" lIns="91425" spcFirstLastPara="1" rIns="91425" wrap="square" tIns="91425">
            <a:noAutofit/>
          </a:bodyPr>
          <a:lstStyle/>
          <a:p>
            <a:pPr indent="0" lvl="0" marL="0" rtl="0" algn="ctr">
              <a:lnSpc>
                <a:spcPct val="100000"/>
              </a:lnSpc>
              <a:spcBef>
                <a:spcPts val="0"/>
              </a:spcBef>
              <a:spcAft>
                <a:spcPts val="0"/>
              </a:spcAft>
              <a:buSzPts val="5200"/>
              <a:buNone/>
            </a:pPr>
            <a:r>
              <a:rPr lang="en-US" sz="4000"/>
              <a:t>Legislators’ Contact Information</a:t>
            </a:r>
            <a:endParaRPr sz="4000"/>
          </a:p>
        </p:txBody>
      </p:sp>
      <p:graphicFrame>
        <p:nvGraphicFramePr>
          <p:cNvPr id="157" name="Google Shape;157;p5"/>
          <p:cNvGraphicFramePr/>
          <p:nvPr/>
        </p:nvGraphicFramePr>
        <p:xfrm>
          <a:off x="92738" y="981225"/>
          <a:ext cx="3000000" cy="3000000"/>
        </p:xfrm>
        <a:graphic>
          <a:graphicData uri="http://schemas.openxmlformats.org/drawingml/2006/table">
            <a:tbl>
              <a:tblPr>
                <a:noFill/>
                <a:tableStyleId>{C8E51C91-45B2-46C7-BBA1-C95BE8FA5E3E}</a:tableStyleId>
              </a:tblPr>
              <a:tblGrid>
                <a:gridCol w="1779450"/>
                <a:gridCol w="1828475"/>
                <a:gridCol w="1656850"/>
                <a:gridCol w="1855325"/>
                <a:gridCol w="1838400"/>
              </a:tblGrid>
              <a:tr h="1912675">
                <a:tc>
                  <a:txBody>
                    <a:bodyPr/>
                    <a:lstStyle/>
                    <a:p>
                      <a:pPr indent="0" lvl="0" marL="0" marR="0" rtl="0" algn="l">
                        <a:lnSpc>
                          <a:spcPct val="115000"/>
                        </a:lnSpc>
                        <a:spcBef>
                          <a:spcPts val="0"/>
                        </a:spcBef>
                        <a:spcAft>
                          <a:spcPts val="0"/>
                        </a:spcAft>
                        <a:buClr>
                          <a:srgbClr val="000000"/>
                        </a:buClr>
                        <a:buSzPts val="1400"/>
                        <a:buFont typeface="Arial"/>
                        <a:buNone/>
                      </a:pPr>
                      <a:r>
                        <a:rPr lang="en-US" sz="1400" u="none" cap="none" strike="noStrike"/>
                        <a:t>Senate Address</a:t>
                      </a:r>
                      <a:endParaRPr sz="1400" u="none" cap="none" strike="noStrike"/>
                    </a:p>
                    <a:p>
                      <a:pPr indent="0" lvl="0" marL="0" marR="0" rtl="0" algn="l">
                        <a:lnSpc>
                          <a:spcPct val="115000"/>
                        </a:lnSpc>
                        <a:spcBef>
                          <a:spcPts val="0"/>
                        </a:spcBef>
                        <a:spcAft>
                          <a:spcPts val="0"/>
                        </a:spcAft>
                        <a:buClr>
                          <a:srgbClr val="000000"/>
                        </a:buClr>
                        <a:buSzPts val="1400"/>
                        <a:buFont typeface="Arial"/>
                        <a:buNone/>
                      </a:pPr>
                      <a:r>
                        <a:rPr lang="en-US" sz="1400" u="none" cap="none" strike="noStrike"/>
                        <a:t>201 W. Capitol Ave.</a:t>
                      </a:r>
                      <a:endParaRPr sz="1400" u="none" cap="none" strike="noStrike"/>
                    </a:p>
                    <a:p>
                      <a:pPr indent="0" lvl="0" marL="0" marR="0" rtl="0" algn="l">
                        <a:lnSpc>
                          <a:spcPct val="115000"/>
                        </a:lnSpc>
                        <a:spcBef>
                          <a:spcPts val="0"/>
                        </a:spcBef>
                        <a:spcAft>
                          <a:spcPts val="0"/>
                        </a:spcAft>
                        <a:buClr>
                          <a:srgbClr val="000000"/>
                        </a:buClr>
                        <a:buSzPts val="1400"/>
                        <a:buFont typeface="Arial"/>
                        <a:buNone/>
                      </a:pPr>
                      <a:r>
                        <a:rPr lang="en-US" sz="1400" u="none" cap="none" strike="noStrike"/>
                        <a:t>Jefferson City, MO</a:t>
                      </a:r>
                      <a:endParaRPr sz="1400" u="none" cap="none" strike="noStrike"/>
                    </a:p>
                    <a:p>
                      <a:pPr indent="0" lvl="0" marL="0" marR="0" rtl="0" algn="l">
                        <a:lnSpc>
                          <a:spcPct val="115000"/>
                        </a:lnSpc>
                        <a:spcBef>
                          <a:spcPts val="0"/>
                        </a:spcBef>
                        <a:spcAft>
                          <a:spcPts val="0"/>
                        </a:spcAft>
                        <a:buClr>
                          <a:schemeClr val="dk1"/>
                        </a:buClr>
                        <a:buSzPts val="1100"/>
                        <a:buFont typeface="Arial"/>
                        <a:buNone/>
                      </a:pPr>
                      <a:r>
                        <a:rPr lang="en-US" sz="1400" u="none" cap="none" strike="noStrike"/>
                        <a:t>65101</a:t>
                      </a:r>
                      <a:endParaRPr sz="1400" u="none" cap="none" strike="noStrike"/>
                    </a:p>
                  </a:txBody>
                  <a:tcPr marT="91425" marB="91425" marR="91425" marL="91425"/>
                </a:tc>
                <a:tc>
                  <a:txBody>
                    <a:bodyPr/>
                    <a:lstStyle/>
                    <a:p>
                      <a:pPr indent="0" lvl="0" marL="0" marR="0" rtl="0" algn="l">
                        <a:lnSpc>
                          <a:spcPct val="100000"/>
                        </a:lnSpc>
                        <a:spcBef>
                          <a:spcPts val="0"/>
                        </a:spcBef>
                        <a:spcAft>
                          <a:spcPts val="0"/>
                        </a:spcAft>
                        <a:buClr>
                          <a:srgbClr val="000000"/>
                        </a:buClr>
                        <a:buSzPts val="1400"/>
                        <a:buFont typeface="Arial"/>
                        <a:buNone/>
                      </a:pPr>
                      <a:r>
                        <a:rPr lang="en-US" sz="1400" u="none" cap="none" strike="noStrike"/>
                        <a:t>House Address</a:t>
                      </a:r>
                      <a:endParaRPr sz="1400" u="none" cap="none" strike="noStrike"/>
                    </a:p>
                    <a:p>
                      <a:pPr indent="0" lvl="0" marL="0" marR="0" rtl="0" algn="l">
                        <a:lnSpc>
                          <a:spcPct val="115000"/>
                        </a:lnSpc>
                        <a:spcBef>
                          <a:spcPts val="0"/>
                        </a:spcBef>
                        <a:spcAft>
                          <a:spcPts val="0"/>
                        </a:spcAft>
                        <a:buClr>
                          <a:schemeClr val="dk1"/>
                        </a:buClr>
                        <a:buSzPts val="1100"/>
                        <a:buFont typeface="Arial"/>
                        <a:buNone/>
                      </a:pPr>
                      <a:r>
                        <a:rPr lang="en-US" sz="1400" u="none" cap="none" strike="noStrike">
                          <a:solidFill>
                            <a:schemeClr val="dk1"/>
                          </a:solidFill>
                          <a:highlight>
                            <a:srgbClr val="FFFFFF"/>
                          </a:highlight>
                        </a:rPr>
                        <a:t>201 W, Capitol Ave</a:t>
                      </a:r>
                      <a:endParaRPr sz="1400" u="none" cap="none" strike="noStrike">
                        <a:solidFill>
                          <a:schemeClr val="dk1"/>
                        </a:solidFill>
                        <a:highlight>
                          <a:srgbClr val="FFFFFF"/>
                        </a:highlight>
                      </a:endParaRPr>
                    </a:p>
                    <a:p>
                      <a:pPr indent="0" lvl="0" marL="0" marR="0" rtl="0" algn="l">
                        <a:lnSpc>
                          <a:spcPct val="100000"/>
                        </a:lnSpc>
                        <a:spcBef>
                          <a:spcPts val="0"/>
                        </a:spcBef>
                        <a:spcAft>
                          <a:spcPts val="0"/>
                        </a:spcAft>
                        <a:buClr>
                          <a:srgbClr val="000000"/>
                        </a:buClr>
                        <a:buSzPts val="1400"/>
                        <a:buFont typeface="Arial"/>
                        <a:buNone/>
                      </a:pPr>
                      <a:r>
                        <a:rPr lang="en-US" sz="1400" u="none" cap="none" strike="noStrike">
                          <a:solidFill>
                            <a:schemeClr val="dk1"/>
                          </a:solidFill>
                          <a:highlight>
                            <a:srgbClr val="FFFFFF"/>
                          </a:highlight>
                        </a:rPr>
                        <a:t>Jefferson City MO 65101 </a:t>
                      </a:r>
                      <a:endParaRPr sz="1400" u="none" cap="none" strike="noStrike"/>
                    </a:p>
                  </a:txBody>
                  <a:tcPr marT="91425" marB="91425" marR="91425" marL="91425"/>
                </a:tc>
                <a:tc>
                  <a:txBody>
                    <a:bodyPr/>
                    <a:lstStyle/>
                    <a:p>
                      <a:pPr indent="0" lvl="0" marL="0" marR="0" rtl="0" algn="l">
                        <a:lnSpc>
                          <a:spcPct val="100000"/>
                        </a:lnSpc>
                        <a:spcBef>
                          <a:spcPts val="0"/>
                        </a:spcBef>
                        <a:spcAft>
                          <a:spcPts val="0"/>
                        </a:spcAft>
                        <a:buClr>
                          <a:srgbClr val="000000"/>
                        </a:buClr>
                        <a:buSzPts val="1400"/>
                        <a:buFont typeface="Arial"/>
                        <a:buNone/>
                      </a:pPr>
                      <a:r>
                        <a:rPr lang="en-US" sz="1400" u="none" cap="none" strike="noStrike"/>
                        <a:t>Representative Gregg Bush</a:t>
                      </a:r>
                      <a:endParaRPr sz="1400" u="none" cap="none" strike="noStrike"/>
                    </a:p>
                    <a:p>
                      <a:pPr indent="0" lvl="0" marL="0" marR="0" rtl="0" algn="l">
                        <a:lnSpc>
                          <a:spcPct val="100000"/>
                        </a:lnSpc>
                        <a:spcBef>
                          <a:spcPts val="0"/>
                        </a:spcBef>
                        <a:spcAft>
                          <a:spcPts val="0"/>
                        </a:spcAft>
                        <a:buClr>
                          <a:srgbClr val="000000"/>
                        </a:buClr>
                        <a:buSzPts val="1400"/>
                        <a:buFont typeface="Arial"/>
                        <a:buNone/>
                      </a:pPr>
                      <a:r>
                        <a:rPr lang="en-US" sz="1400" u="none" cap="none" strike="noStrike"/>
                        <a:t>District 50 </a:t>
                      </a:r>
                      <a:endParaRPr sz="1400" u="none" cap="none" strike="noStrike"/>
                    </a:p>
                    <a:p>
                      <a:pPr indent="0" lvl="0" marL="0" marR="0" rtl="0" algn="l">
                        <a:lnSpc>
                          <a:spcPct val="100000"/>
                        </a:lnSpc>
                        <a:spcBef>
                          <a:spcPts val="0"/>
                        </a:spcBef>
                        <a:spcAft>
                          <a:spcPts val="0"/>
                        </a:spcAft>
                        <a:buClr>
                          <a:srgbClr val="000000"/>
                        </a:buClr>
                        <a:buSzPts val="1400"/>
                        <a:buFont typeface="Arial"/>
                        <a:buNone/>
                      </a:pPr>
                      <a:r>
                        <a:rPr lang="en-US" sz="1400" u="none" cap="none" strike="noStrike"/>
                        <a:t>Boone Co.</a:t>
                      </a:r>
                      <a:endParaRPr sz="1400" u="none" cap="none" strike="noStrike"/>
                    </a:p>
                    <a:p>
                      <a:pPr indent="0" lvl="0" marL="0" marR="0" rtl="0" algn="l">
                        <a:lnSpc>
                          <a:spcPct val="100000"/>
                        </a:lnSpc>
                        <a:spcBef>
                          <a:spcPts val="0"/>
                        </a:spcBef>
                        <a:spcAft>
                          <a:spcPts val="0"/>
                        </a:spcAft>
                        <a:buClr>
                          <a:srgbClr val="000000"/>
                        </a:buClr>
                        <a:buSzPts val="1400"/>
                        <a:buFont typeface="Arial"/>
                        <a:buNone/>
                      </a:pPr>
                      <a:r>
                        <a:rPr lang="en-US" sz="1400" u="none" cap="none" strike="noStrike"/>
                        <a:t>Rm 109-E</a:t>
                      </a:r>
                      <a:endParaRPr sz="1400" u="none" cap="none" strike="noStrike"/>
                    </a:p>
                    <a:p>
                      <a:pPr indent="0" lvl="0" marL="0" marR="0" rtl="0" algn="l">
                        <a:lnSpc>
                          <a:spcPct val="100000"/>
                        </a:lnSpc>
                        <a:spcBef>
                          <a:spcPts val="0"/>
                        </a:spcBef>
                        <a:spcAft>
                          <a:spcPts val="0"/>
                        </a:spcAft>
                        <a:buClr>
                          <a:srgbClr val="000000"/>
                        </a:buClr>
                        <a:buSzPts val="1400"/>
                        <a:buFont typeface="Arial"/>
                        <a:buNone/>
                      </a:pPr>
                      <a:r>
                        <a:rPr lang="en-US" sz="1400" u="none" cap="none" strike="noStrike"/>
                        <a:t>573-751-2134</a:t>
                      </a:r>
                      <a:endParaRPr sz="1400" u="none" cap="none" strike="noStrike"/>
                    </a:p>
                    <a:p>
                      <a:pPr indent="0" lvl="0" marL="0" marR="0" rtl="0" algn="l">
                        <a:lnSpc>
                          <a:spcPct val="100000"/>
                        </a:lnSpc>
                        <a:spcBef>
                          <a:spcPts val="0"/>
                        </a:spcBef>
                        <a:spcAft>
                          <a:spcPts val="0"/>
                        </a:spcAft>
                        <a:buClr>
                          <a:srgbClr val="000000"/>
                        </a:buClr>
                        <a:buSzPts val="1400"/>
                        <a:buFont typeface="Arial"/>
                        <a:buNone/>
                      </a:pPr>
                      <a:r>
                        <a:rPr lang="en-US" sz="1400" u="sng" cap="none" strike="noStrike">
                          <a:solidFill>
                            <a:schemeClr val="hlink"/>
                          </a:solidFill>
                          <a:hlinkClick r:id="rId3"/>
                        </a:rPr>
                        <a:t>Gregg.Bush@house.mo.gov</a:t>
                      </a:r>
                      <a:endParaRPr sz="1400" u="none" cap="none" strike="noStrike"/>
                    </a:p>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91425" marB="91425" marR="91425" marL="91425"/>
                </a:tc>
                <a:tc>
                  <a:txBody>
                    <a:bodyPr/>
                    <a:lstStyle/>
                    <a:p>
                      <a:pPr indent="0" lvl="0" marL="0" marR="0" rtl="0" algn="l">
                        <a:lnSpc>
                          <a:spcPct val="100000"/>
                        </a:lnSpc>
                        <a:spcBef>
                          <a:spcPts val="0"/>
                        </a:spcBef>
                        <a:spcAft>
                          <a:spcPts val="0"/>
                        </a:spcAft>
                        <a:buClr>
                          <a:srgbClr val="000000"/>
                        </a:buClr>
                        <a:buSzPts val="1400"/>
                        <a:buFont typeface="Arial"/>
                        <a:buNone/>
                      </a:pPr>
                      <a:r>
                        <a:rPr lang="en-US" sz="1400" u="none" cap="none" strike="noStrike"/>
                        <a:t>Representative Darin Chappell</a:t>
                      </a:r>
                      <a:endParaRPr sz="1400" u="none" cap="none" strike="noStrike"/>
                    </a:p>
                    <a:p>
                      <a:pPr indent="0" lvl="0" marL="0" marR="0" rtl="0" algn="l">
                        <a:lnSpc>
                          <a:spcPct val="100000"/>
                        </a:lnSpc>
                        <a:spcBef>
                          <a:spcPts val="0"/>
                        </a:spcBef>
                        <a:spcAft>
                          <a:spcPts val="0"/>
                        </a:spcAft>
                        <a:buClr>
                          <a:srgbClr val="000000"/>
                        </a:buClr>
                        <a:buSzPts val="1400"/>
                        <a:buFont typeface="Arial"/>
                        <a:buNone/>
                      </a:pPr>
                      <a:r>
                        <a:rPr lang="en-US" sz="1400" u="none" cap="none" strike="noStrike"/>
                        <a:t>District 137</a:t>
                      </a:r>
                      <a:endParaRPr sz="1400" u="none" cap="none" strike="noStrike"/>
                    </a:p>
                    <a:p>
                      <a:pPr indent="0" lvl="0" marL="0" marR="0" rtl="0" algn="l">
                        <a:lnSpc>
                          <a:spcPct val="100000"/>
                        </a:lnSpc>
                        <a:spcBef>
                          <a:spcPts val="0"/>
                        </a:spcBef>
                        <a:spcAft>
                          <a:spcPts val="0"/>
                        </a:spcAft>
                        <a:buClr>
                          <a:srgbClr val="000000"/>
                        </a:buClr>
                        <a:buSzPts val="1400"/>
                        <a:buFont typeface="Arial"/>
                        <a:buNone/>
                      </a:pPr>
                      <a:r>
                        <a:rPr lang="en-US" sz="1400" u="none" cap="none" strike="noStrike"/>
                        <a:t>Greene Co.</a:t>
                      </a:r>
                      <a:endParaRPr sz="1400" u="none" cap="none" strike="noStrike"/>
                    </a:p>
                    <a:p>
                      <a:pPr indent="0" lvl="0" marL="0" marR="0" rtl="0" algn="l">
                        <a:lnSpc>
                          <a:spcPct val="100000"/>
                        </a:lnSpc>
                        <a:spcBef>
                          <a:spcPts val="0"/>
                        </a:spcBef>
                        <a:spcAft>
                          <a:spcPts val="0"/>
                        </a:spcAft>
                        <a:buClr>
                          <a:srgbClr val="000000"/>
                        </a:buClr>
                        <a:buSzPts val="1400"/>
                        <a:buFont typeface="Arial"/>
                        <a:buNone/>
                      </a:pPr>
                      <a:r>
                        <a:rPr lang="en-US" sz="1400" u="none" cap="none" strike="noStrike"/>
                        <a:t>Rm 200-E</a:t>
                      </a:r>
                      <a:endParaRPr sz="1400" u="none" cap="none" strike="noStrike"/>
                    </a:p>
                    <a:p>
                      <a:pPr indent="0" lvl="0" marL="0" marR="0" rtl="0" algn="l">
                        <a:lnSpc>
                          <a:spcPct val="100000"/>
                        </a:lnSpc>
                        <a:spcBef>
                          <a:spcPts val="0"/>
                        </a:spcBef>
                        <a:spcAft>
                          <a:spcPts val="0"/>
                        </a:spcAft>
                        <a:buClr>
                          <a:srgbClr val="000000"/>
                        </a:buClr>
                        <a:buSzPts val="1400"/>
                        <a:buFont typeface="Arial"/>
                        <a:buNone/>
                      </a:pPr>
                      <a:r>
                        <a:rPr lang="en-US" sz="1400" u="none" cap="none" strike="noStrike"/>
                        <a:t>573-751-3819</a:t>
                      </a:r>
                      <a:endParaRPr sz="1400" u="none" cap="none" strike="noStrike"/>
                    </a:p>
                    <a:p>
                      <a:pPr indent="0" lvl="0" marL="0" marR="0" rtl="0" algn="l">
                        <a:lnSpc>
                          <a:spcPct val="100000"/>
                        </a:lnSpc>
                        <a:spcBef>
                          <a:spcPts val="0"/>
                        </a:spcBef>
                        <a:spcAft>
                          <a:spcPts val="0"/>
                        </a:spcAft>
                        <a:buClr>
                          <a:srgbClr val="000000"/>
                        </a:buClr>
                        <a:buSzPts val="1400"/>
                        <a:buFont typeface="Arial"/>
                        <a:buNone/>
                      </a:pPr>
                      <a:r>
                        <a:rPr lang="en-US" sz="1400" u="sng" cap="none" strike="noStrike">
                          <a:solidFill>
                            <a:schemeClr val="hlink"/>
                          </a:solidFill>
                          <a:hlinkClick r:id="rId4"/>
                        </a:rPr>
                        <a:t>Darin.Chappell@house.mo.gov</a:t>
                      </a:r>
                      <a:endParaRPr sz="1400" u="none" cap="none" strike="noStrike"/>
                    </a:p>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91425" marB="91425" marR="91425" marL="91425"/>
                </a:tc>
                <a:tc>
                  <a:txBody>
                    <a:bodyPr/>
                    <a:lstStyle/>
                    <a:p>
                      <a:pPr indent="0" lvl="0" marL="0" marR="0" rtl="0" algn="l">
                        <a:lnSpc>
                          <a:spcPct val="100000"/>
                        </a:lnSpc>
                        <a:spcBef>
                          <a:spcPts val="0"/>
                        </a:spcBef>
                        <a:spcAft>
                          <a:spcPts val="0"/>
                        </a:spcAft>
                        <a:buClr>
                          <a:srgbClr val="000000"/>
                        </a:buClr>
                        <a:buSzPts val="1400"/>
                        <a:buFont typeface="Arial"/>
                        <a:buNone/>
                      </a:pPr>
                      <a:r>
                        <a:rPr lang="en-US" sz="1400" u="none" cap="none" strike="noStrike"/>
                        <a:t>Representative</a:t>
                      </a:r>
                      <a:endParaRPr sz="1400" u="none" cap="none" strike="noStrike"/>
                    </a:p>
                    <a:p>
                      <a:pPr indent="0" lvl="0" marL="0" marR="0" rtl="0" algn="l">
                        <a:lnSpc>
                          <a:spcPct val="100000"/>
                        </a:lnSpc>
                        <a:spcBef>
                          <a:spcPts val="0"/>
                        </a:spcBef>
                        <a:spcAft>
                          <a:spcPts val="0"/>
                        </a:spcAft>
                        <a:buClr>
                          <a:srgbClr val="000000"/>
                        </a:buClr>
                        <a:buSzPts val="1400"/>
                        <a:buFont typeface="Arial"/>
                        <a:buNone/>
                      </a:pPr>
                      <a:r>
                        <a:rPr lang="en-US" sz="1400" u="none" cap="none" strike="noStrike"/>
                        <a:t>Betsy Fogle</a:t>
                      </a:r>
                      <a:endParaRPr sz="1400" u="none" cap="none" strike="noStrike"/>
                    </a:p>
                    <a:p>
                      <a:pPr indent="0" lvl="0" marL="0" marR="0" rtl="0" algn="l">
                        <a:lnSpc>
                          <a:spcPct val="100000"/>
                        </a:lnSpc>
                        <a:spcBef>
                          <a:spcPts val="0"/>
                        </a:spcBef>
                        <a:spcAft>
                          <a:spcPts val="0"/>
                        </a:spcAft>
                        <a:buClr>
                          <a:srgbClr val="000000"/>
                        </a:buClr>
                        <a:buSzPts val="1400"/>
                        <a:buFont typeface="Arial"/>
                        <a:buNone/>
                      </a:pPr>
                      <a:r>
                        <a:rPr lang="en-US" sz="1400" u="none" cap="none" strike="noStrike"/>
                        <a:t>District 135</a:t>
                      </a:r>
                      <a:endParaRPr sz="1400" u="none" cap="none" strike="noStrike"/>
                    </a:p>
                    <a:p>
                      <a:pPr indent="0" lvl="0" marL="0" marR="0" rtl="0" algn="l">
                        <a:lnSpc>
                          <a:spcPct val="100000"/>
                        </a:lnSpc>
                        <a:spcBef>
                          <a:spcPts val="0"/>
                        </a:spcBef>
                        <a:spcAft>
                          <a:spcPts val="0"/>
                        </a:spcAft>
                        <a:buClr>
                          <a:srgbClr val="000000"/>
                        </a:buClr>
                        <a:buSzPts val="1400"/>
                        <a:buFont typeface="Arial"/>
                        <a:buNone/>
                      </a:pPr>
                      <a:r>
                        <a:rPr lang="en-US" sz="1400" u="none" cap="none" strike="noStrike"/>
                        <a:t>Greene -Co.</a:t>
                      </a:r>
                      <a:endParaRPr sz="1400" u="none" cap="none" strike="noStrike"/>
                    </a:p>
                    <a:p>
                      <a:pPr indent="0" lvl="0" marL="0" marR="0" rtl="0" algn="l">
                        <a:lnSpc>
                          <a:spcPct val="100000"/>
                        </a:lnSpc>
                        <a:spcBef>
                          <a:spcPts val="0"/>
                        </a:spcBef>
                        <a:spcAft>
                          <a:spcPts val="0"/>
                        </a:spcAft>
                        <a:buClr>
                          <a:srgbClr val="000000"/>
                        </a:buClr>
                        <a:buSzPts val="1400"/>
                        <a:buFont typeface="Arial"/>
                        <a:buNone/>
                      </a:pPr>
                      <a:r>
                        <a:rPr lang="en-US" sz="1400" u="none" cap="none" strike="noStrike"/>
                        <a:t>Rm 109A</a:t>
                      </a:r>
                      <a:endParaRPr sz="1400" u="none" cap="none" strike="noStrike"/>
                    </a:p>
                    <a:p>
                      <a:pPr indent="0" lvl="0" marL="0" marR="0" rtl="0" algn="l">
                        <a:lnSpc>
                          <a:spcPct val="100000"/>
                        </a:lnSpc>
                        <a:spcBef>
                          <a:spcPts val="0"/>
                        </a:spcBef>
                        <a:spcAft>
                          <a:spcPts val="0"/>
                        </a:spcAft>
                        <a:buClr>
                          <a:srgbClr val="000000"/>
                        </a:buClr>
                        <a:buSzPts val="1400"/>
                        <a:buFont typeface="Arial"/>
                        <a:buNone/>
                      </a:pPr>
                      <a:r>
                        <a:rPr lang="en-US" sz="1400" u="none" cap="none" strike="noStrike"/>
                        <a:t>573-751-9809</a:t>
                      </a:r>
                      <a:endParaRPr sz="1400" u="none" cap="none" strike="noStrike"/>
                    </a:p>
                    <a:p>
                      <a:pPr indent="0" lvl="0" marL="0" marR="0" rtl="0" algn="l">
                        <a:lnSpc>
                          <a:spcPct val="100000"/>
                        </a:lnSpc>
                        <a:spcBef>
                          <a:spcPts val="0"/>
                        </a:spcBef>
                        <a:spcAft>
                          <a:spcPts val="0"/>
                        </a:spcAft>
                        <a:buClr>
                          <a:srgbClr val="000000"/>
                        </a:buClr>
                        <a:buSzPts val="1400"/>
                        <a:buFont typeface="Arial"/>
                        <a:buNone/>
                      </a:pPr>
                      <a:r>
                        <a:rPr lang="en-US" sz="1400" u="sng" cap="none" strike="noStrike">
                          <a:solidFill>
                            <a:schemeClr val="hlink"/>
                          </a:solidFill>
                          <a:hlinkClick r:id="rId5"/>
                        </a:rPr>
                        <a:t>Betsy.Fogle@house.mo.gov</a:t>
                      </a:r>
                      <a:endParaRPr sz="1400" u="none" cap="none" strike="noStrike"/>
                    </a:p>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91425" marB="91425" marR="91425" marL="91425"/>
                </a:tc>
              </a:tr>
              <a:tr h="2078950">
                <a:tc>
                  <a:txBody>
                    <a:bodyPr/>
                    <a:lstStyle/>
                    <a:p>
                      <a:pPr indent="0" lvl="0" marL="0" marR="0" rtl="0" algn="l">
                        <a:lnSpc>
                          <a:spcPct val="100000"/>
                        </a:lnSpc>
                        <a:spcBef>
                          <a:spcPts val="0"/>
                        </a:spcBef>
                        <a:spcAft>
                          <a:spcPts val="0"/>
                        </a:spcAft>
                        <a:buClr>
                          <a:srgbClr val="000000"/>
                        </a:buClr>
                        <a:buSzPts val="1400"/>
                        <a:buFont typeface="Arial"/>
                        <a:buNone/>
                      </a:pPr>
                      <a:r>
                        <a:rPr lang="en-US" sz="1400" u="none" cap="none" strike="noStrike"/>
                        <a:t>Senator Lincoln Hough</a:t>
                      </a:r>
                      <a:endParaRPr/>
                    </a:p>
                    <a:p>
                      <a:pPr indent="0" lvl="0" marL="0" marR="0" rtl="0" algn="l">
                        <a:lnSpc>
                          <a:spcPct val="100000"/>
                        </a:lnSpc>
                        <a:spcBef>
                          <a:spcPts val="0"/>
                        </a:spcBef>
                        <a:spcAft>
                          <a:spcPts val="0"/>
                        </a:spcAft>
                        <a:buClr>
                          <a:srgbClr val="000000"/>
                        </a:buClr>
                        <a:buSzPts val="1400"/>
                        <a:buFont typeface="Arial"/>
                        <a:buNone/>
                      </a:pPr>
                      <a:r>
                        <a:rPr lang="en-US" sz="1400" u="none" cap="none" strike="noStrike"/>
                        <a:t>District 30</a:t>
                      </a:r>
                      <a:endParaRPr/>
                    </a:p>
                    <a:p>
                      <a:pPr indent="0" lvl="0" marL="0" marR="0" rtl="0" algn="l">
                        <a:lnSpc>
                          <a:spcPct val="100000"/>
                        </a:lnSpc>
                        <a:spcBef>
                          <a:spcPts val="0"/>
                        </a:spcBef>
                        <a:spcAft>
                          <a:spcPts val="0"/>
                        </a:spcAft>
                        <a:buClr>
                          <a:srgbClr val="000000"/>
                        </a:buClr>
                        <a:buSzPts val="1400"/>
                        <a:buFont typeface="Arial"/>
                        <a:buNone/>
                      </a:pPr>
                      <a:r>
                        <a:rPr lang="en-US" sz="1400" u="none" cap="none" strike="noStrike"/>
                        <a:t>Greene Co.</a:t>
                      </a:r>
                      <a:endParaRPr/>
                    </a:p>
                    <a:p>
                      <a:pPr indent="0" lvl="0" marL="0" marR="0" rtl="0" algn="l">
                        <a:lnSpc>
                          <a:spcPct val="100000"/>
                        </a:lnSpc>
                        <a:spcBef>
                          <a:spcPts val="0"/>
                        </a:spcBef>
                        <a:spcAft>
                          <a:spcPts val="0"/>
                        </a:spcAft>
                        <a:buClr>
                          <a:srgbClr val="000000"/>
                        </a:buClr>
                        <a:buSzPts val="1400"/>
                        <a:buFont typeface="Arial"/>
                        <a:buNone/>
                      </a:pPr>
                      <a:r>
                        <a:rPr lang="en-US" sz="1400" u="none" cap="none" strike="noStrike"/>
                        <a:t>Rm 419</a:t>
                      </a:r>
                      <a:endParaRPr/>
                    </a:p>
                    <a:p>
                      <a:pPr indent="0" lvl="0" marL="0" marR="0" rtl="0" algn="l">
                        <a:lnSpc>
                          <a:spcPct val="100000"/>
                        </a:lnSpc>
                        <a:spcBef>
                          <a:spcPts val="0"/>
                        </a:spcBef>
                        <a:spcAft>
                          <a:spcPts val="0"/>
                        </a:spcAft>
                        <a:buClr>
                          <a:srgbClr val="000000"/>
                        </a:buClr>
                        <a:buSzPts val="1400"/>
                        <a:buFont typeface="Arial"/>
                        <a:buNone/>
                      </a:pPr>
                      <a:r>
                        <a:rPr lang="en-US" sz="1400" u="none" cap="none" strike="noStrike"/>
                        <a:t>573-751-1311</a:t>
                      </a:r>
                      <a:endParaRPr/>
                    </a:p>
                    <a:p>
                      <a:pPr indent="0" lvl="0" marL="0" marR="0" rtl="0" algn="l">
                        <a:lnSpc>
                          <a:spcPct val="100000"/>
                        </a:lnSpc>
                        <a:spcBef>
                          <a:spcPts val="0"/>
                        </a:spcBef>
                        <a:spcAft>
                          <a:spcPts val="0"/>
                        </a:spcAft>
                        <a:buClr>
                          <a:srgbClr val="000000"/>
                        </a:buClr>
                        <a:buSzPts val="1400"/>
                        <a:buFont typeface="Arial"/>
                        <a:buNone/>
                      </a:pPr>
                      <a:r>
                        <a:rPr lang="en-US" sz="1400" u="sng" cap="none" strike="noStrike">
                          <a:solidFill>
                            <a:schemeClr val="hlink"/>
                          </a:solidFill>
                          <a:hlinkClick r:id="rId6"/>
                        </a:rPr>
                        <a:t>Lincoln.Hough@senate.mo.gov</a:t>
                      </a:r>
                      <a:endParaRPr sz="1400" u="none" cap="none" strike="noStrike"/>
                    </a:p>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91425" marB="91425" marR="91425" marL="91425"/>
                </a:tc>
                <a:tc>
                  <a:txBody>
                    <a:bodyPr/>
                    <a:lstStyle/>
                    <a:p>
                      <a:pPr indent="0" lvl="0" marL="0" marR="0" rtl="0" algn="l">
                        <a:lnSpc>
                          <a:spcPct val="100000"/>
                        </a:lnSpc>
                        <a:spcBef>
                          <a:spcPts val="0"/>
                        </a:spcBef>
                        <a:spcAft>
                          <a:spcPts val="0"/>
                        </a:spcAft>
                        <a:buClr>
                          <a:srgbClr val="000000"/>
                        </a:buClr>
                        <a:buSzPts val="1400"/>
                        <a:buFont typeface="Arial"/>
                        <a:buNone/>
                      </a:pPr>
                      <a:r>
                        <a:rPr lang="en-US" sz="1400" u="none" cap="none" strike="noStrike"/>
                        <a:t>Representative</a:t>
                      </a:r>
                      <a:endParaRPr/>
                    </a:p>
                    <a:p>
                      <a:pPr indent="0" lvl="0" marL="0" marR="0" rtl="0" algn="l">
                        <a:lnSpc>
                          <a:spcPct val="100000"/>
                        </a:lnSpc>
                        <a:spcBef>
                          <a:spcPts val="0"/>
                        </a:spcBef>
                        <a:spcAft>
                          <a:spcPts val="0"/>
                        </a:spcAft>
                        <a:buClr>
                          <a:srgbClr val="000000"/>
                        </a:buClr>
                        <a:buSzPts val="1400"/>
                        <a:buFont typeface="Arial"/>
                        <a:buNone/>
                      </a:pPr>
                      <a:r>
                        <a:rPr lang="en-US" sz="1400" u="none" cap="none" strike="noStrike"/>
                        <a:t>George Hruza</a:t>
                      </a:r>
                      <a:endParaRPr/>
                    </a:p>
                    <a:p>
                      <a:pPr indent="0" lvl="0" marL="0" marR="0" rtl="0" algn="l">
                        <a:lnSpc>
                          <a:spcPct val="100000"/>
                        </a:lnSpc>
                        <a:spcBef>
                          <a:spcPts val="0"/>
                        </a:spcBef>
                        <a:spcAft>
                          <a:spcPts val="0"/>
                        </a:spcAft>
                        <a:buClr>
                          <a:srgbClr val="000000"/>
                        </a:buClr>
                        <a:buSzPts val="1400"/>
                        <a:buFont typeface="Arial"/>
                        <a:buNone/>
                      </a:pPr>
                      <a:r>
                        <a:rPr lang="en-US" sz="1400" u="none" cap="none" strike="noStrike"/>
                        <a:t>District 89</a:t>
                      </a:r>
                      <a:endParaRPr/>
                    </a:p>
                    <a:p>
                      <a:pPr indent="0" lvl="0" marL="0" marR="0" rtl="0" algn="l">
                        <a:lnSpc>
                          <a:spcPct val="100000"/>
                        </a:lnSpc>
                        <a:spcBef>
                          <a:spcPts val="0"/>
                        </a:spcBef>
                        <a:spcAft>
                          <a:spcPts val="0"/>
                        </a:spcAft>
                        <a:buClr>
                          <a:srgbClr val="000000"/>
                        </a:buClr>
                        <a:buSzPts val="1400"/>
                        <a:buFont typeface="Arial"/>
                        <a:buNone/>
                      </a:pPr>
                      <a:r>
                        <a:rPr lang="en-US" sz="1400" u="none" cap="none" strike="noStrike"/>
                        <a:t>St. Louis Co.</a:t>
                      </a:r>
                      <a:endParaRPr/>
                    </a:p>
                    <a:p>
                      <a:pPr indent="0" lvl="0" marL="0" marR="0" rtl="0" algn="l">
                        <a:lnSpc>
                          <a:spcPct val="100000"/>
                        </a:lnSpc>
                        <a:spcBef>
                          <a:spcPts val="0"/>
                        </a:spcBef>
                        <a:spcAft>
                          <a:spcPts val="0"/>
                        </a:spcAft>
                        <a:buClr>
                          <a:srgbClr val="000000"/>
                        </a:buClr>
                        <a:buSzPts val="1400"/>
                        <a:buFont typeface="Arial"/>
                        <a:buNone/>
                      </a:pPr>
                      <a:r>
                        <a:rPr lang="en-US" sz="1400" u="none" cap="none" strike="noStrike"/>
                        <a:t>Rm 201-G</a:t>
                      </a:r>
                      <a:endParaRPr/>
                    </a:p>
                    <a:p>
                      <a:pPr indent="0" lvl="0" marL="0" marR="0" rtl="0" algn="l">
                        <a:lnSpc>
                          <a:spcPct val="100000"/>
                        </a:lnSpc>
                        <a:spcBef>
                          <a:spcPts val="0"/>
                        </a:spcBef>
                        <a:spcAft>
                          <a:spcPts val="0"/>
                        </a:spcAft>
                        <a:buClr>
                          <a:srgbClr val="000000"/>
                        </a:buClr>
                        <a:buSzPts val="1400"/>
                        <a:buFont typeface="Arial"/>
                        <a:buNone/>
                      </a:pPr>
                      <a:r>
                        <a:rPr lang="en-US" sz="1400" u="none" cap="none" strike="noStrike"/>
                        <a:t>573-751-1544</a:t>
                      </a:r>
                      <a:endParaRPr/>
                    </a:p>
                    <a:p>
                      <a:pPr indent="0" lvl="0" marL="0" marR="0" rtl="0" algn="l">
                        <a:lnSpc>
                          <a:spcPct val="100000"/>
                        </a:lnSpc>
                        <a:spcBef>
                          <a:spcPts val="0"/>
                        </a:spcBef>
                        <a:spcAft>
                          <a:spcPts val="0"/>
                        </a:spcAft>
                        <a:buClr>
                          <a:srgbClr val="000000"/>
                        </a:buClr>
                        <a:buSzPts val="1400"/>
                        <a:buFont typeface="Arial"/>
                        <a:buNone/>
                      </a:pPr>
                      <a:r>
                        <a:rPr lang="en-US" sz="1400" u="sng" cap="none" strike="noStrike">
                          <a:solidFill>
                            <a:schemeClr val="hlink"/>
                          </a:solidFill>
                          <a:hlinkClick r:id="rId7"/>
                        </a:rPr>
                        <a:t>George.Hruza@house.mo.gov</a:t>
                      </a:r>
                      <a:endParaRPr sz="1400" u="none" cap="none" strike="noStrike"/>
                    </a:p>
                    <a:p>
                      <a:pPr indent="0" lvl="0" marL="0" marR="0" rtl="0" algn="l">
                        <a:lnSpc>
                          <a:spcPct val="115000"/>
                        </a:lnSpc>
                        <a:spcBef>
                          <a:spcPts val="0"/>
                        </a:spcBef>
                        <a:spcAft>
                          <a:spcPts val="0"/>
                        </a:spcAft>
                        <a:buClr>
                          <a:schemeClr val="dk1"/>
                        </a:buClr>
                        <a:buSzPts val="1100"/>
                        <a:buFont typeface="Arial"/>
                        <a:buNone/>
                      </a:pPr>
                      <a:r>
                        <a:t/>
                      </a:r>
                      <a:endParaRPr sz="1400" u="none" cap="none" strike="noStrike"/>
                    </a:p>
                  </a:txBody>
                  <a:tcPr marT="91425" marB="91425" marR="91425" marL="91425"/>
                </a:tc>
                <a:tc>
                  <a:txBody>
                    <a:bodyPr/>
                    <a:lstStyle/>
                    <a:p>
                      <a:pPr indent="0" lvl="0" marL="0" marR="0" rtl="0" algn="l">
                        <a:lnSpc>
                          <a:spcPct val="100000"/>
                        </a:lnSpc>
                        <a:spcBef>
                          <a:spcPts val="0"/>
                        </a:spcBef>
                        <a:spcAft>
                          <a:spcPts val="0"/>
                        </a:spcAft>
                        <a:buClr>
                          <a:srgbClr val="000000"/>
                        </a:buClr>
                        <a:buSzPts val="1400"/>
                        <a:buFont typeface="Arial"/>
                        <a:buNone/>
                      </a:pPr>
                      <a:r>
                        <a:rPr lang="en-US" sz="1400" u="none" cap="none" strike="noStrike"/>
                        <a:t>Senator Tracy McCreery</a:t>
                      </a:r>
                      <a:endParaRPr sz="1400" u="none" cap="none" strike="noStrike"/>
                    </a:p>
                    <a:p>
                      <a:pPr indent="0" lvl="0" marL="0" marR="0" rtl="0" algn="l">
                        <a:lnSpc>
                          <a:spcPct val="100000"/>
                        </a:lnSpc>
                        <a:spcBef>
                          <a:spcPts val="0"/>
                        </a:spcBef>
                        <a:spcAft>
                          <a:spcPts val="0"/>
                        </a:spcAft>
                        <a:buClr>
                          <a:srgbClr val="000000"/>
                        </a:buClr>
                        <a:buSzPts val="1400"/>
                        <a:buFont typeface="Arial"/>
                        <a:buNone/>
                      </a:pPr>
                      <a:r>
                        <a:rPr lang="en-US" sz="1400" u="none" cap="none" strike="noStrike"/>
                        <a:t>District 24</a:t>
                      </a:r>
                      <a:endParaRPr sz="1400" u="none" cap="none" strike="noStrike"/>
                    </a:p>
                    <a:p>
                      <a:pPr indent="0" lvl="0" marL="0" marR="0" rtl="0" algn="l">
                        <a:lnSpc>
                          <a:spcPct val="100000"/>
                        </a:lnSpc>
                        <a:spcBef>
                          <a:spcPts val="0"/>
                        </a:spcBef>
                        <a:spcAft>
                          <a:spcPts val="0"/>
                        </a:spcAft>
                        <a:buClr>
                          <a:srgbClr val="000000"/>
                        </a:buClr>
                        <a:buSzPts val="1400"/>
                        <a:buFont typeface="Arial"/>
                        <a:buNone/>
                      </a:pPr>
                      <a:r>
                        <a:rPr lang="en-US" sz="1400" u="none" cap="none" strike="noStrike"/>
                        <a:t>Sst. Louis Co.</a:t>
                      </a:r>
                      <a:endParaRPr sz="1400" u="none" cap="none" strike="noStrike"/>
                    </a:p>
                    <a:p>
                      <a:pPr indent="0" lvl="0" marL="0" marR="0" rtl="0" algn="l">
                        <a:lnSpc>
                          <a:spcPct val="100000"/>
                        </a:lnSpc>
                        <a:spcBef>
                          <a:spcPts val="0"/>
                        </a:spcBef>
                        <a:spcAft>
                          <a:spcPts val="0"/>
                        </a:spcAft>
                        <a:buClr>
                          <a:srgbClr val="000000"/>
                        </a:buClr>
                        <a:buSzPts val="1400"/>
                        <a:buFont typeface="Arial"/>
                        <a:buNone/>
                      </a:pPr>
                      <a:r>
                        <a:rPr lang="en-US" sz="1400" u="none" cap="none" strike="noStrike"/>
                        <a:t>Rm 427</a:t>
                      </a:r>
                      <a:endParaRPr sz="1400" u="none" cap="none" strike="noStrike"/>
                    </a:p>
                    <a:p>
                      <a:pPr indent="0" lvl="0" marL="0" marR="0" rtl="0" algn="l">
                        <a:lnSpc>
                          <a:spcPct val="100000"/>
                        </a:lnSpc>
                        <a:spcBef>
                          <a:spcPts val="0"/>
                        </a:spcBef>
                        <a:spcAft>
                          <a:spcPts val="0"/>
                        </a:spcAft>
                        <a:buClr>
                          <a:srgbClr val="000000"/>
                        </a:buClr>
                        <a:buSzPts val="1400"/>
                        <a:buFont typeface="Arial"/>
                        <a:buNone/>
                      </a:pPr>
                      <a:r>
                        <a:rPr lang="en-US" sz="1400" u="none" cap="none" strike="noStrike"/>
                        <a:t>573-751-9762</a:t>
                      </a:r>
                      <a:endParaRPr sz="1400" u="none" cap="none" strike="noStrike"/>
                    </a:p>
                    <a:p>
                      <a:pPr indent="0" lvl="0" marL="0" marR="0" rtl="0" algn="l">
                        <a:lnSpc>
                          <a:spcPct val="100000"/>
                        </a:lnSpc>
                        <a:spcBef>
                          <a:spcPts val="0"/>
                        </a:spcBef>
                        <a:spcAft>
                          <a:spcPts val="0"/>
                        </a:spcAft>
                        <a:buClr>
                          <a:srgbClr val="000000"/>
                        </a:buClr>
                        <a:buSzPts val="1400"/>
                        <a:buFont typeface="Arial"/>
                        <a:buNone/>
                      </a:pPr>
                      <a:r>
                        <a:rPr lang="en-US" sz="1400" u="sng" cap="none" strike="noStrike">
                          <a:solidFill>
                            <a:schemeClr val="hlink"/>
                          </a:solidFill>
                          <a:hlinkClick r:id="rId8"/>
                        </a:rPr>
                        <a:t>Tracy.McCreery@senate.mo.gov</a:t>
                      </a:r>
                      <a:endParaRPr sz="1400" u="none" cap="none" strike="noStrike"/>
                    </a:p>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p>
                      <a:pPr indent="0" lvl="0" marL="0" marR="0" rtl="0" algn="l">
                        <a:lnSpc>
                          <a:spcPct val="115000"/>
                        </a:lnSpc>
                        <a:spcBef>
                          <a:spcPts val="0"/>
                        </a:spcBef>
                        <a:spcAft>
                          <a:spcPts val="0"/>
                        </a:spcAft>
                        <a:buClr>
                          <a:srgbClr val="000000"/>
                        </a:buClr>
                        <a:buSzPts val="1350"/>
                        <a:buFont typeface="Arial"/>
                        <a:buNone/>
                      </a:pPr>
                      <a:r>
                        <a:t/>
                      </a:r>
                      <a:endParaRPr sz="1350" u="none" cap="none" strike="noStrike">
                        <a:solidFill>
                          <a:srgbClr val="333333"/>
                        </a:solidFill>
                        <a:highlight>
                          <a:srgbClr val="EEEEEE"/>
                        </a:highlight>
                      </a:endParaRPr>
                    </a:p>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91425" marB="91425" marR="91425" marL="91425"/>
                </a:tc>
                <a:tc>
                  <a:txBody>
                    <a:bodyPr/>
                    <a:lstStyle/>
                    <a:p>
                      <a:pPr indent="0" lvl="0" marL="0" marR="0" rtl="0" algn="l">
                        <a:lnSpc>
                          <a:spcPct val="100000"/>
                        </a:lnSpc>
                        <a:spcBef>
                          <a:spcPts val="0"/>
                        </a:spcBef>
                        <a:spcAft>
                          <a:spcPts val="0"/>
                        </a:spcAft>
                        <a:buClr>
                          <a:srgbClr val="000000"/>
                        </a:buClr>
                        <a:buSzPts val="1400"/>
                        <a:buFont typeface="Arial"/>
                        <a:buNone/>
                      </a:pPr>
                      <a:r>
                        <a:rPr lang="en-US" sz="1400" u="none" cap="none" strike="noStrike"/>
                        <a:t>Senator Maggie Nurrenbern</a:t>
                      </a:r>
                      <a:endParaRPr sz="1400" u="none" cap="none" strike="noStrike"/>
                    </a:p>
                    <a:p>
                      <a:pPr indent="0" lvl="0" marL="0" marR="0" rtl="0" algn="l">
                        <a:lnSpc>
                          <a:spcPct val="100000"/>
                        </a:lnSpc>
                        <a:spcBef>
                          <a:spcPts val="0"/>
                        </a:spcBef>
                        <a:spcAft>
                          <a:spcPts val="0"/>
                        </a:spcAft>
                        <a:buClr>
                          <a:srgbClr val="000000"/>
                        </a:buClr>
                        <a:buSzPts val="1400"/>
                        <a:buFont typeface="Arial"/>
                        <a:buNone/>
                      </a:pPr>
                      <a:r>
                        <a:rPr lang="en-US" sz="1400" u="none" cap="none" strike="noStrike"/>
                        <a:t>District 17</a:t>
                      </a:r>
                      <a:endParaRPr sz="1400" u="none" cap="none" strike="noStrike"/>
                    </a:p>
                    <a:p>
                      <a:pPr indent="0" lvl="0" marL="0" marR="0" rtl="0" algn="l">
                        <a:lnSpc>
                          <a:spcPct val="100000"/>
                        </a:lnSpc>
                        <a:spcBef>
                          <a:spcPts val="0"/>
                        </a:spcBef>
                        <a:spcAft>
                          <a:spcPts val="0"/>
                        </a:spcAft>
                        <a:buClr>
                          <a:srgbClr val="000000"/>
                        </a:buClr>
                        <a:buSzPts val="1400"/>
                        <a:buFont typeface="Arial"/>
                        <a:buNone/>
                      </a:pPr>
                      <a:r>
                        <a:rPr lang="en-US" sz="1400" u="none" cap="none" strike="noStrike"/>
                        <a:t>Clay Co.</a:t>
                      </a:r>
                      <a:endParaRPr sz="1400" u="none" cap="none" strike="noStrike"/>
                    </a:p>
                    <a:p>
                      <a:pPr indent="0" lvl="0" marL="0" marR="0" rtl="0" algn="l">
                        <a:lnSpc>
                          <a:spcPct val="100000"/>
                        </a:lnSpc>
                        <a:spcBef>
                          <a:spcPts val="0"/>
                        </a:spcBef>
                        <a:spcAft>
                          <a:spcPts val="0"/>
                        </a:spcAft>
                        <a:buClr>
                          <a:srgbClr val="000000"/>
                        </a:buClr>
                        <a:buSzPts val="1400"/>
                        <a:buFont typeface="Arial"/>
                        <a:buNone/>
                      </a:pPr>
                      <a:r>
                        <a:rPr lang="en-US" sz="1400" u="none" cap="none" strike="noStrike"/>
                        <a:t>Rm 330</a:t>
                      </a:r>
                      <a:endParaRPr sz="1400" u="none" cap="none" strike="noStrike"/>
                    </a:p>
                    <a:p>
                      <a:pPr indent="0" lvl="0" marL="0" marR="0" rtl="0" algn="l">
                        <a:lnSpc>
                          <a:spcPct val="100000"/>
                        </a:lnSpc>
                        <a:spcBef>
                          <a:spcPts val="0"/>
                        </a:spcBef>
                        <a:spcAft>
                          <a:spcPts val="0"/>
                        </a:spcAft>
                        <a:buClr>
                          <a:srgbClr val="000000"/>
                        </a:buClr>
                        <a:buSzPts val="1400"/>
                        <a:buFont typeface="Arial"/>
                        <a:buNone/>
                      </a:pPr>
                      <a:r>
                        <a:rPr lang="en-US" sz="1400" u="none" cap="none" strike="noStrike"/>
                        <a:t>573-751-5282</a:t>
                      </a:r>
                      <a:endParaRPr sz="1400" u="none" cap="none" strike="noStrike"/>
                    </a:p>
                    <a:p>
                      <a:pPr indent="0" lvl="0" marL="0" marR="0" rtl="0" algn="l">
                        <a:lnSpc>
                          <a:spcPct val="100000"/>
                        </a:lnSpc>
                        <a:spcBef>
                          <a:spcPts val="0"/>
                        </a:spcBef>
                        <a:spcAft>
                          <a:spcPts val="0"/>
                        </a:spcAft>
                        <a:buClr>
                          <a:srgbClr val="000000"/>
                        </a:buClr>
                        <a:buSzPts val="1400"/>
                        <a:buFont typeface="Arial"/>
                        <a:buNone/>
                      </a:pPr>
                      <a:r>
                        <a:rPr lang="en-US" sz="1400" u="sng" cap="none" strike="noStrike">
                          <a:solidFill>
                            <a:schemeClr val="hlink"/>
                          </a:solidFill>
                          <a:hlinkClick r:id="rId9"/>
                        </a:rPr>
                        <a:t>Maggie.Nurrenbern@senate.mo.gov</a:t>
                      </a:r>
                      <a:endParaRPr sz="1400" u="none" cap="none" strike="noStrike"/>
                    </a:p>
                    <a:p>
                      <a:pPr indent="0" lvl="0" marL="0" marR="0" rtl="0" algn="l">
                        <a:lnSpc>
                          <a:spcPct val="100000"/>
                        </a:lnSpc>
                        <a:spcBef>
                          <a:spcPts val="0"/>
                        </a:spcBef>
                        <a:spcAft>
                          <a:spcPts val="0"/>
                        </a:spcAft>
                        <a:buClr>
                          <a:srgbClr val="000000"/>
                        </a:buClr>
                        <a:buSzPts val="1400"/>
                        <a:buFont typeface="Arial"/>
                        <a:buNone/>
                      </a:pPr>
                      <a:r>
                        <a:t/>
                      </a:r>
                      <a:endParaRPr/>
                    </a:p>
                    <a:p>
                      <a:pPr indent="0" lvl="0" marL="0" marR="0" rtl="0" algn="l">
                        <a:lnSpc>
                          <a:spcPct val="115000"/>
                        </a:lnSpc>
                        <a:spcBef>
                          <a:spcPts val="0"/>
                        </a:spcBef>
                        <a:spcAft>
                          <a:spcPts val="0"/>
                        </a:spcAft>
                        <a:buClr>
                          <a:srgbClr val="000000"/>
                        </a:buClr>
                        <a:buSzPts val="1350"/>
                        <a:buFont typeface="Arial"/>
                        <a:buNone/>
                      </a:pPr>
                      <a:r>
                        <a:t/>
                      </a:r>
                      <a:endParaRPr sz="1350" u="none" cap="none" strike="noStrike">
                        <a:solidFill>
                          <a:srgbClr val="333333"/>
                        </a:solidFill>
                        <a:highlight>
                          <a:srgbClr val="EEEEEE"/>
                        </a:highlight>
                      </a:endParaRPr>
                    </a:p>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91425" marB="91425" marR="91425" marL="91425"/>
                </a:tc>
                <a:tc>
                  <a:txBody>
                    <a:bodyPr/>
                    <a:lstStyle/>
                    <a:p>
                      <a:pPr indent="0" lvl="0" marL="0" marR="0" rtl="0" algn="l">
                        <a:lnSpc>
                          <a:spcPct val="100000"/>
                        </a:lnSpc>
                        <a:spcBef>
                          <a:spcPts val="0"/>
                        </a:spcBef>
                        <a:spcAft>
                          <a:spcPts val="0"/>
                        </a:spcAft>
                        <a:buClr>
                          <a:srgbClr val="000000"/>
                        </a:buClr>
                        <a:buSzPts val="1400"/>
                        <a:buFont typeface="Arial"/>
                        <a:buNone/>
                      </a:pPr>
                      <a:r>
                        <a:rPr lang="en-US" sz="1400" u="none" cap="none" strike="noStrike"/>
                        <a:t>Representative</a:t>
                      </a:r>
                      <a:endParaRPr sz="1400" u="none" cap="none" strike="noStrike"/>
                    </a:p>
                    <a:p>
                      <a:pPr indent="0" lvl="0" marL="0" marR="0" rtl="0" algn="l">
                        <a:lnSpc>
                          <a:spcPct val="100000"/>
                        </a:lnSpc>
                        <a:spcBef>
                          <a:spcPts val="0"/>
                        </a:spcBef>
                        <a:spcAft>
                          <a:spcPts val="0"/>
                        </a:spcAft>
                        <a:buClr>
                          <a:srgbClr val="000000"/>
                        </a:buClr>
                        <a:buSzPts val="1400"/>
                        <a:buFont typeface="Arial"/>
                        <a:buNone/>
                      </a:pPr>
                      <a:r>
                        <a:rPr lang="en-US" sz="1400" u="none" cap="none" strike="noStrike"/>
                        <a:t>Melanie Stinnett</a:t>
                      </a:r>
                      <a:endParaRPr sz="1400" u="none" cap="none" strike="noStrike"/>
                    </a:p>
                    <a:p>
                      <a:pPr indent="0" lvl="0" marL="0" marR="0" rtl="0" algn="l">
                        <a:lnSpc>
                          <a:spcPct val="100000"/>
                        </a:lnSpc>
                        <a:spcBef>
                          <a:spcPts val="0"/>
                        </a:spcBef>
                        <a:spcAft>
                          <a:spcPts val="0"/>
                        </a:spcAft>
                        <a:buClr>
                          <a:srgbClr val="000000"/>
                        </a:buClr>
                        <a:buSzPts val="1400"/>
                        <a:buFont typeface="Arial"/>
                        <a:buNone/>
                      </a:pPr>
                      <a:r>
                        <a:rPr lang="en-US" sz="1400" u="none" cap="none" strike="noStrike"/>
                        <a:t>District 133</a:t>
                      </a:r>
                      <a:endParaRPr sz="1400" u="none" cap="none" strike="noStrike"/>
                    </a:p>
                    <a:p>
                      <a:pPr indent="0" lvl="0" marL="0" marR="0" rtl="0" algn="l">
                        <a:lnSpc>
                          <a:spcPct val="100000"/>
                        </a:lnSpc>
                        <a:spcBef>
                          <a:spcPts val="0"/>
                        </a:spcBef>
                        <a:spcAft>
                          <a:spcPts val="0"/>
                        </a:spcAft>
                        <a:buClr>
                          <a:srgbClr val="000000"/>
                        </a:buClr>
                        <a:buSzPts val="1400"/>
                        <a:buFont typeface="Arial"/>
                        <a:buNone/>
                      </a:pPr>
                      <a:r>
                        <a:rPr lang="en-US" sz="1400" u="none" cap="none" strike="noStrike"/>
                        <a:t>Greene Co</a:t>
                      </a:r>
                      <a:endParaRPr sz="1400" u="none" cap="none" strike="noStrike"/>
                    </a:p>
                    <a:p>
                      <a:pPr indent="0" lvl="0" marL="0" marR="0" rtl="0" algn="l">
                        <a:lnSpc>
                          <a:spcPct val="100000"/>
                        </a:lnSpc>
                        <a:spcBef>
                          <a:spcPts val="0"/>
                        </a:spcBef>
                        <a:spcAft>
                          <a:spcPts val="0"/>
                        </a:spcAft>
                        <a:buClr>
                          <a:srgbClr val="000000"/>
                        </a:buClr>
                        <a:buSzPts val="1400"/>
                        <a:buFont typeface="Arial"/>
                        <a:buNone/>
                      </a:pPr>
                      <a:r>
                        <a:rPr lang="en-US" sz="1400" u="none" cap="none" strike="noStrike"/>
                        <a:t>Rm 203-C</a:t>
                      </a:r>
                      <a:endParaRPr sz="1400" u="none" cap="none" strike="noStrike"/>
                    </a:p>
                    <a:p>
                      <a:pPr indent="0" lvl="0" marL="0" marR="0" rtl="0" algn="l">
                        <a:lnSpc>
                          <a:spcPct val="100000"/>
                        </a:lnSpc>
                        <a:spcBef>
                          <a:spcPts val="0"/>
                        </a:spcBef>
                        <a:spcAft>
                          <a:spcPts val="0"/>
                        </a:spcAft>
                        <a:buClr>
                          <a:srgbClr val="000000"/>
                        </a:buClr>
                        <a:buSzPts val="1400"/>
                        <a:buFont typeface="Arial"/>
                        <a:buNone/>
                      </a:pPr>
                      <a:r>
                        <a:rPr lang="en-US" sz="1400" u="none" cap="none" strike="noStrike"/>
                        <a:t>573-751-0136</a:t>
                      </a:r>
                      <a:endParaRPr sz="1400" u="none" cap="none" strike="noStrike"/>
                    </a:p>
                    <a:p>
                      <a:pPr indent="0" lvl="0" marL="0" marR="0" rtl="0" algn="l">
                        <a:lnSpc>
                          <a:spcPct val="100000"/>
                        </a:lnSpc>
                        <a:spcBef>
                          <a:spcPts val="0"/>
                        </a:spcBef>
                        <a:spcAft>
                          <a:spcPts val="0"/>
                        </a:spcAft>
                        <a:buClr>
                          <a:srgbClr val="000000"/>
                        </a:buClr>
                        <a:buSzPts val="1400"/>
                        <a:buFont typeface="Arial"/>
                        <a:buNone/>
                      </a:pPr>
                      <a:r>
                        <a:rPr lang="en-US" sz="1400" u="sng" cap="none" strike="noStrike">
                          <a:solidFill>
                            <a:schemeClr val="hlink"/>
                          </a:solidFill>
                          <a:hlinkClick r:id="rId10"/>
                        </a:rPr>
                        <a:t>Melanie.Stinnett@house.mo.gov</a:t>
                      </a:r>
                      <a:endParaRPr sz="1400" u="none" cap="none" strike="noStrike"/>
                    </a:p>
                    <a:p>
                      <a:pPr indent="0" lvl="0" marL="0" marR="0" rtl="0" algn="l">
                        <a:lnSpc>
                          <a:spcPct val="100000"/>
                        </a:lnSpc>
                        <a:spcBef>
                          <a:spcPts val="0"/>
                        </a:spcBef>
                        <a:spcAft>
                          <a:spcPts val="0"/>
                        </a:spcAft>
                        <a:buClr>
                          <a:srgbClr val="000000"/>
                        </a:buClr>
                        <a:buSzPts val="1400"/>
                        <a:buFont typeface="Arial"/>
                        <a:buNone/>
                      </a:pPr>
                      <a:r>
                        <a:t/>
                      </a:r>
                      <a:endParaRPr sz="1400" u="none" cap="none" strike="noStrike"/>
                    </a:p>
                  </a:txBody>
                  <a:tcPr marT="91425" marB="91425" marR="91425" marL="91425"/>
                </a:tc>
              </a:tr>
            </a:tbl>
          </a:graphicData>
        </a:graphic>
      </p:graphicFrame>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1" name="Shape 161"/>
        <p:cNvGrpSpPr/>
        <p:nvPr/>
      </p:nvGrpSpPr>
      <p:grpSpPr>
        <a:xfrm>
          <a:off x="0" y="0"/>
          <a:ext cx="0" cy="0"/>
          <a:chOff x="0" y="0"/>
          <a:chExt cx="0" cy="0"/>
        </a:xfrm>
      </p:grpSpPr>
      <p:sp>
        <p:nvSpPr>
          <p:cNvPr id="162" name="Google Shape;162;g3a2797104ae_0_0"/>
          <p:cNvSpPr txBox="1"/>
          <p:nvPr>
            <p:ph type="ctrTitle"/>
          </p:nvPr>
        </p:nvSpPr>
        <p:spPr>
          <a:xfrm>
            <a:off x="311708" y="744575"/>
            <a:ext cx="8520600" cy="2052600"/>
          </a:xfrm>
          <a:prstGeom prst="rect">
            <a:avLst/>
          </a:prstGeom>
        </p:spPr>
        <p:txBody>
          <a:bodyPr anchorCtr="0" anchor="b" bIns="91425" lIns="91425" spcFirstLastPara="1" rIns="91425" wrap="square" tIns="91425">
            <a:normAutofit/>
          </a:bodyPr>
          <a:lstStyle/>
          <a:p>
            <a:pPr indent="0" lvl="0" marL="0" rtl="0" algn="l">
              <a:spcBef>
                <a:spcPts val="0"/>
              </a:spcBef>
              <a:spcAft>
                <a:spcPts val="0"/>
              </a:spcAft>
              <a:buNone/>
            </a:pPr>
            <a:r>
              <a:rPr lang="en-US" sz="3600"/>
              <a:t>What would you </a:t>
            </a:r>
            <a:r>
              <a:rPr lang="en-US" sz="3600"/>
              <a:t>like to take away from this meeting?</a:t>
            </a:r>
            <a:endParaRPr sz="3600"/>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6" name="Shape 166"/>
        <p:cNvGrpSpPr/>
        <p:nvPr/>
      </p:nvGrpSpPr>
      <p:grpSpPr>
        <a:xfrm>
          <a:off x="0" y="0"/>
          <a:ext cx="0" cy="0"/>
          <a:chOff x="0" y="0"/>
          <a:chExt cx="0" cy="0"/>
        </a:xfrm>
      </p:grpSpPr>
      <p:sp>
        <p:nvSpPr>
          <p:cNvPr id="167" name="Google Shape;167;g3a2392037a0_0_7"/>
          <p:cNvSpPr txBox="1"/>
          <p:nvPr>
            <p:ph type="ctrTitle"/>
          </p:nvPr>
        </p:nvSpPr>
        <p:spPr>
          <a:xfrm>
            <a:off x="311700" y="744575"/>
            <a:ext cx="8520600" cy="4186800"/>
          </a:xfrm>
          <a:prstGeom prst="rect">
            <a:avLst/>
          </a:prstGeom>
        </p:spPr>
        <p:txBody>
          <a:bodyPr anchorCtr="0" anchor="b" bIns="91425" lIns="91425" spcFirstLastPara="1" rIns="91425" wrap="square" tIns="91425">
            <a:normAutofit fontScale="90000"/>
          </a:bodyPr>
          <a:lstStyle/>
          <a:p>
            <a:pPr indent="0" lvl="0" marL="457200" rtl="0" algn="l">
              <a:lnSpc>
                <a:spcPct val="115000"/>
              </a:lnSpc>
              <a:spcBef>
                <a:spcPts val="0"/>
              </a:spcBef>
              <a:spcAft>
                <a:spcPts val="0"/>
              </a:spcAft>
              <a:buNone/>
            </a:pPr>
            <a:r>
              <a:rPr lang="en-US" sz="2400"/>
              <a:t>The federal GBBB (HB1) has scheduled a massive reduction in federal Medicaid funds.  Almost 18,000 Missourians currently use the HCBS portion of Medicaid funding through DMH to be healthy and safe at home, in their community, or in a residential placement. Were there FY26 cuts to DMH related to the GBBB? Do you anticipate there will there be cuts in FY27 because of the federal action? How do you plan to support families who continue to use SDS option?</a:t>
            </a:r>
            <a:endParaRPr sz="2400"/>
          </a:p>
          <a:p>
            <a:pPr indent="0" lvl="0" marL="0" rtl="0" algn="ctr">
              <a:spcBef>
                <a:spcPts val="0"/>
              </a:spcBef>
              <a:spcAft>
                <a:spcPts val="0"/>
              </a:spcAft>
              <a:buNone/>
            </a:pPr>
            <a:r>
              <a:t/>
            </a:r>
            <a:endParaRPr/>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1" name="Shape 171"/>
        <p:cNvGrpSpPr/>
        <p:nvPr/>
      </p:nvGrpSpPr>
      <p:grpSpPr>
        <a:xfrm>
          <a:off x="0" y="0"/>
          <a:ext cx="0" cy="0"/>
          <a:chOff x="0" y="0"/>
          <a:chExt cx="0" cy="0"/>
        </a:xfrm>
      </p:grpSpPr>
      <p:sp>
        <p:nvSpPr>
          <p:cNvPr id="172" name="Google Shape;172;g3a2392037a0_0_12"/>
          <p:cNvSpPr txBox="1"/>
          <p:nvPr>
            <p:ph type="ctrTitle"/>
          </p:nvPr>
        </p:nvSpPr>
        <p:spPr>
          <a:xfrm>
            <a:off x="182650" y="636025"/>
            <a:ext cx="8520600" cy="4232100"/>
          </a:xfrm>
          <a:prstGeom prst="rect">
            <a:avLst/>
          </a:prstGeom>
        </p:spPr>
        <p:txBody>
          <a:bodyPr anchorCtr="0" anchor="b" bIns="91425" lIns="91425" spcFirstLastPara="1" rIns="91425" wrap="square" tIns="91425">
            <a:normAutofit fontScale="90000"/>
          </a:bodyPr>
          <a:lstStyle/>
          <a:p>
            <a:pPr indent="0" lvl="0" marL="457200" rtl="0" algn="l">
              <a:lnSpc>
                <a:spcPct val="115000"/>
              </a:lnSpc>
              <a:spcBef>
                <a:spcPts val="0"/>
              </a:spcBef>
              <a:spcAft>
                <a:spcPts val="0"/>
              </a:spcAft>
              <a:buNone/>
            </a:pPr>
            <a:r>
              <a:rPr lang="en-US" sz="2400"/>
              <a:t>All users of Self-Directed Supports are required to access services through the state plan or to be denied such services before using DMH HCBS waiver services.  Do you anticipate that the GBBB funding cuts will affect the DHSS budget?  If so, how? </a:t>
            </a:r>
            <a:r>
              <a:rPr lang="en-US" sz="2600"/>
              <a:t>What can you do to lower the impact of the funding cuts on the most vulnerable population -  disabled individuals with significant support needs?</a:t>
            </a:r>
            <a:endParaRPr sz="2600"/>
          </a:p>
          <a:p>
            <a:pPr indent="0" lvl="0" marL="457200" rtl="0" algn="l">
              <a:lnSpc>
                <a:spcPct val="115000"/>
              </a:lnSpc>
              <a:spcBef>
                <a:spcPts val="0"/>
              </a:spcBef>
              <a:spcAft>
                <a:spcPts val="0"/>
              </a:spcAft>
              <a:buNone/>
            </a:pPr>
            <a:r>
              <a:t/>
            </a:r>
            <a:endParaRPr sz="2400"/>
          </a:p>
          <a:p>
            <a:pPr indent="0" lvl="0" marL="0" rtl="0" algn="ctr">
              <a:spcBef>
                <a:spcPts val="0"/>
              </a:spcBef>
              <a:spcAft>
                <a:spcPts val="0"/>
              </a:spcAft>
              <a:buNone/>
            </a:pPr>
            <a:r>
              <a:t/>
            </a:r>
            <a:endParaRPr/>
          </a:p>
        </p:txBody>
      </p:sp>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6" name="Shape 176"/>
        <p:cNvGrpSpPr/>
        <p:nvPr/>
      </p:nvGrpSpPr>
      <p:grpSpPr>
        <a:xfrm>
          <a:off x="0" y="0"/>
          <a:ext cx="0" cy="0"/>
          <a:chOff x="0" y="0"/>
          <a:chExt cx="0" cy="0"/>
        </a:xfrm>
      </p:grpSpPr>
      <p:sp>
        <p:nvSpPr>
          <p:cNvPr id="177" name="Google Shape;177;g3a2392037a0_0_17"/>
          <p:cNvSpPr txBox="1"/>
          <p:nvPr>
            <p:ph type="ctrTitle"/>
          </p:nvPr>
        </p:nvSpPr>
        <p:spPr>
          <a:xfrm>
            <a:off x="311700" y="744575"/>
            <a:ext cx="8520600" cy="3781200"/>
          </a:xfrm>
          <a:prstGeom prst="rect">
            <a:avLst/>
          </a:prstGeom>
        </p:spPr>
        <p:txBody>
          <a:bodyPr anchorCtr="0" anchor="b" bIns="91425" lIns="91425" spcFirstLastPara="1" rIns="91425" wrap="square" tIns="91425">
            <a:normAutofit fontScale="90000"/>
          </a:bodyPr>
          <a:lstStyle/>
          <a:p>
            <a:pPr indent="0" lvl="0" marL="457200" rtl="0" algn="l">
              <a:lnSpc>
                <a:spcPct val="115000"/>
              </a:lnSpc>
              <a:spcBef>
                <a:spcPts val="0"/>
              </a:spcBef>
              <a:spcAft>
                <a:spcPts val="0"/>
              </a:spcAft>
              <a:buNone/>
            </a:pPr>
            <a:r>
              <a:rPr lang="en-US" sz="2400"/>
              <a:t>Since HCBS waivers are optional programs, with the decrease in Medicaid funding, should we expect the existing HCBS participants to have decreases in their budgets from DMH? If so, when can we expect these changes due to the loss of Medicaid funding to go into place and what can the current HCBS participants do to minimize the impact of  decreases in their budgets from DMH?</a:t>
            </a:r>
            <a:endParaRPr sz="2400"/>
          </a:p>
          <a:p>
            <a:pPr indent="0" lvl="0" marL="0" rtl="0" algn="l">
              <a:lnSpc>
                <a:spcPct val="115000"/>
              </a:lnSpc>
              <a:spcBef>
                <a:spcPts val="0"/>
              </a:spcBef>
              <a:spcAft>
                <a:spcPts val="0"/>
              </a:spcAft>
              <a:buClr>
                <a:schemeClr val="dk1"/>
              </a:buClr>
              <a:buSzPct val="45833"/>
              <a:buFont typeface="Arial"/>
              <a:buNone/>
            </a:pPr>
            <a:r>
              <a:t/>
            </a:r>
            <a:endParaRPr sz="2400"/>
          </a:p>
          <a:p>
            <a:pPr indent="0" lvl="0" marL="457200" rtl="0" algn="l">
              <a:lnSpc>
                <a:spcPct val="115000"/>
              </a:lnSpc>
              <a:spcBef>
                <a:spcPts val="0"/>
              </a:spcBef>
              <a:spcAft>
                <a:spcPts val="0"/>
              </a:spcAft>
              <a:buNone/>
            </a:pPr>
            <a:r>
              <a:t/>
            </a:r>
            <a:endParaRPr sz="2400"/>
          </a:p>
        </p:txBody>
      </p:sp>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1" name="Shape 181"/>
        <p:cNvGrpSpPr/>
        <p:nvPr/>
      </p:nvGrpSpPr>
      <p:grpSpPr>
        <a:xfrm>
          <a:off x="0" y="0"/>
          <a:ext cx="0" cy="0"/>
          <a:chOff x="0" y="0"/>
          <a:chExt cx="0" cy="0"/>
        </a:xfrm>
      </p:grpSpPr>
      <p:sp>
        <p:nvSpPr>
          <p:cNvPr id="182" name="Google Shape;182;g3a2392037a0_0_22"/>
          <p:cNvSpPr txBox="1"/>
          <p:nvPr>
            <p:ph type="ctrTitle"/>
          </p:nvPr>
        </p:nvSpPr>
        <p:spPr>
          <a:xfrm>
            <a:off x="311700" y="442450"/>
            <a:ext cx="8520600" cy="4461300"/>
          </a:xfrm>
          <a:prstGeom prst="rect">
            <a:avLst/>
          </a:prstGeom>
        </p:spPr>
        <p:txBody>
          <a:bodyPr anchorCtr="0" anchor="b" bIns="91425" lIns="91425" spcFirstLastPara="1" rIns="91425" wrap="square" tIns="91425">
            <a:noAutofit/>
          </a:bodyPr>
          <a:lstStyle/>
          <a:p>
            <a:pPr indent="0" lvl="0" marL="457200" rtl="0" algn="l">
              <a:lnSpc>
                <a:spcPct val="115000"/>
              </a:lnSpc>
              <a:spcBef>
                <a:spcPts val="0"/>
              </a:spcBef>
              <a:spcAft>
                <a:spcPts val="0"/>
              </a:spcAft>
              <a:buNone/>
            </a:pPr>
            <a:r>
              <a:rPr lang="en-US" sz="2400"/>
              <a:t>Individuals in the Self-Directed Supports (SDS) model have a less restrictive environment, better community access, and are often cared for by people with deep emotional connections to them. Are legislators aware that the SDS model is much more cost-effective than the agency (provider-based) model? What is a strategy we can use to educate the rest of our elected officials of these facts?</a:t>
            </a:r>
            <a:endParaRPr sz="2400"/>
          </a:p>
          <a:p>
            <a:pPr indent="0" lvl="0" marL="0" rtl="0" algn="ctr">
              <a:spcBef>
                <a:spcPts val="0"/>
              </a:spcBef>
              <a:spcAft>
                <a:spcPts val="0"/>
              </a:spcAft>
              <a:buNone/>
            </a:pPr>
            <a:r>
              <a:t/>
            </a:r>
            <a:endParaRPr/>
          </a:p>
        </p:txBody>
      </p:sp>
    </p:spTree>
  </p:cSld>
  <p:clrMapOvr>
    <a:masterClrMapping/>
  </p:clrMapOvr>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6" name="Shape 186"/>
        <p:cNvGrpSpPr/>
        <p:nvPr/>
      </p:nvGrpSpPr>
      <p:grpSpPr>
        <a:xfrm>
          <a:off x="0" y="0"/>
          <a:ext cx="0" cy="0"/>
          <a:chOff x="0" y="0"/>
          <a:chExt cx="0" cy="0"/>
        </a:xfrm>
      </p:grpSpPr>
      <p:sp>
        <p:nvSpPr>
          <p:cNvPr id="187" name="Google Shape;187;g3a2392037a0_0_27"/>
          <p:cNvSpPr txBox="1"/>
          <p:nvPr>
            <p:ph type="ctrTitle"/>
          </p:nvPr>
        </p:nvSpPr>
        <p:spPr>
          <a:xfrm>
            <a:off x="311700" y="744575"/>
            <a:ext cx="8520600" cy="3716700"/>
          </a:xfrm>
          <a:prstGeom prst="rect">
            <a:avLst/>
          </a:prstGeom>
        </p:spPr>
        <p:txBody>
          <a:bodyPr anchorCtr="0" anchor="b" bIns="91425" lIns="91425" spcFirstLastPara="1" rIns="91425" wrap="square" tIns="91425">
            <a:normAutofit/>
          </a:bodyPr>
          <a:lstStyle/>
          <a:p>
            <a:pPr indent="0" lvl="0" marL="457200" rtl="0" algn="l">
              <a:lnSpc>
                <a:spcPct val="115000"/>
              </a:lnSpc>
              <a:spcBef>
                <a:spcPts val="0"/>
              </a:spcBef>
              <a:spcAft>
                <a:spcPts val="0"/>
              </a:spcAft>
              <a:buNone/>
            </a:pPr>
            <a:r>
              <a:rPr lang="en-US" sz="2400"/>
              <a:t>Are legislators aware that the HCBS agency model can refuse individuals who are medically complex and/or have behavior issues? This leaves SDS as the only model that some individuals can utilize. Under what circumstances would funding be cut to a program that is the last chance for a Missourian with disabilities to stay in their home? </a:t>
            </a:r>
            <a:endParaRPr sz="2400"/>
          </a:p>
          <a:p>
            <a:pPr indent="0" lvl="0" marL="0" rtl="0" algn="ctr">
              <a:spcBef>
                <a:spcPts val="0"/>
              </a:spcBef>
              <a:spcAft>
                <a:spcPts val="0"/>
              </a:spcAft>
              <a:buNone/>
            </a:pPr>
            <a:r>
              <a:t/>
            </a:r>
            <a:endParaRPr/>
          </a:p>
        </p:txBody>
      </p:sp>
    </p:spTree>
  </p:cSld>
  <p:clrMapOvr>
    <a:masterClrMapping/>
  </p:clrMapOvr>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1" name="Shape 191"/>
        <p:cNvGrpSpPr/>
        <p:nvPr/>
      </p:nvGrpSpPr>
      <p:grpSpPr>
        <a:xfrm>
          <a:off x="0" y="0"/>
          <a:ext cx="0" cy="0"/>
          <a:chOff x="0" y="0"/>
          <a:chExt cx="0" cy="0"/>
        </a:xfrm>
      </p:grpSpPr>
      <p:sp>
        <p:nvSpPr>
          <p:cNvPr id="192" name="Google Shape;192;g3a2392037a0_0_32"/>
          <p:cNvSpPr txBox="1"/>
          <p:nvPr>
            <p:ph type="ctrTitle"/>
          </p:nvPr>
        </p:nvSpPr>
        <p:spPr>
          <a:xfrm>
            <a:off x="247175" y="792725"/>
            <a:ext cx="8520600" cy="3355200"/>
          </a:xfrm>
          <a:prstGeom prst="rect">
            <a:avLst/>
          </a:prstGeom>
        </p:spPr>
        <p:txBody>
          <a:bodyPr anchorCtr="0" anchor="b" bIns="91425" lIns="91425" spcFirstLastPara="1" rIns="91425" wrap="square" tIns="91425">
            <a:normAutofit fontScale="90000"/>
          </a:bodyPr>
          <a:lstStyle/>
          <a:p>
            <a:pPr indent="0" lvl="0" marL="457200" rtl="0" algn="l">
              <a:lnSpc>
                <a:spcPct val="115000"/>
              </a:lnSpc>
              <a:spcBef>
                <a:spcPts val="0"/>
              </a:spcBef>
              <a:spcAft>
                <a:spcPts val="0"/>
              </a:spcAft>
              <a:buNone/>
            </a:pPr>
            <a:r>
              <a:rPr lang="en-US" sz="2400"/>
              <a:t>We realize that not all individuals have family situations that allow for self-direction and that many still needs services provided through an agency. How can we ensure that the Intellectual/Developmental Disabilities (IDD) population that uses HCBS waiver services does not receive a reduction in hourly rates or client budgets, which would result in a significant loss of services for this vulnerable population?</a:t>
            </a:r>
            <a:endParaRPr sz="2400"/>
          </a:p>
          <a:p>
            <a:pPr indent="0" lvl="0" marL="0" rtl="0" algn="ctr">
              <a:spcBef>
                <a:spcPts val="0"/>
              </a:spcBef>
              <a:spcAft>
                <a:spcPts val="0"/>
              </a:spcAft>
              <a:buNone/>
            </a:pPr>
            <a:r>
              <a:t/>
            </a:r>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2" name="Shape 72"/>
        <p:cNvGrpSpPr/>
        <p:nvPr/>
      </p:nvGrpSpPr>
      <p:grpSpPr>
        <a:xfrm>
          <a:off x="0" y="0"/>
          <a:ext cx="0" cy="0"/>
          <a:chOff x="0" y="0"/>
          <a:chExt cx="0" cy="0"/>
        </a:xfrm>
      </p:grpSpPr>
      <p:sp>
        <p:nvSpPr>
          <p:cNvPr id="73" name="Google Shape;73;p2"/>
          <p:cNvSpPr txBox="1"/>
          <p:nvPr>
            <p:ph type="ctrTitle"/>
          </p:nvPr>
        </p:nvSpPr>
        <p:spPr>
          <a:xfrm>
            <a:off x="730625" y="314850"/>
            <a:ext cx="7875000" cy="516300"/>
          </a:xfrm>
          <a:prstGeom prst="rect">
            <a:avLst/>
          </a:prstGeom>
          <a:noFill/>
          <a:ln>
            <a:noFill/>
          </a:ln>
        </p:spPr>
        <p:txBody>
          <a:bodyPr anchorCtr="0" anchor="b" bIns="91425" lIns="91425" spcFirstLastPara="1" rIns="91425" wrap="square" tIns="91425">
            <a:noAutofit/>
          </a:bodyPr>
          <a:lstStyle/>
          <a:p>
            <a:pPr indent="0" lvl="0" marL="0" rtl="0" algn="ctr">
              <a:lnSpc>
                <a:spcPct val="100000"/>
              </a:lnSpc>
              <a:spcBef>
                <a:spcPts val="0"/>
              </a:spcBef>
              <a:spcAft>
                <a:spcPts val="0"/>
              </a:spcAft>
              <a:buSzPts val="990"/>
              <a:buNone/>
            </a:pPr>
            <a:r>
              <a:rPr lang="en-US" sz="2500"/>
              <a:t>Meeting Norms</a:t>
            </a:r>
            <a:endParaRPr sz="2500"/>
          </a:p>
        </p:txBody>
      </p:sp>
      <p:sp>
        <p:nvSpPr>
          <p:cNvPr id="74" name="Google Shape;74;p2"/>
          <p:cNvSpPr txBox="1"/>
          <p:nvPr>
            <p:ph idx="1" type="subTitle"/>
          </p:nvPr>
        </p:nvSpPr>
        <p:spPr>
          <a:xfrm>
            <a:off x="507125" y="831275"/>
            <a:ext cx="8098500" cy="3843300"/>
          </a:xfrm>
          <a:prstGeom prst="rect">
            <a:avLst/>
          </a:prstGeom>
          <a:noFill/>
          <a:ln>
            <a:noFill/>
          </a:ln>
        </p:spPr>
        <p:txBody>
          <a:bodyPr anchorCtr="0" anchor="t" bIns="91425" lIns="91425" spcFirstLastPara="1" rIns="91425" wrap="square" tIns="91425">
            <a:noAutofit/>
          </a:bodyPr>
          <a:lstStyle/>
          <a:p>
            <a:pPr indent="0" lvl="0" marL="457200" rtl="0" algn="l">
              <a:lnSpc>
                <a:spcPct val="95000"/>
              </a:lnSpc>
              <a:spcBef>
                <a:spcPts val="0"/>
              </a:spcBef>
              <a:spcAft>
                <a:spcPts val="0"/>
              </a:spcAft>
              <a:buNone/>
            </a:pPr>
            <a:r>
              <a:t/>
            </a:r>
            <a:endParaRPr sz="1750">
              <a:solidFill>
                <a:srgbClr val="080809"/>
              </a:solidFill>
            </a:endParaRPr>
          </a:p>
          <a:p>
            <a:pPr indent="-339726" lvl="0" marL="457200" rtl="0" algn="l">
              <a:lnSpc>
                <a:spcPct val="95000"/>
              </a:lnSpc>
              <a:spcBef>
                <a:spcPts val="0"/>
              </a:spcBef>
              <a:spcAft>
                <a:spcPts val="0"/>
              </a:spcAft>
              <a:buClr>
                <a:srgbClr val="080809"/>
              </a:buClr>
              <a:buSzPts val="1750"/>
              <a:buChar char="●"/>
            </a:pPr>
            <a:r>
              <a:rPr lang="en-US" sz="1750">
                <a:solidFill>
                  <a:srgbClr val="080809"/>
                </a:solidFill>
              </a:rPr>
              <a:t>Show respect for the views expressed by others, even if you strongly disagree.</a:t>
            </a:r>
            <a:endParaRPr sz="1750">
              <a:solidFill>
                <a:srgbClr val="080809"/>
              </a:solidFill>
            </a:endParaRPr>
          </a:p>
          <a:p>
            <a:pPr indent="-339726" lvl="0" marL="457200" rtl="0" algn="l">
              <a:lnSpc>
                <a:spcPct val="95000"/>
              </a:lnSpc>
              <a:spcBef>
                <a:spcPts val="0"/>
              </a:spcBef>
              <a:spcAft>
                <a:spcPts val="0"/>
              </a:spcAft>
              <a:buClr>
                <a:srgbClr val="080809"/>
              </a:buClr>
              <a:buSzPts val="1750"/>
              <a:buChar char="●"/>
            </a:pPr>
            <a:r>
              <a:rPr lang="en-US" sz="1750">
                <a:solidFill>
                  <a:srgbClr val="080809"/>
                </a:solidFill>
              </a:rPr>
              <a:t>Be brief in your comments so that all who wish to speak have a chance to express their views.</a:t>
            </a:r>
            <a:endParaRPr sz="1750">
              <a:solidFill>
                <a:srgbClr val="080809"/>
              </a:solidFill>
            </a:endParaRPr>
          </a:p>
          <a:p>
            <a:pPr indent="-339726" lvl="0" marL="457200" rtl="0" algn="l">
              <a:lnSpc>
                <a:spcPct val="95000"/>
              </a:lnSpc>
              <a:spcBef>
                <a:spcPts val="0"/>
              </a:spcBef>
              <a:spcAft>
                <a:spcPts val="0"/>
              </a:spcAft>
              <a:buClr>
                <a:srgbClr val="080809"/>
              </a:buClr>
              <a:buSzPts val="1750"/>
              <a:buChar char="●"/>
            </a:pPr>
            <a:r>
              <a:rPr lang="en-US" sz="1750">
                <a:solidFill>
                  <a:srgbClr val="080809"/>
                </a:solidFill>
              </a:rPr>
              <a:t>Direct your comments to the group as a whole, rather than to any one individual.</a:t>
            </a:r>
            <a:endParaRPr sz="1750">
              <a:solidFill>
                <a:srgbClr val="080809"/>
              </a:solidFill>
            </a:endParaRPr>
          </a:p>
          <a:p>
            <a:pPr indent="-339726" lvl="0" marL="457200" rtl="0" algn="l">
              <a:lnSpc>
                <a:spcPct val="95000"/>
              </a:lnSpc>
              <a:spcBef>
                <a:spcPts val="0"/>
              </a:spcBef>
              <a:spcAft>
                <a:spcPts val="0"/>
              </a:spcAft>
              <a:buClr>
                <a:srgbClr val="080809"/>
              </a:buClr>
              <a:buSzPts val="1750"/>
              <a:buChar char="●"/>
            </a:pPr>
            <a:r>
              <a:rPr lang="en-US" sz="1750">
                <a:solidFill>
                  <a:srgbClr val="080809"/>
                </a:solidFill>
              </a:rPr>
              <a:t>Don't let disagreements or conflicting views become personal. Name-calling and shouting are not acceptable ways of conversing with others. The moderator will mute participants who violate this norm.</a:t>
            </a:r>
            <a:endParaRPr sz="1750">
              <a:solidFill>
                <a:srgbClr val="080809"/>
              </a:solidFill>
            </a:endParaRPr>
          </a:p>
          <a:p>
            <a:pPr indent="-339726" lvl="0" marL="457200" rtl="0" algn="l">
              <a:lnSpc>
                <a:spcPct val="95000"/>
              </a:lnSpc>
              <a:spcBef>
                <a:spcPts val="0"/>
              </a:spcBef>
              <a:spcAft>
                <a:spcPts val="0"/>
              </a:spcAft>
              <a:buClr>
                <a:srgbClr val="080809"/>
              </a:buClr>
              <a:buSzPts val="1750"/>
              <a:buChar char="●"/>
            </a:pPr>
            <a:r>
              <a:rPr lang="en-US" sz="1750">
                <a:solidFill>
                  <a:srgbClr val="080809"/>
                </a:solidFill>
              </a:rPr>
              <a:t>Let others express their views without interruption. The moderator will try to give everyone a chance to speak or respond to someone else's comments.</a:t>
            </a:r>
            <a:endParaRPr sz="1750"/>
          </a:p>
        </p:txBody>
      </p:sp>
    </p:spTree>
  </p:cSld>
  <p:clrMapOvr>
    <a:masterClrMapping/>
  </p:clrMapOvr>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6" name="Shape 196"/>
        <p:cNvGrpSpPr/>
        <p:nvPr/>
      </p:nvGrpSpPr>
      <p:grpSpPr>
        <a:xfrm>
          <a:off x="0" y="0"/>
          <a:ext cx="0" cy="0"/>
          <a:chOff x="0" y="0"/>
          <a:chExt cx="0" cy="0"/>
        </a:xfrm>
      </p:grpSpPr>
      <p:sp>
        <p:nvSpPr>
          <p:cNvPr id="197" name="Google Shape;197;g3a2392037a0_0_37"/>
          <p:cNvSpPr txBox="1"/>
          <p:nvPr>
            <p:ph type="ctrTitle"/>
          </p:nvPr>
        </p:nvSpPr>
        <p:spPr>
          <a:xfrm>
            <a:off x="311700" y="744575"/>
            <a:ext cx="8520600" cy="3126900"/>
          </a:xfrm>
          <a:prstGeom prst="rect">
            <a:avLst/>
          </a:prstGeom>
        </p:spPr>
        <p:txBody>
          <a:bodyPr anchorCtr="0" anchor="b" bIns="91425" lIns="91425" spcFirstLastPara="1" rIns="91425" wrap="square" tIns="91425">
            <a:normAutofit fontScale="90000"/>
          </a:bodyPr>
          <a:lstStyle/>
          <a:p>
            <a:pPr indent="0" lvl="0" marL="457200" rtl="0" algn="l">
              <a:lnSpc>
                <a:spcPct val="115000"/>
              </a:lnSpc>
              <a:spcBef>
                <a:spcPts val="0"/>
              </a:spcBef>
              <a:spcAft>
                <a:spcPts val="0"/>
              </a:spcAft>
              <a:buNone/>
            </a:pPr>
            <a:r>
              <a:rPr lang="en-US" sz="2400"/>
              <a:t>Given the 5-year nationwide shortage of Personal Care Attendants (also called DSPs), can the legislature consider allowing guardians to work for their adult children, as several other states have already done? Would you please explain the “why” behind the existing ban on guardians being paid to support their loved ones?</a:t>
            </a:r>
            <a:endParaRPr sz="2400"/>
          </a:p>
          <a:p>
            <a:pPr indent="0" lvl="0" marL="0" rtl="0" algn="ctr">
              <a:spcBef>
                <a:spcPts val="0"/>
              </a:spcBef>
              <a:spcAft>
                <a:spcPts val="0"/>
              </a:spcAft>
              <a:buNone/>
            </a:pPr>
            <a:r>
              <a:t/>
            </a:r>
            <a:endParaRPr/>
          </a:p>
        </p:txBody>
      </p:sp>
    </p:spTree>
  </p:cSld>
  <p:clrMapOvr>
    <a:masterClrMapping/>
  </p:clrMapOvr>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1" name="Shape 201"/>
        <p:cNvGrpSpPr/>
        <p:nvPr/>
      </p:nvGrpSpPr>
      <p:grpSpPr>
        <a:xfrm>
          <a:off x="0" y="0"/>
          <a:ext cx="0" cy="0"/>
          <a:chOff x="0" y="0"/>
          <a:chExt cx="0" cy="0"/>
        </a:xfrm>
      </p:grpSpPr>
      <p:sp>
        <p:nvSpPr>
          <p:cNvPr id="202" name="Google Shape;202;g3a2392037a0_0_42"/>
          <p:cNvSpPr txBox="1"/>
          <p:nvPr>
            <p:ph type="ctrTitle"/>
          </p:nvPr>
        </p:nvSpPr>
        <p:spPr>
          <a:xfrm>
            <a:off x="265625" y="209950"/>
            <a:ext cx="8520600" cy="4002600"/>
          </a:xfrm>
          <a:prstGeom prst="rect">
            <a:avLst/>
          </a:prstGeom>
        </p:spPr>
        <p:txBody>
          <a:bodyPr anchorCtr="0" anchor="b" bIns="91425" lIns="91425" spcFirstLastPara="1" rIns="91425" wrap="square" tIns="91425">
            <a:normAutofit/>
          </a:bodyPr>
          <a:lstStyle/>
          <a:p>
            <a:pPr indent="0" lvl="0" marL="457200" rtl="0" algn="l">
              <a:lnSpc>
                <a:spcPct val="115000"/>
              </a:lnSpc>
              <a:spcBef>
                <a:spcPts val="0"/>
              </a:spcBef>
              <a:spcAft>
                <a:spcPts val="0"/>
              </a:spcAft>
              <a:buNone/>
            </a:pPr>
            <a:r>
              <a:rPr lang="en-US" sz="2400"/>
              <a:t>There seems to be a dramatic rise in children and young adults with developmental disabilities who have severe anger issues.  We have heard parents say that they are  in a behavior-based residential facility for anywhere from three months to 12 months. Has there been discussion of an increase in the budget to accommodate this need? </a:t>
            </a:r>
            <a:endParaRPr sz="2400"/>
          </a:p>
          <a:p>
            <a:pPr indent="0" lvl="0" marL="0" rtl="0" algn="ctr">
              <a:spcBef>
                <a:spcPts val="0"/>
              </a:spcBef>
              <a:spcAft>
                <a:spcPts val="0"/>
              </a:spcAft>
              <a:buNone/>
            </a:pPr>
            <a:r>
              <a:t/>
            </a:r>
            <a:endParaRPr/>
          </a:p>
        </p:txBody>
      </p:sp>
    </p:spTree>
  </p:cSld>
  <p:clrMapOvr>
    <a:masterClrMapping/>
  </p:clrMapOvr>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6" name="Shape 206"/>
        <p:cNvGrpSpPr/>
        <p:nvPr/>
      </p:nvGrpSpPr>
      <p:grpSpPr>
        <a:xfrm>
          <a:off x="0" y="0"/>
          <a:ext cx="0" cy="0"/>
          <a:chOff x="0" y="0"/>
          <a:chExt cx="0" cy="0"/>
        </a:xfrm>
      </p:grpSpPr>
      <p:pic>
        <p:nvPicPr>
          <p:cNvPr id="207" name="Google Shape;207;g3a2392037a0_0_2" title="question-mark-96600_1280.png"/>
          <p:cNvPicPr preferRelativeResize="0"/>
          <p:nvPr/>
        </p:nvPicPr>
        <p:blipFill>
          <a:blip r:embed="rId3">
            <a:alphaModFix/>
          </a:blip>
          <a:stretch>
            <a:fillRect/>
          </a:stretch>
        </p:blipFill>
        <p:spPr>
          <a:xfrm>
            <a:off x="284150" y="160950"/>
            <a:ext cx="8644602" cy="4821599"/>
          </a:xfrm>
          <a:prstGeom prst="rect">
            <a:avLst/>
          </a:prstGeom>
          <a:noFill/>
          <a:ln>
            <a:noFill/>
          </a:ln>
        </p:spPr>
      </p:pic>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8" name="Shape 78"/>
        <p:cNvGrpSpPr/>
        <p:nvPr/>
      </p:nvGrpSpPr>
      <p:grpSpPr>
        <a:xfrm>
          <a:off x="0" y="0"/>
          <a:ext cx="0" cy="0"/>
          <a:chOff x="0" y="0"/>
          <a:chExt cx="0" cy="0"/>
        </a:xfrm>
      </p:grpSpPr>
      <p:sp>
        <p:nvSpPr>
          <p:cNvPr id="79" name="Google Shape;79;g3a1cb7e7d18_0_0"/>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ctr">
              <a:spcBef>
                <a:spcPts val="0"/>
              </a:spcBef>
              <a:spcAft>
                <a:spcPts val="0"/>
              </a:spcAft>
              <a:buNone/>
            </a:pPr>
            <a:r>
              <a:rPr lang="en-US"/>
              <a:t>MO SDS Family Group</a:t>
            </a:r>
            <a:endParaRPr/>
          </a:p>
        </p:txBody>
      </p:sp>
      <p:sp>
        <p:nvSpPr>
          <p:cNvPr id="80" name="Google Shape;80;g3a1cb7e7d18_0_0"/>
          <p:cNvSpPr txBox="1"/>
          <p:nvPr>
            <p:ph idx="1" type="body"/>
          </p:nvPr>
        </p:nvSpPr>
        <p:spPr>
          <a:xfrm>
            <a:off x="311700" y="1152475"/>
            <a:ext cx="8520600" cy="3880500"/>
          </a:xfrm>
          <a:prstGeom prst="rect">
            <a:avLst/>
          </a:prstGeom>
        </p:spPr>
        <p:txBody>
          <a:bodyPr anchorCtr="0" anchor="t" bIns="91425" lIns="91425" spcFirstLastPara="1" rIns="91425" wrap="square" tIns="91425">
            <a:noAutofit/>
          </a:bodyPr>
          <a:lstStyle/>
          <a:p>
            <a:pPr indent="-339725" lvl="0" marL="457200" rtl="0" algn="l">
              <a:spcBef>
                <a:spcPts val="0"/>
              </a:spcBef>
              <a:spcAft>
                <a:spcPts val="0"/>
              </a:spcAft>
              <a:buClr>
                <a:schemeClr val="dk1"/>
              </a:buClr>
              <a:buSzPts val="1750"/>
              <a:buChar char="●"/>
            </a:pPr>
            <a:r>
              <a:rPr lang="en-US" sz="1750">
                <a:solidFill>
                  <a:schemeClr val="dk1"/>
                </a:solidFill>
              </a:rPr>
              <a:t>Introductions</a:t>
            </a:r>
            <a:endParaRPr sz="1750">
              <a:solidFill>
                <a:schemeClr val="dk1"/>
              </a:solidFill>
            </a:endParaRPr>
          </a:p>
          <a:p>
            <a:pPr indent="-339725" lvl="0" marL="457200" rtl="0" algn="l">
              <a:spcBef>
                <a:spcPts val="0"/>
              </a:spcBef>
              <a:spcAft>
                <a:spcPts val="0"/>
              </a:spcAft>
              <a:buClr>
                <a:schemeClr val="dk1"/>
              </a:buClr>
              <a:buSzPts val="1750"/>
              <a:buChar char="●"/>
            </a:pPr>
            <a:r>
              <a:rPr lang="en-US" sz="1750">
                <a:solidFill>
                  <a:schemeClr val="dk1"/>
                </a:solidFill>
              </a:rPr>
              <a:t>SDS program status - New Fiscal Agent expected January 1 - none named yet</a:t>
            </a:r>
            <a:endParaRPr sz="1750">
              <a:solidFill>
                <a:schemeClr val="dk1"/>
              </a:solidFill>
            </a:endParaRPr>
          </a:p>
          <a:p>
            <a:pPr indent="-339725" lvl="0" marL="457200" rtl="0" algn="l">
              <a:spcBef>
                <a:spcPts val="0"/>
              </a:spcBef>
              <a:spcAft>
                <a:spcPts val="0"/>
              </a:spcAft>
              <a:buClr>
                <a:schemeClr val="dk1"/>
              </a:buClr>
              <a:buSzPts val="1750"/>
              <a:buChar char="●"/>
            </a:pPr>
            <a:r>
              <a:rPr lang="en-US" sz="1750">
                <a:solidFill>
                  <a:schemeClr val="dk1"/>
                </a:solidFill>
              </a:rPr>
              <a:t>DSP Crisis - remains, more college students coming online (Handshake), but extreme </a:t>
            </a:r>
            <a:r>
              <a:rPr lang="en-US" sz="1750">
                <a:solidFill>
                  <a:schemeClr val="dk1"/>
                </a:solidFill>
              </a:rPr>
              <a:t>difficulty</a:t>
            </a:r>
            <a:r>
              <a:rPr lang="en-US" sz="1750">
                <a:solidFill>
                  <a:schemeClr val="dk1"/>
                </a:solidFill>
              </a:rPr>
              <a:t> in recruiting remains.</a:t>
            </a:r>
            <a:r>
              <a:rPr lang="en-US" sz="1750">
                <a:solidFill>
                  <a:schemeClr val="dk1"/>
                </a:solidFill>
              </a:rPr>
              <a:t> </a:t>
            </a:r>
            <a:endParaRPr sz="1750">
              <a:solidFill>
                <a:schemeClr val="dk1"/>
              </a:solidFill>
            </a:endParaRPr>
          </a:p>
          <a:p>
            <a:pPr indent="-339725" lvl="0" marL="457200" rtl="0" algn="l">
              <a:spcBef>
                <a:spcPts val="0"/>
              </a:spcBef>
              <a:spcAft>
                <a:spcPts val="0"/>
              </a:spcAft>
              <a:buClr>
                <a:schemeClr val="dk1"/>
              </a:buClr>
              <a:buSzPts val="1750"/>
              <a:buChar char="●"/>
            </a:pPr>
            <a:r>
              <a:rPr lang="en-US" sz="1750">
                <a:solidFill>
                  <a:schemeClr val="dk1"/>
                </a:solidFill>
              </a:rPr>
              <a:t>Budgets - if unused, expect renewal at last year actual rate.</a:t>
            </a:r>
            <a:endParaRPr sz="1750">
              <a:solidFill>
                <a:schemeClr val="dk1"/>
              </a:solidFill>
            </a:endParaRPr>
          </a:p>
          <a:p>
            <a:pPr indent="-339725" lvl="0" marL="457200" rtl="0" algn="l">
              <a:spcBef>
                <a:spcPts val="0"/>
              </a:spcBef>
              <a:spcAft>
                <a:spcPts val="0"/>
              </a:spcAft>
              <a:buClr>
                <a:schemeClr val="dk1"/>
              </a:buClr>
              <a:buSzPts val="1750"/>
              <a:buChar char="●"/>
            </a:pPr>
            <a:r>
              <a:rPr lang="en-US" sz="1750">
                <a:solidFill>
                  <a:schemeClr val="dk1"/>
                </a:solidFill>
              </a:rPr>
              <a:t>State remains in violation of the CSR as written (since wage freeze in 2024).</a:t>
            </a:r>
            <a:endParaRPr sz="1750">
              <a:solidFill>
                <a:schemeClr val="dk1"/>
              </a:solidFill>
            </a:endParaRPr>
          </a:p>
          <a:p>
            <a:pPr indent="-339725" lvl="0" marL="457200" rtl="0" algn="l">
              <a:spcBef>
                <a:spcPts val="0"/>
              </a:spcBef>
              <a:spcAft>
                <a:spcPts val="0"/>
              </a:spcAft>
              <a:buClr>
                <a:schemeClr val="dk1"/>
              </a:buClr>
              <a:buSzPts val="1750"/>
              <a:buChar char="●"/>
            </a:pPr>
            <a:r>
              <a:rPr lang="en-US" sz="1750">
                <a:solidFill>
                  <a:schemeClr val="dk1"/>
                </a:solidFill>
              </a:rPr>
              <a:t>Centers for Medicare and Medicaid Services renewal process starting again.  </a:t>
            </a:r>
            <a:endParaRPr sz="1750">
              <a:solidFill>
                <a:schemeClr val="dk1"/>
              </a:solidFill>
            </a:endParaRPr>
          </a:p>
          <a:p>
            <a:pPr indent="-339725" lvl="0" marL="457200" rtl="0" algn="l">
              <a:spcBef>
                <a:spcPts val="0"/>
              </a:spcBef>
              <a:spcAft>
                <a:spcPts val="0"/>
              </a:spcAft>
              <a:buClr>
                <a:schemeClr val="dk1"/>
              </a:buClr>
              <a:buSzPts val="1750"/>
              <a:buChar char="●"/>
            </a:pPr>
            <a:r>
              <a:rPr lang="en-US" sz="1750">
                <a:solidFill>
                  <a:schemeClr val="dk1"/>
                </a:solidFill>
              </a:rPr>
              <a:t>This organization continues representing our stakeholders with regular communication with the department at all levels - SDS/Cronin, DDD/Wunning, DDD/Cooper, DDD/Ghandi.  </a:t>
            </a:r>
            <a:endParaRPr sz="1750">
              <a:solidFill>
                <a:schemeClr val="dk1"/>
              </a:solidFill>
            </a:endParaRPr>
          </a:p>
          <a:p>
            <a:pPr indent="-339725" lvl="0" marL="457200" rtl="0" algn="l">
              <a:spcBef>
                <a:spcPts val="0"/>
              </a:spcBef>
              <a:spcAft>
                <a:spcPts val="0"/>
              </a:spcAft>
              <a:buClr>
                <a:schemeClr val="dk1"/>
              </a:buClr>
              <a:buSzPts val="1750"/>
              <a:buChar char="●"/>
            </a:pPr>
            <a:r>
              <a:rPr lang="en-US" sz="1750">
                <a:solidFill>
                  <a:schemeClr val="dk1"/>
                </a:solidFill>
              </a:rPr>
              <a:t>Medicaid Cuts - They </a:t>
            </a:r>
            <a:r>
              <a:rPr lang="en-US" sz="1750" u="sng">
                <a:solidFill>
                  <a:schemeClr val="dk1"/>
                </a:solidFill>
              </a:rPr>
              <a:t>ARE </a:t>
            </a:r>
            <a:r>
              <a:rPr lang="en-US" sz="1750">
                <a:solidFill>
                  <a:schemeClr val="dk1"/>
                </a:solidFill>
              </a:rPr>
              <a:t>coming per the GBBB (HR1) as passed by our federally elected legislators.  </a:t>
            </a:r>
            <a:endParaRPr sz="1750">
              <a:solidFill>
                <a:schemeClr val="dk1"/>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4" name="Shape 84"/>
        <p:cNvGrpSpPr/>
        <p:nvPr/>
      </p:nvGrpSpPr>
      <p:grpSpPr>
        <a:xfrm>
          <a:off x="0" y="0"/>
          <a:ext cx="0" cy="0"/>
          <a:chOff x="0" y="0"/>
          <a:chExt cx="0" cy="0"/>
        </a:xfrm>
      </p:grpSpPr>
      <p:sp>
        <p:nvSpPr>
          <p:cNvPr id="85" name="Google Shape;85;p3"/>
          <p:cNvSpPr txBox="1"/>
          <p:nvPr>
            <p:ph type="title"/>
          </p:nvPr>
        </p:nvSpPr>
        <p:spPr>
          <a:xfrm>
            <a:off x="311700" y="219919"/>
            <a:ext cx="8520600" cy="648182"/>
          </a:xfrm>
          <a:prstGeom prst="rect">
            <a:avLst/>
          </a:prstGeom>
          <a:noFill/>
          <a:ln>
            <a:noFill/>
          </a:ln>
        </p:spPr>
        <p:txBody>
          <a:bodyPr anchorCtr="0" anchor="t" bIns="91425" lIns="91425" spcFirstLastPara="1" rIns="91425" wrap="square" tIns="91425">
            <a:normAutofit/>
          </a:bodyPr>
          <a:lstStyle/>
          <a:p>
            <a:pPr indent="0" lvl="0" marL="0" rtl="0" algn="ctr">
              <a:lnSpc>
                <a:spcPct val="100000"/>
              </a:lnSpc>
              <a:spcBef>
                <a:spcPts val="0"/>
              </a:spcBef>
              <a:spcAft>
                <a:spcPts val="0"/>
              </a:spcAft>
              <a:buSzPts val="2800"/>
              <a:buNone/>
            </a:pPr>
            <a:r>
              <a:rPr lang="en-US" sz="2500"/>
              <a:t>Terminology</a:t>
            </a:r>
            <a:endParaRPr sz="2500"/>
          </a:p>
        </p:txBody>
      </p:sp>
      <p:sp>
        <p:nvSpPr>
          <p:cNvPr id="86" name="Google Shape;86;p3"/>
          <p:cNvSpPr txBox="1"/>
          <p:nvPr>
            <p:ph idx="1" type="body"/>
          </p:nvPr>
        </p:nvSpPr>
        <p:spPr>
          <a:xfrm>
            <a:off x="311700" y="868101"/>
            <a:ext cx="8520600" cy="4190036"/>
          </a:xfrm>
          <a:prstGeom prst="rect">
            <a:avLst/>
          </a:prstGeom>
          <a:noFill/>
          <a:ln>
            <a:noFill/>
          </a:ln>
        </p:spPr>
        <p:txBody>
          <a:bodyPr anchorCtr="0" anchor="t" bIns="91425" lIns="91425" spcFirstLastPara="1" rIns="91425" wrap="square" tIns="91425">
            <a:noAutofit/>
          </a:bodyPr>
          <a:lstStyle/>
          <a:p>
            <a:pPr indent="0" lvl="0" marL="0" rtl="0" algn="l">
              <a:lnSpc>
                <a:spcPct val="115000"/>
              </a:lnSpc>
              <a:spcBef>
                <a:spcPts val="0"/>
              </a:spcBef>
              <a:spcAft>
                <a:spcPts val="0"/>
              </a:spcAft>
              <a:buSzPts val="2323"/>
              <a:buNone/>
            </a:pPr>
            <a:r>
              <a:rPr b="1" lang="en-US" sz="1500">
                <a:solidFill>
                  <a:schemeClr val="dk1"/>
                </a:solidFill>
                <a:latin typeface="Arial"/>
                <a:ea typeface="Arial"/>
                <a:cs typeface="Arial"/>
                <a:sym typeface="Arial"/>
              </a:rPr>
              <a:t>As a group, we strive to use person first language – people with disabilities as opposed to disabled people.</a:t>
            </a:r>
            <a:endParaRPr sz="1500">
              <a:solidFill>
                <a:schemeClr val="dk1"/>
              </a:solidFill>
            </a:endParaRPr>
          </a:p>
          <a:p>
            <a:pPr indent="0" lvl="0" marL="0" rtl="0" algn="l">
              <a:lnSpc>
                <a:spcPct val="115000"/>
              </a:lnSpc>
              <a:spcBef>
                <a:spcPts val="0"/>
              </a:spcBef>
              <a:spcAft>
                <a:spcPts val="0"/>
              </a:spcAft>
              <a:buSzPts val="2323"/>
              <a:buNone/>
            </a:pPr>
            <a:r>
              <a:t/>
            </a:r>
            <a:endParaRPr sz="1500">
              <a:solidFill>
                <a:schemeClr val="dk1"/>
              </a:solidFill>
            </a:endParaRPr>
          </a:p>
          <a:p>
            <a:pPr indent="0" lvl="0" marL="0" rtl="0" algn="l">
              <a:lnSpc>
                <a:spcPct val="115000"/>
              </a:lnSpc>
              <a:spcBef>
                <a:spcPts val="800"/>
              </a:spcBef>
              <a:spcAft>
                <a:spcPts val="0"/>
              </a:spcAft>
              <a:buSzPts val="2323"/>
              <a:buNone/>
            </a:pPr>
            <a:r>
              <a:rPr b="1" lang="en-US" sz="1500">
                <a:solidFill>
                  <a:schemeClr val="dk1"/>
                </a:solidFill>
                <a:latin typeface="Arial"/>
                <a:ea typeface="Arial"/>
                <a:cs typeface="Arial"/>
                <a:sym typeface="Arial"/>
              </a:rPr>
              <a:t>DSP – Direct Support Professional</a:t>
            </a:r>
            <a:endParaRPr sz="1500">
              <a:solidFill>
                <a:schemeClr val="dk1"/>
              </a:solidFill>
            </a:endParaRPr>
          </a:p>
          <a:p>
            <a:pPr indent="0" lvl="0" marL="0" rtl="0" algn="l">
              <a:lnSpc>
                <a:spcPct val="115000"/>
              </a:lnSpc>
              <a:spcBef>
                <a:spcPts val="800"/>
              </a:spcBef>
              <a:spcAft>
                <a:spcPts val="0"/>
              </a:spcAft>
              <a:buSzPts val="2323"/>
              <a:buNone/>
            </a:pPr>
            <a:r>
              <a:rPr b="1" lang="en-US" sz="1500">
                <a:solidFill>
                  <a:schemeClr val="dk1"/>
                </a:solidFill>
                <a:latin typeface="Arial"/>
                <a:ea typeface="Arial"/>
                <a:cs typeface="Arial"/>
                <a:sym typeface="Arial"/>
              </a:rPr>
              <a:t>DMH-Department of Mental Health</a:t>
            </a:r>
            <a:endParaRPr sz="1500">
              <a:solidFill>
                <a:schemeClr val="dk1"/>
              </a:solidFill>
            </a:endParaRPr>
          </a:p>
          <a:p>
            <a:pPr indent="0" lvl="0" marL="0" rtl="0" algn="l">
              <a:lnSpc>
                <a:spcPct val="115000"/>
              </a:lnSpc>
              <a:spcBef>
                <a:spcPts val="800"/>
              </a:spcBef>
              <a:spcAft>
                <a:spcPts val="0"/>
              </a:spcAft>
              <a:buSzPts val="2323"/>
              <a:buNone/>
            </a:pPr>
            <a:r>
              <a:rPr b="1" lang="en-US" sz="1500">
                <a:solidFill>
                  <a:schemeClr val="dk1"/>
                </a:solidFill>
                <a:latin typeface="Arial"/>
                <a:ea typeface="Arial"/>
                <a:cs typeface="Arial"/>
                <a:sym typeface="Arial"/>
              </a:rPr>
              <a:t>DDD-Division of Developmental Disabilities</a:t>
            </a:r>
            <a:endParaRPr sz="1500">
              <a:solidFill>
                <a:schemeClr val="dk1"/>
              </a:solidFill>
            </a:endParaRPr>
          </a:p>
          <a:p>
            <a:pPr indent="0" lvl="0" marL="0" rtl="0" algn="l">
              <a:lnSpc>
                <a:spcPct val="115000"/>
              </a:lnSpc>
              <a:spcBef>
                <a:spcPts val="800"/>
              </a:spcBef>
              <a:spcAft>
                <a:spcPts val="0"/>
              </a:spcAft>
              <a:buSzPts val="2323"/>
              <a:buNone/>
            </a:pPr>
            <a:r>
              <a:rPr b="1" lang="en-US" sz="1500">
                <a:solidFill>
                  <a:schemeClr val="dk1"/>
                </a:solidFill>
                <a:latin typeface="Arial"/>
                <a:ea typeface="Arial"/>
                <a:cs typeface="Arial"/>
                <a:sym typeface="Arial"/>
              </a:rPr>
              <a:t>HCBS- Home and Community Based Services</a:t>
            </a:r>
            <a:endParaRPr sz="1500">
              <a:solidFill>
                <a:schemeClr val="dk1"/>
              </a:solidFill>
            </a:endParaRPr>
          </a:p>
          <a:p>
            <a:pPr indent="0" lvl="0" marL="0" rtl="0" algn="l">
              <a:lnSpc>
                <a:spcPct val="115000"/>
              </a:lnSpc>
              <a:spcBef>
                <a:spcPts val="800"/>
              </a:spcBef>
              <a:spcAft>
                <a:spcPts val="0"/>
              </a:spcAft>
              <a:buSzPts val="2323"/>
              <a:buNone/>
            </a:pPr>
            <a:r>
              <a:rPr b="1" lang="en-US" sz="1500">
                <a:solidFill>
                  <a:schemeClr val="dk1"/>
                </a:solidFill>
                <a:latin typeface="Arial"/>
                <a:ea typeface="Arial"/>
                <a:cs typeface="Arial"/>
                <a:sym typeface="Arial"/>
              </a:rPr>
              <a:t>ICF-DD- Intermediate Care Facility for the Developmentally Disabled</a:t>
            </a:r>
            <a:endParaRPr sz="1500">
              <a:solidFill>
                <a:schemeClr val="dk1"/>
              </a:solidFill>
            </a:endParaRPr>
          </a:p>
          <a:p>
            <a:pPr indent="0" lvl="0" marL="0" rtl="0" algn="l">
              <a:lnSpc>
                <a:spcPct val="115000"/>
              </a:lnSpc>
              <a:spcBef>
                <a:spcPts val="800"/>
              </a:spcBef>
              <a:spcAft>
                <a:spcPts val="0"/>
              </a:spcAft>
              <a:buSzPts val="2323"/>
              <a:buNone/>
            </a:pPr>
            <a:r>
              <a:rPr b="1" lang="en-US" sz="1500">
                <a:solidFill>
                  <a:schemeClr val="dk1"/>
                </a:solidFill>
                <a:latin typeface="Arial"/>
                <a:ea typeface="Arial"/>
                <a:cs typeface="Arial"/>
                <a:sym typeface="Arial"/>
              </a:rPr>
              <a:t>SDS-Self-Directed Services</a:t>
            </a:r>
            <a:endParaRPr sz="1500">
              <a:solidFill>
                <a:schemeClr val="dk1"/>
              </a:solidFill>
            </a:endParaRPr>
          </a:p>
          <a:p>
            <a:pPr indent="0" lvl="0" marL="0" rtl="0" algn="l">
              <a:lnSpc>
                <a:spcPct val="115000"/>
              </a:lnSpc>
              <a:spcBef>
                <a:spcPts val="800"/>
              </a:spcBef>
              <a:spcAft>
                <a:spcPts val="0"/>
              </a:spcAft>
              <a:buSzPts val="2323"/>
              <a:buNone/>
            </a:pPr>
            <a:r>
              <a:rPr b="1" lang="en-US" sz="1500">
                <a:solidFill>
                  <a:schemeClr val="dk1"/>
                </a:solidFill>
                <a:latin typeface="Arial"/>
                <a:ea typeface="Arial"/>
                <a:cs typeface="Arial"/>
                <a:sym typeface="Arial"/>
              </a:rPr>
              <a:t> </a:t>
            </a:r>
            <a:endParaRPr sz="1500">
              <a:solidFill>
                <a:schemeClr val="dk1"/>
              </a:solidFill>
            </a:endParaRPr>
          </a:p>
          <a:p>
            <a:pPr indent="0" lvl="0" marL="0" rtl="0" algn="l">
              <a:lnSpc>
                <a:spcPct val="115000"/>
              </a:lnSpc>
              <a:spcBef>
                <a:spcPts val="800"/>
              </a:spcBef>
              <a:spcAft>
                <a:spcPts val="0"/>
              </a:spcAft>
              <a:buSzPts val="2323"/>
              <a:buNone/>
            </a:pPr>
            <a:r>
              <a:rPr b="1" lang="en-US" sz="1500">
                <a:solidFill>
                  <a:schemeClr val="dk1"/>
                </a:solidFill>
                <a:latin typeface="Arial"/>
                <a:ea typeface="Arial"/>
                <a:cs typeface="Arial"/>
                <a:sym typeface="Arial"/>
              </a:rPr>
              <a:t>SDS through DMH is NOT the same as CDS (Consumer Directed Supports) through DHSS (Division of Health and Senior Services).</a:t>
            </a:r>
            <a:endParaRPr sz="1500">
              <a:solidFill>
                <a:schemeClr val="dk1"/>
              </a:solidFill>
            </a:endParaRPr>
          </a:p>
          <a:p>
            <a:pPr indent="-228600" lvl="0" marL="457200" rtl="0" algn="l">
              <a:lnSpc>
                <a:spcPct val="115000"/>
              </a:lnSpc>
              <a:spcBef>
                <a:spcPts val="800"/>
              </a:spcBef>
              <a:spcAft>
                <a:spcPts val="0"/>
              </a:spcAft>
              <a:buSzPts val="2323"/>
              <a:buNone/>
            </a:pPr>
            <a:r>
              <a:t/>
            </a:r>
            <a:endParaRPr sz="1500">
              <a:solidFill>
                <a:schemeClr val="dk1"/>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0" name="Shape 90"/>
        <p:cNvGrpSpPr/>
        <p:nvPr/>
      </p:nvGrpSpPr>
      <p:grpSpPr>
        <a:xfrm>
          <a:off x="0" y="0"/>
          <a:ext cx="0" cy="0"/>
          <a:chOff x="0" y="0"/>
          <a:chExt cx="0" cy="0"/>
        </a:xfrm>
      </p:grpSpPr>
      <p:sp>
        <p:nvSpPr>
          <p:cNvPr id="91" name="Google Shape;91;g3a1cb7e7d18_0_45"/>
          <p:cNvSpPr txBox="1"/>
          <p:nvPr>
            <p:ph idx="1" type="body"/>
          </p:nvPr>
        </p:nvSpPr>
        <p:spPr>
          <a:xfrm>
            <a:off x="311700" y="132125"/>
            <a:ext cx="8521800" cy="4703700"/>
          </a:xfrm>
          <a:prstGeom prst="rect">
            <a:avLst/>
          </a:prstGeom>
        </p:spPr>
        <p:txBody>
          <a:bodyPr anchorCtr="0" anchor="ctr" bIns="91425" lIns="91425" spcFirstLastPara="1" rIns="91425" wrap="square" tIns="91425">
            <a:normAutofit lnSpcReduction="10000"/>
          </a:bodyPr>
          <a:lstStyle/>
          <a:p>
            <a:pPr indent="0" lvl="0" marL="0" rtl="0" algn="ctr">
              <a:spcBef>
                <a:spcPts val="0"/>
              </a:spcBef>
              <a:spcAft>
                <a:spcPts val="0"/>
              </a:spcAft>
              <a:buNone/>
            </a:pPr>
            <a:r>
              <a:rPr lang="en-US" sz="2500">
                <a:solidFill>
                  <a:schemeClr val="dk1"/>
                </a:solidFill>
              </a:rPr>
              <a:t>Why Support Community-Based Services?</a:t>
            </a:r>
            <a:endParaRPr sz="2500">
              <a:solidFill>
                <a:schemeClr val="dk1"/>
              </a:solidFill>
            </a:endParaRPr>
          </a:p>
          <a:p>
            <a:pPr indent="0" lvl="0" marL="0" rtl="0" algn="l">
              <a:spcBef>
                <a:spcPts val="0"/>
              </a:spcBef>
              <a:spcAft>
                <a:spcPts val="0"/>
              </a:spcAft>
              <a:buNone/>
            </a:pPr>
            <a:r>
              <a:t/>
            </a:r>
            <a:endParaRPr>
              <a:solidFill>
                <a:schemeClr val="dk1"/>
              </a:solidFill>
            </a:endParaRPr>
          </a:p>
          <a:p>
            <a:pPr indent="0" lvl="0" marL="0" rtl="0" algn="l">
              <a:spcBef>
                <a:spcPts val="0"/>
              </a:spcBef>
              <a:spcAft>
                <a:spcPts val="0"/>
              </a:spcAft>
              <a:buNone/>
            </a:pPr>
            <a:r>
              <a:t/>
            </a:r>
            <a:endParaRPr>
              <a:solidFill>
                <a:schemeClr val="dk1"/>
              </a:solidFill>
            </a:endParaRPr>
          </a:p>
          <a:p>
            <a:pPr indent="-339725" lvl="0" marL="457200" rtl="0" algn="l">
              <a:spcBef>
                <a:spcPts val="0"/>
              </a:spcBef>
              <a:spcAft>
                <a:spcPts val="0"/>
              </a:spcAft>
              <a:buClr>
                <a:schemeClr val="dk1"/>
              </a:buClr>
              <a:buSzPts val="1750"/>
              <a:buChar char="●"/>
            </a:pPr>
            <a:r>
              <a:rPr lang="en-US" sz="1750">
                <a:solidFill>
                  <a:schemeClr val="dk1"/>
                </a:solidFill>
              </a:rPr>
              <a:t>Disability is natural.</a:t>
            </a:r>
            <a:endParaRPr sz="1750">
              <a:solidFill>
                <a:schemeClr val="dk1"/>
              </a:solidFill>
            </a:endParaRPr>
          </a:p>
          <a:p>
            <a:pPr indent="-339725" lvl="0" marL="457200" rtl="0" algn="l">
              <a:spcBef>
                <a:spcPts val="0"/>
              </a:spcBef>
              <a:spcAft>
                <a:spcPts val="0"/>
              </a:spcAft>
              <a:buClr>
                <a:schemeClr val="dk1"/>
              </a:buClr>
              <a:buSzPts val="1750"/>
              <a:buChar char="●"/>
            </a:pPr>
            <a:r>
              <a:rPr lang="en-US" sz="1750">
                <a:solidFill>
                  <a:schemeClr val="dk1"/>
                </a:solidFill>
              </a:rPr>
              <a:t>Allows us to k</a:t>
            </a:r>
            <a:r>
              <a:rPr lang="en-US" sz="1750">
                <a:solidFill>
                  <a:schemeClr val="dk1"/>
                </a:solidFill>
              </a:rPr>
              <a:t>eep our loved ones at home.  </a:t>
            </a:r>
            <a:endParaRPr sz="1750">
              <a:solidFill>
                <a:schemeClr val="dk1"/>
              </a:solidFill>
            </a:endParaRPr>
          </a:p>
          <a:p>
            <a:pPr indent="-339725" lvl="0" marL="457200" rtl="0" algn="l">
              <a:spcBef>
                <a:spcPts val="0"/>
              </a:spcBef>
              <a:spcAft>
                <a:spcPts val="0"/>
              </a:spcAft>
              <a:buClr>
                <a:schemeClr val="dk1"/>
              </a:buClr>
              <a:buSzPts val="1750"/>
              <a:buChar char="●"/>
            </a:pPr>
            <a:r>
              <a:rPr lang="en-US" sz="1750">
                <a:solidFill>
                  <a:schemeClr val="dk1"/>
                </a:solidFill>
              </a:rPr>
              <a:t>Individuals remain connected with family and community, safe and healthy.</a:t>
            </a:r>
            <a:endParaRPr sz="1750">
              <a:solidFill>
                <a:schemeClr val="dk1"/>
              </a:solidFill>
            </a:endParaRPr>
          </a:p>
          <a:p>
            <a:pPr indent="-339725" lvl="0" marL="457200" rtl="0" algn="l">
              <a:spcBef>
                <a:spcPts val="0"/>
              </a:spcBef>
              <a:spcAft>
                <a:spcPts val="0"/>
              </a:spcAft>
              <a:buClr>
                <a:schemeClr val="dk1"/>
              </a:buClr>
              <a:buSzPts val="1750"/>
              <a:buChar char="●"/>
            </a:pPr>
            <a:r>
              <a:rPr lang="en-US" sz="1750">
                <a:solidFill>
                  <a:schemeClr val="dk1"/>
                </a:solidFill>
              </a:rPr>
              <a:t>Natural supports are leveraged and supported.</a:t>
            </a:r>
            <a:endParaRPr sz="1750">
              <a:solidFill>
                <a:schemeClr val="dk1"/>
              </a:solidFill>
            </a:endParaRPr>
          </a:p>
          <a:p>
            <a:pPr indent="-339725" lvl="0" marL="457200" rtl="0" algn="l">
              <a:spcBef>
                <a:spcPts val="0"/>
              </a:spcBef>
              <a:spcAft>
                <a:spcPts val="0"/>
              </a:spcAft>
              <a:buClr>
                <a:schemeClr val="dk1"/>
              </a:buClr>
              <a:buSzPts val="1750"/>
              <a:buChar char="●"/>
            </a:pPr>
            <a:r>
              <a:rPr lang="en-US" sz="1750">
                <a:solidFill>
                  <a:schemeClr val="dk1"/>
                </a:solidFill>
              </a:rPr>
              <a:t>Quality of life and ability to contribute to society is enhanced.</a:t>
            </a:r>
            <a:endParaRPr sz="1750">
              <a:solidFill>
                <a:schemeClr val="dk1"/>
              </a:solidFill>
            </a:endParaRPr>
          </a:p>
          <a:p>
            <a:pPr indent="-339725" lvl="0" marL="457200" rtl="0" algn="l">
              <a:spcBef>
                <a:spcPts val="0"/>
              </a:spcBef>
              <a:spcAft>
                <a:spcPts val="0"/>
              </a:spcAft>
              <a:buClr>
                <a:schemeClr val="dk1"/>
              </a:buClr>
              <a:buSzPts val="1750"/>
              <a:buChar char="●"/>
            </a:pPr>
            <a:r>
              <a:rPr lang="en-US" sz="1750">
                <a:solidFill>
                  <a:schemeClr val="dk1"/>
                </a:solidFill>
              </a:rPr>
              <a:t>SDS - most efficient.  We don’t spend all $$, only what we need.</a:t>
            </a:r>
            <a:endParaRPr sz="1750">
              <a:solidFill>
                <a:schemeClr val="dk1"/>
              </a:solidFill>
            </a:endParaRPr>
          </a:p>
          <a:p>
            <a:pPr indent="-339725" lvl="0" marL="457200" rtl="0" algn="l">
              <a:spcBef>
                <a:spcPts val="0"/>
              </a:spcBef>
              <a:spcAft>
                <a:spcPts val="0"/>
              </a:spcAft>
              <a:buClr>
                <a:schemeClr val="dk1"/>
              </a:buClr>
              <a:buSzPts val="1750"/>
              <a:buChar char="●"/>
            </a:pPr>
            <a:r>
              <a:rPr lang="en-US" sz="1750">
                <a:solidFill>
                  <a:schemeClr val="dk1"/>
                </a:solidFill>
              </a:rPr>
              <a:t>Community service cost less than residential services and residential services in the community cost less than habilitation center or nursing home placement.</a:t>
            </a:r>
            <a:endParaRPr sz="1750">
              <a:solidFill>
                <a:schemeClr val="dk1"/>
              </a:solidFill>
            </a:endParaRPr>
          </a:p>
          <a:p>
            <a:pPr indent="-339725" lvl="0" marL="457200" rtl="0" algn="l">
              <a:spcBef>
                <a:spcPts val="0"/>
              </a:spcBef>
              <a:spcAft>
                <a:spcPts val="0"/>
              </a:spcAft>
              <a:buClr>
                <a:schemeClr val="dk1"/>
              </a:buClr>
              <a:buSzPts val="1750"/>
              <a:buChar char="●"/>
            </a:pPr>
            <a:r>
              <a:rPr lang="en-US" sz="1750">
                <a:solidFill>
                  <a:schemeClr val="dk1"/>
                </a:solidFill>
              </a:rPr>
              <a:t>Greater staff retention; higher quality, happier staff who are part of the team</a:t>
            </a:r>
            <a:endParaRPr sz="1750">
              <a:solidFill>
                <a:schemeClr val="dk1"/>
              </a:solidFill>
            </a:endParaRPr>
          </a:p>
          <a:p>
            <a:pPr indent="-339725" lvl="0" marL="457200" rtl="0" algn="l">
              <a:spcBef>
                <a:spcPts val="0"/>
              </a:spcBef>
              <a:spcAft>
                <a:spcPts val="0"/>
              </a:spcAft>
              <a:buClr>
                <a:schemeClr val="dk1"/>
              </a:buClr>
              <a:buSzPts val="1750"/>
              <a:buChar char="●"/>
            </a:pPr>
            <a:r>
              <a:rPr lang="en-US" sz="1750">
                <a:solidFill>
                  <a:schemeClr val="dk1"/>
                </a:solidFill>
              </a:rPr>
              <a:t>Parents can work, students and others are employed, individuals volunteer in </a:t>
            </a:r>
            <a:r>
              <a:rPr lang="en-US" sz="1750">
                <a:solidFill>
                  <a:schemeClr val="dk1"/>
                </a:solidFill>
              </a:rPr>
              <a:t>community</a:t>
            </a:r>
            <a:r>
              <a:rPr lang="en-US" sz="1750">
                <a:solidFill>
                  <a:schemeClr val="dk1"/>
                </a:solidFill>
              </a:rPr>
              <a:t>, abuse is less likely.</a:t>
            </a:r>
            <a:endParaRPr sz="1750">
              <a:solidFill>
                <a:schemeClr val="dk1"/>
              </a:solidFill>
            </a:endParaRPr>
          </a:p>
          <a:p>
            <a:pPr indent="-339725" lvl="0" marL="457200" rtl="0" algn="l">
              <a:spcBef>
                <a:spcPts val="0"/>
              </a:spcBef>
              <a:spcAft>
                <a:spcPts val="0"/>
              </a:spcAft>
              <a:buClr>
                <a:schemeClr val="dk1"/>
              </a:buClr>
              <a:buSzPts val="1750"/>
              <a:buChar char="●"/>
            </a:pPr>
            <a:r>
              <a:rPr lang="en-US" sz="1750">
                <a:solidFill>
                  <a:schemeClr val="dk1"/>
                </a:solidFill>
              </a:rPr>
              <a:t>Community-based services tend not to be 24/7 vs. Comprehensive waiver services that are always 24/7 at full budget.</a:t>
            </a:r>
            <a:endParaRPr sz="1750">
              <a:solidFill>
                <a:schemeClr val="dk1"/>
              </a:solidFill>
            </a:endParaRPr>
          </a:p>
          <a:p>
            <a:pPr indent="0" lvl="0" marL="457200" rtl="0" algn="l">
              <a:spcBef>
                <a:spcPts val="0"/>
              </a:spcBef>
              <a:spcAft>
                <a:spcPts val="0"/>
              </a:spcAft>
              <a:buNone/>
            </a:pPr>
            <a:r>
              <a:t/>
            </a:r>
            <a:endParaRPr sz="1750">
              <a:solidFill>
                <a:schemeClr val="dk1"/>
              </a:solidFill>
            </a:endParaRPr>
          </a:p>
          <a:p>
            <a:pPr indent="0" lvl="0" marL="0" rtl="0" algn="l">
              <a:spcBef>
                <a:spcPts val="0"/>
              </a:spcBef>
              <a:spcAft>
                <a:spcPts val="0"/>
              </a:spcAft>
              <a:buNone/>
            </a:pPr>
            <a:r>
              <a:t/>
            </a:r>
            <a:endParaRPr sz="1750">
              <a:solidFill>
                <a:schemeClr val="dk1"/>
              </a:solidFill>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5" name="Shape 95"/>
        <p:cNvGrpSpPr/>
        <p:nvPr/>
      </p:nvGrpSpPr>
      <p:grpSpPr>
        <a:xfrm>
          <a:off x="0" y="0"/>
          <a:ext cx="0" cy="0"/>
          <a:chOff x="0" y="0"/>
          <a:chExt cx="0" cy="0"/>
        </a:xfrm>
      </p:grpSpPr>
      <p:sp>
        <p:nvSpPr>
          <p:cNvPr id="96" name="Google Shape;96;g3a1cb7e7d18_0_5"/>
          <p:cNvSpPr txBox="1"/>
          <p:nvPr>
            <p:ph idx="1" type="body"/>
          </p:nvPr>
        </p:nvSpPr>
        <p:spPr>
          <a:xfrm>
            <a:off x="0" y="251225"/>
            <a:ext cx="2550600" cy="2511000"/>
          </a:xfrm>
          <a:prstGeom prst="rect">
            <a:avLst/>
          </a:prstGeom>
        </p:spPr>
        <p:txBody>
          <a:bodyPr anchorCtr="0" anchor="ctr" bIns="91425" lIns="91425" spcFirstLastPara="1" rIns="91425" wrap="square" tIns="91425">
            <a:normAutofit/>
          </a:bodyPr>
          <a:lstStyle/>
          <a:p>
            <a:pPr indent="0" lvl="0" marL="0" rtl="0" algn="ctr">
              <a:spcBef>
                <a:spcPts val="0"/>
              </a:spcBef>
              <a:spcAft>
                <a:spcPts val="0"/>
              </a:spcAft>
              <a:buNone/>
            </a:pPr>
            <a:r>
              <a:rPr b="1" lang="en-US">
                <a:solidFill>
                  <a:srgbClr val="1C4587"/>
                </a:solidFill>
              </a:rPr>
              <a:t>MEDICAID FUNDING</a:t>
            </a:r>
            <a:endParaRPr b="1">
              <a:solidFill>
                <a:srgbClr val="1C4587"/>
              </a:solidFill>
            </a:endParaRPr>
          </a:p>
          <a:p>
            <a:pPr indent="0" lvl="0" marL="0" rtl="0" algn="l">
              <a:spcBef>
                <a:spcPts val="0"/>
              </a:spcBef>
              <a:spcAft>
                <a:spcPts val="0"/>
              </a:spcAft>
              <a:buNone/>
            </a:pPr>
            <a:r>
              <a:rPr b="1" lang="en-US">
                <a:solidFill>
                  <a:srgbClr val="1C4587"/>
                </a:solidFill>
              </a:rPr>
              <a:t>           Federal</a:t>
            </a:r>
            <a:endParaRPr b="1">
              <a:solidFill>
                <a:srgbClr val="1C4587"/>
              </a:solidFill>
            </a:endParaRPr>
          </a:p>
        </p:txBody>
      </p:sp>
      <p:sp>
        <p:nvSpPr>
          <p:cNvPr id="97" name="Google Shape;97;g3a1cb7e7d18_0_5"/>
          <p:cNvSpPr/>
          <p:nvPr/>
        </p:nvSpPr>
        <p:spPr>
          <a:xfrm>
            <a:off x="2671800" y="296425"/>
            <a:ext cx="3800400" cy="989400"/>
          </a:xfrm>
          <a:prstGeom prst="rect">
            <a:avLst/>
          </a:prstGeom>
          <a:solidFill>
            <a:srgbClr val="6FA8DC"/>
          </a:solidFill>
          <a:ln cap="flat" cmpd="sng" w="28575">
            <a:solidFill>
              <a:srgbClr val="073763"/>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b="1" lang="en-US"/>
              <a:t>Federal House and Senate approve</a:t>
            </a:r>
            <a:endParaRPr b="1"/>
          </a:p>
          <a:p>
            <a:pPr indent="0" lvl="0" marL="0" rtl="0" algn="ctr">
              <a:spcBef>
                <a:spcPts val="0"/>
              </a:spcBef>
              <a:spcAft>
                <a:spcPts val="0"/>
              </a:spcAft>
              <a:buNone/>
            </a:pPr>
            <a:r>
              <a:rPr b="1" lang="en-US"/>
              <a:t>Great Big Beautiful Bill (HR 1) - 2024 </a:t>
            </a:r>
            <a:endParaRPr b="1"/>
          </a:p>
          <a:p>
            <a:pPr indent="0" lvl="0" marL="0" rtl="0" algn="ctr">
              <a:spcBef>
                <a:spcPts val="0"/>
              </a:spcBef>
              <a:spcAft>
                <a:spcPts val="0"/>
              </a:spcAft>
              <a:buNone/>
            </a:pPr>
            <a:r>
              <a:rPr b="1" lang="en-US"/>
              <a:t>“GBBB”</a:t>
            </a:r>
            <a:endParaRPr b="1"/>
          </a:p>
          <a:p>
            <a:pPr indent="0" lvl="0" marL="0" rtl="0" algn="ctr">
              <a:spcBef>
                <a:spcPts val="0"/>
              </a:spcBef>
              <a:spcAft>
                <a:spcPts val="0"/>
              </a:spcAft>
              <a:buNone/>
            </a:pPr>
            <a:r>
              <a:rPr b="1" lang="en-US"/>
              <a:t>$840B reduction in Medicaid over 10 years</a:t>
            </a:r>
            <a:endParaRPr b="1"/>
          </a:p>
        </p:txBody>
      </p:sp>
      <p:sp>
        <p:nvSpPr>
          <p:cNvPr id="98" name="Google Shape;98;g3a1cb7e7d18_0_5"/>
          <p:cNvSpPr/>
          <p:nvPr/>
        </p:nvSpPr>
        <p:spPr>
          <a:xfrm rot="5400000">
            <a:off x="4285350" y="1443682"/>
            <a:ext cx="573300" cy="369000"/>
          </a:xfrm>
          <a:prstGeom prst="rightArrow">
            <a:avLst>
              <a:gd fmla="val 50000" name="adj1"/>
              <a:gd fmla="val 50000" name="adj2"/>
            </a:avLst>
          </a:prstGeom>
          <a:solidFill>
            <a:schemeClr val="accent6"/>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sp>
        <p:nvSpPr>
          <p:cNvPr id="99" name="Google Shape;99;g3a1cb7e7d18_0_5"/>
          <p:cNvSpPr/>
          <p:nvPr/>
        </p:nvSpPr>
        <p:spPr>
          <a:xfrm>
            <a:off x="3111443" y="1970532"/>
            <a:ext cx="2921100" cy="605100"/>
          </a:xfrm>
          <a:prstGeom prst="rect">
            <a:avLst/>
          </a:prstGeom>
          <a:solidFill>
            <a:srgbClr val="6FA8DC"/>
          </a:solidFill>
          <a:ln cap="flat" cmpd="sng" w="28575">
            <a:solidFill>
              <a:srgbClr val="073763"/>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b="1" lang="en-US"/>
              <a:t>President Trump Signature</a:t>
            </a:r>
            <a:endParaRPr b="1"/>
          </a:p>
        </p:txBody>
      </p:sp>
      <p:sp>
        <p:nvSpPr>
          <p:cNvPr id="100" name="Google Shape;100;g3a1cb7e7d18_0_5"/>
          <p:cNvSpPr/>
          <p:nvPr/>
        </p:nvSpPr>
        <p:spPr>
          <a:xfrm>
            <a:off x="3169643" y="3260328"/>
            <a:ext cx="2804700" cy="771300"/>
          </a:xfrm>
          <a:prstGeom prst="rect">
            <a:avLst/>
          </a:prstGeom>
          <a:solidFill>
            <a:srgbClr val="6FA8DC"/>
          </a:solidFill>
          <a:ln cap="flat" cmpd="sng" w="28575">
            <a:solidFill>
              <a:srgbClr val="073763"/>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b="1" lang="en-US"/>
              <a:t>Center for Medicaid/Medicare Service</a:t>
            </a:r>
            <a:endParaRPr b="1"/>
          </a:p>
          <a:p>
            <a:pPr indent="0" lvl="0" marL="0" rtl="0" algn="ctr">
              <a:spcBef>
                <a:spcPts val="0"/>
              </a:spcBef>
              <a:spcAft>
                <a:spcPts val="0"/>
              </a:spcAft>
              <a:buNone/>
            </a:pPr>
            <a:r>
              <a:rPr b="1" lang="en-US"/>
              <a:t>(CMS)</a:t>
            </a:r>
            <a:endParaRPr b="1"/>
          </a:p>
        </p:txBody>
      </p:sp>
      <p:sp>
        <p:nvSpPr>
          <p:cNvPr id="101" name="Google Shape;101;g3a1cb7e7d18_0_5"/>
          <p:cNvSpPr/>
          <p:nvPr/>
        </p:nvSpPr>
        <p:spPr>
          <a:xfrm>
            <a:off x="6045949" y="3397272"/>
            <a:ext cx="482700" cy="497400"/>
          </a:xfrm>
          <a:prstGeom prst="rightArrow">
            <a:avLst>
              <a:gd fmla="val 50000" name="adj1"/>
              <a:gd fmla="val 50000" name="adj2"/>
            </a:avLst>
          </a:prstGeom>
          <a:solidFill>
            <a:schemeClr val="accent6"/>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sp>
        <p:nvSpPr>
          <p:cNvPr id="102" name="Google Shape;102;g3a1cb7e7d18_0_5"/>
          <p:cNvSpPr/>
          <p:nvPr/>
        </p:nvSpPr>
        <p:spPr>
          <a:xfrm>
            <a:off x="6261685" y="3397286"/>
            <a:ext cx="1767300" cy="1576800"/>
          </a:xfrm>
          <a:prstGeom prst="trapezoid">
            <a:avLst>
              <a:gd fmla="val 25000" name="adj"/>
            </a:avLst>
          </a:prstGeom>
          <a:solidFill>
            <a:srgbClr val="6FA8DC"/>
          </a:solidFill>
          <a:ln cap="flat" cmpd="sng" w="28575">
            <a:solidFill>
              <a:srgbClr val="073763"/>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b="1" lang="en-US"/>
              <a:t>Funding </a:t>
            </a:r>
            <a:endParaRPr b="1"/>
          </a:p>
          <a:p>
            <a:pPr indent="0" lvl="0" marL="0" rtl="0" algn="ctr">
              <a:spcBef>
                <a:spcPts val="0"/>
              </a:spcBef>
              <a:spcAft>
                <a:spcPts val="0"/>
              </a:spcAft>
              <a:buNone/>
            </a:pPr>
            <a:r>
              <a:rPr b="1" lang="en-US"/>
              <a:t>distributed </a:t>
            </a:r>
            <a:endParaRPr b="1"/>
          </a:p>
          <a:p>
            <a:pPr indent="0" lvl="0" marL="0" rtl="0" algn="ctr">
              <a:spcBef>
                <a:spcPts val="0"/>
              </a:spcBef>
              <a:spcAft>
                <a:spcPts val="0"/>
              </a:spcAft>
              <a:buNone/>
            </a:pPr>
            <a:r>
              <a:rPr b="1" lang="en-US"/>
              <a:t>to </a:t>
            </a:r>
            <a:endParaRPr b="1"/>
          </a:p>
          <a:p>
            <a:pPr indent="0" lvl="0" marL="0" rtl="0" algn="ctr">
              <a:spcBef>
                <a:spcPts val="0"/>
              </a:spcBef>
              <a:spcAft>
                <a:spcPts val="0"/>
              </a:spcAft>
              <a:buNone/>
            </a:pPr>
            <a:r>
              <a:rPr b="1" lang="en-US"/>
              <a:t>States</a:t>
            </a:r>
            <a:endParaRPr b="1"/>
          </a:p>
          <a:p>
            <a:pPr indent="0" lvl="0" marL="0" rtl="0" algn="ctr">
              <a:spcBef>
                <a:spcPts val="0"/>
              </a:spcBef>
              <a:spcAft>
                <a:spcPts val="0"/>
              </a:spcAft>
              <a:buNone/>
            </a:pPr>
            <a:r>
              <a:t/>
            </a:r>
            <a:endParaRPr b="1"/>
          </a:p>
        </p:txBody>
      </p:sp>
      <p:sp>
        <p:nvSpPr>
          <p:cNvPr id="103" name="Google Shape;103;g3a1cb7e7d18_0_5"/>
          <p:cNvSpPr/>
          <p:nvPr/>
        </p:nvSpPr>
        <p:spPr>
          <a:xfrm rot="5400000">
            <a:off x="4285350" y="2733470"/>
            <a:ext cx="573300" cy="369000"/>
          </a:xfrm>
          <a:prstGeom prst="rightArrow">
            <a:avLst>
              <a:gd fmla="val 50000" name="adj1"/>
              <a:gd fmla="val 50000" name="adj2"/>
            </a:avLst>
          </a:prstGeom>
          <a:solidFill>
            <a:schemeClr val="accent6"/>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7" name="Shape 107"/>
        <p:cNvGrpSpPr/>
        <p:nvPr/>
      </p:nvGrpSpPr>
      <p:grpSpPr>
        <a:xfrm>
          <a:off x="0" y="0"/>
          <a:ext cx="0" cy="0"/>
          <a:chOff x="0" y="0"/>
          <a:chExt cx="0" cy="0"/>
        </a:xfrm>
      </p:grpSpPr>
      <p:sp>
        <p:nvSpPr>
          <p:cNvPr id="108" name="Google Shape;108;g3a1cb7e7d18_0_17"/>
          <p:cNvSpPr txBox="1"/>
          <p:nvPr>
            <p:ph idx="1" type="body"/>
          </p:nvPr>
        </p:nvSpPr>
        <p:spPr>
          <a:xfrm>
            <a:off x="0" y="251225"/>
            <a:ext cx="2550600" cy="2511000"/>
          </a:xfrm>
          <a:prstGeom prst="rect">
            <a:avLst/>
          </a:prstGeom>
        </p:spPr>
        <p:txBody>
          <a:bodyPr anchorCtr="0" anchor="ctr" bIns="91425" lIns="91425" spcFirstLastPara="1" rIns="91425" wrap="square" tIns="91425">
            <a:normAutofit/>
          </a:bodyPr>
          <a:lstStyle/>
          <a:p>
            <a:pPr indent="0" lvl="0" marL="0" rtl="0" algn="ctr">
              <a:spcBef>
                <a:spcPts val="0"/>
              </a:spcBef>
              <a:spcAft>
                <a:spcPts val="0"/>
              </a:spcAft>
              <a:buNone/>
            </a:pPr>
            <a:r>
              <a:rPr b="1" lang="en-US">
                <a:solidFill>
                  <a:srgbClr val="073763"/>
                </a:solidFill>
              </a:rPr>
              <a:t>MEDICAID FUNDING </a:t>
            </a:r>
            <a:endParaRPr b="1">
              <a:solidFill>
                <a:srgbClr val="073763"/>
              </a:solidFill>
            </a:endParaRPr>
          </a:p>
          <a:p>
            <a:pPr indent="0" lvl="0" marL="0" rtl="0" algn="ctr">
              <a:spcBef>
                <a:spcPts val="0"/>
              </a:spcBef>
              <a:spcAft>
                <a:spcPts val="0"/>
              </a:spcAft>
              <a:buNone/>
            </a:pPr>
            <a:r>
              <a:rPr b="1" lang="en-US">
                <a:solidFill>
                  <a:srgbClr val="073763"/>
                </a:solidFill>
              </a:rPr>
              <a:t>MISSOURI</a:t>
            </a:r>
            <a:endParaRPr b="1">
              <a:solidFill>
                <a:srgbClr val="073763"/>
              </a:solidFill>
            </a:endParaRPr>
          </a:p>
        </p:txBody>
      </p:sp>
      <p:sp>
        <p:nvSpPr>
          <p:cNvPr id="109" name="Google Shape;109;g3a1cb7e7d18_0_17"/>
          <p:cNvSpPr/>
          <p:nvPr/>
        </p:nvSpPr>
        <p:spPr>
          <a:xfrm>
            <a:off x="2642352" y="285750"/>
            <a:ext cx="3555900" cy="698400"/>
          </a:xfrm>
          <a:prstGeom prst="rect">
            <a:avLst/>
          </a:prstGeom>
          <a:solidFill>
            <a:srgbClr val="6FA8DC"/>
          </a:solidFill>
          <a:ln cap="flat" cmpd="sng" w="28575">
            <a:solidFill>
              <a:srgbClr val="073763"/>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b="1" lang="en-US"/>
              <a:t>Legislature approves Departmental Budgets</a:t>
            </a:r>
            <a:endParaRPr b="1"/>
          </a:p>
          <a:p>
            <a:pPr indent="0" lvl="0" marL="0" rtl="0" algn="ctr">
              <a:spcBef>
                <a:spcPts val="0"/>
              </a:spcBef>
              <a:spcAft>
                <a:spcPts val="0"/>
              </a:spcAft>
              <a:buNone/>
            </a:pPr>
            <a:r>
              <a:rPr b="1" lang="en-US"/>
              <a:t>Fiscal Year - July 1 - June 30</a:t>
            </a:r>
            <a:endParaRPr b="1"/>
          </a:p>
        </p:txBody>
      </p:sp>
      <p:sp>
        <p:nvSpPr>
          <p:cNvPr id="110" name="Google Shape;110;g3a1cb7e7d18_0_17"/>
          <p:cNvSpPr/>
          <p:nvPr/>
        </p:nvSpPr>
        <p:spPr>
          <a:xfrm rot="5400000">
            <a:off x="4051475" y="1199375"/>
            <a:ext cx="576900" cy="240900"/>
          </a:xfrm>
          <a:prstGeom prst="rightArrow">
            <a:avLst>
              <a:gd fmla="val 50000" name="adj1"/>
              <a:gd fmla="val 50000" name="adj2"/>
            </a:avLst>
          </a:prstGeom>
          <a:solidFill>
            <a:schemeClr val="accent6"/>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sp>
        <p:nvSpPr>
          <p:cNvPr id="111" name="Google Shape;111;g3a1cb7e7d18_0_17"/>
          <p:cNvSpPr/>
          <p:nvPr/>
        </p:nvSpPr>
        <p:spPr>
          <a:xfrm>
            <a:off x="2896352" y="1640425"/>
            <a:ext cx="2921100" cy="605100"/>
          </a:xfrm>
          <a:prstGeom prst="rect">
            <a:avLst/>
          </a:prstGeom>
          <a:solidFill>
            <a:srgbClr val="6FA8DC"/>
          </a:solidFill>
          <a:ln cap="flat" cmpd="sng" w="28575">
            <a:solidFill>
              <a:srgbClr val="073763"/>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b="1" lang="en-US"/>
              <a:t>Governor</a:t>
            </a:r>
            <a:r>
              <a:rPr b="1" lang="en-US"/>
              <a:t> Signs Budgets</a:t>
            </a:r>
            <a:endParaRPr b="1"/>
          </a:p>
        </p:txBody>
      </p:sp>
      <p:sp>
        <p:nvSpPr>
          <p:cNvPr id="112" name="Google Shape;112;g3a1cb7e7d18_0_17"/>
          <p:cNvSpPr/>
          <p:nvPr/>
        </p:nvSpPr>
        <p:spPr>
          <a:xfrm rot="9020369">
            <a:off x="1273512" y="2373817"/>
            <a:ext cx="1617427" cy="258910"/>
          </a:xfrm>
          <a:prstGeom prst="rightArrow">
            <a:avLst>
              <a:gd fmla="val 50000" name="adj1"/>
              <a:gd fmla="val 50000" name="adj2"/>
            </a:avLst>
          </a:prstGeom>
          <a:solidFill>
            <a:schemeClr val="accent6"/>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sp>
        <p:nvSpPr>
          <p:cNvPr id="113" name="Google Shape;113;g3a1cb7e7d18_0_17"/>
          <p:cNvSpPr/>
          <p:nvPr/>
        </p:nvSpPr>
        <p:spPr>
          <a:xfrm>
            <a:off x="292724" y="3037418"/>
            <a:ext cx="1534800" cy="1112700"/>
          </a:xfrm>
          <a:prstGeom prst="rect">
            <a:avLst/>
          </a:prstGeom>
          <a:solidFill>
            <a:srgbClr val="6FA8DC"/>
          </a:solidFill>
          <a:ln cap="flat" cmpd="sng" w="28575">
            <a:solidFill>
              <a:srgbClr val="073763"/>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b="1" lang="en-US"/>
              <a:t>Department of Social Services</a:t>
            </a:r>
            <a:endParaRPr b="1"/>
          </a:p>
          <a:p>
            <a:pPr indent="0" lvl="0" marL="0" rtl="0" algn="ctr">
              <a:spcBef>
                <a:spcPts val="0"/>
              </a:spcBef>
              <a:spcAft>
                <a:spcPts val="0"/>
              </a:spcAft>
              <a:buNone/>
            </a:pPr>
            <a:r>
              <a:rPr b="1" lang="en-US"/>
              <a:t>“DSS” </a:t>
            </a:r>
            <a:endParaRPr b="1"/>
          </a:p>
          <a:p>
            <a:pPr indent="0" lvl="0" marL="0" rtl="0" algn="ctr">
              <a:spcBef>
                <a:spcPts val="0"/>
              </a:spcBef>
              <a:spcAft>
                <a:spcPts val="0"/>
              </a:spcAft>
              <a:buNone/>
            </a:pPr>
            <a:r>
              <a:rPr b="1" lang="en-US"/>
              <a:t>(MoHealthnet)</a:t>
            </a:r>
            <a:endParaRPr b="1"/>
          </a:p>
        </p:txBody>
      </p:sp>
      <p:sp>
        <p:nvSpPr>
          <p:cNvPr id="114" name="Google Shape;114;g3a1cb7e7d18_0_17"/>
          <p:cNvSpPr/>
          <p:nvPr/>
        </p:nvSpPr>
        <p:spPr>
          <a:xfrm rot="7426401">
            <a:off x="2530733" y="2529258"/>
            <a:ext cx="744187" cy="235720"/>
          </a:xfrm>
          <a:prstGeom prst="rightArrow">
            <a:avLst>
              <a:gd fmla="val 50000" name="adj1"/>
              <a:gd fmla="val 50000" name="adj2"/>
            </a:avLst>
          </a:prstGeom>
          <a:solidFill>
            <a:schemeClr val="accent6"/>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sp>
        <p:nvSpPr>
          <p:cNvPr id="115" name="Google Shape;115;g3a1cb7e7d18_0_17"/>
          <p:cNvSpPr/>
          <p:nvPr/>
        </p:nvSpPr>
        <p:spPr>
          <a:xfrm>
            <a:off x="1959649" y="3046568"/>
            <a:ext cx="1534800" cy="1112700"/>
          </a:xfrm>
          <a:prstGeom prst="rect">
            <a:avLst/>
          </a:prstGeom>
          <a:solidFill>
            <a:srgbClr val="6FA8DC"/>
          </a:solidFill>
          <a:ln cap="flat" cmpd="sng" w="28575">
            <a:solidFill>
              <a:srgbClr val="073763"/>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b="1" lang="en-US"/>
              <a:t>Department of Health and Senior Services</a:t>
            </a:r>
            <a:endParaRPr b="1"/>
          </a:p>
          <a:p>
            <a:pPr indent="0" lvl="0" marL="0" rtl="0" algn="ctr">
              <a:spcBef>
                <a:spcPts val="0"/>
              </a:spcBef>
              <a:spcAft>
                <a:spcPts val="0"/>
              </a:spcAft>
              <a:buNone/>
            </a:pPr>
            <a:r>
              <a:rPr b="1" lang="en-US"/>
              <a:t>“DHSS”</a:t>
            </a:r>
            <a:endParaRPr b="1"/>
          </a:p>
          <a:p>
            <a:pPr indent="0" lvl="0" marL="0" rtl="0" algn="ctr">
              <a:spcBef>
                <a:spcPts val="0"/>
              </a:spcBef>
              <a:spcAft>
                <a:spcPts val="0"/>
              </a:spcAft>
              <a:buNone/>
            </a:pPr>
            <a:r>
              <a:rPr b="1" lang="en-US"/>
              <a:t>(CDS, MFAW)</a:t>
            </a:r>
            <a:endParaRPr b="1"/>
          </a:p>
        </p:txBody>
      </p:sp>
      <p:sp>
        <p:nvSpPr>
          <p:cNvPr id="116" name="Google Shape;116;g3a1cb7e7d18_0_17"/>
          <p:cNvSpPr/>
          <p:nvPr/>
        </p:nvSpPr>
        <p:spPr>
          <a:xfrm>
            <a:off x="3626574" y="3037418"/>
            <a:ext cx="1534800" cy="1112700"/>
          </a:xfrm>
          <a:prstGeom prst="rect">
            <a:avLst/>
          </a:prstGeom>
          <a:solidFill>
            <a:srgbClr val="6FA8DC"/>
          </a:solidFill>
          <a:ln cap="flat" cmpd="sng" w="28575">
            <a:solidFill>
              <a:srgbClr val="073763"/>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b="1" lang="en-US"/>
              <a:t>Department of Mental Health</a:t>
            </a:r>
            <a:endParaRPr b="1"/>
          </a:p>
          <a:p>
            <a:pPr indent="0" lvl="0" marL="0" rtl="0" algn="ctr">
              <a:spcBef>
                <a:spcPts val="0"/>
              </a:spcBef>
              <a:spcAft>
                <a:spcPts val="0"/>
              </a:spcAft>
              <a:buNone/>
            </a:pPr>
            <a:r>
              <a:rPr b="1" lang="en-US"/>
              <a:t>“DMH”</a:t>
            </a:r>
            <a:endParaRPr b="1"/>
          </a:p>
          <a:p>
            <a:pPr indent="0" lvl="0" marL="0" rtl="0" algn="ctr">
              <a:spcBef>
                <a:spcPts val="0"/>
              </a:spcBef>
              <a:spcAft>
                <a:spcPts val="0"/>
              </a:spcAft>
              <a:buNone/>
            </a:pPr>
            <a:r>
              <a:rPr b="1" lang="en-US"/>
              <a:t>(4 HCBS waivers)</a:t>
            </a:r>
            <a:endParaRPr b="1"/>
          </a:p>
        </p:txBody>
      </p:sp>
      <p:sp>
        <p:nvSpPr>
          <p:cNvPr id="117" name="Google Shape;117;g3a1cb7e7d18_0_17"/>
          <p:cNvSpPr/>
          <p:nvPr/>
        </p:nvSpPr>
        <p:spPr>
          <a:xfrm>
            <a:off x="5817452" y="2571750"/>
            <a:ext cx="1820400" cy="1112700"/>
          </a:xfrm>
          <a:prstGeom prst="rect">
            <a:avLst/>
          </a:prstGeom>
          <a:solidFill>
            <a:srgbClr val="6FA8DC"/>
          </a:solidFill>
          <a:ln cap="flat" cmpd="sng" w="28575">
            <a:solidFill>
              <a:srgbClr val="073763"/>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b="1" lang="en-US"/>
              <a:t>Division Of Developmental Disabilities </a:t>
            </a:r>
            <a:endParaRPr b="1"/>
          </a:p>
          <a:p>
            <a:pPr indent="0" lvl="0" marL="0" rtl="0" algn="ctr">
              <a:spcBef>
                <a:spcPts val="0"/>
              </a:spcBef>
              <a:spcAft>
                <a:spcPts val="0"/>
              </a:spcAft>
              <a:buNone/>
            </a:pPr>
            <a:r>
              <a:rPr b="1" lang="en-US"/>
              <a:t>(DDD)</a:t>
            </a:r>
            <a:endParaRPr b="1"/>
          </a:p>
        </p:txBody>
      </p:sp>
      <p:sp>
        <p:nvSpPr>
          <p:cNvPr id="118" name="Google Shape;118;g3a1cb7e7d18_0_17"/>
          <p:cNvSpPr/>
          <p:nvPr/>
        </p:nvSpPr>
        <p:spPr>
          <a:xfrm rot="5562138">
            <a:off x="3925221" y="2539206"/>
            <a:ext cx="680857" cy="235761"/>
          </a:xfrm>
          <a:prstGeom prst="rightArrow">
            <a:avLst>
              <a:gd fmla="val 50000" name="adj1"/>
              <a:gd fmla="val 50000" name="adj2"/>
            </a:avLst>
          </a:prstGeom>
          <a:solidFill>
            <a:schemeClr val="accent6"/>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sp>
        <p:nvSpPr>
          <p:cNvPr id="119" name="Google Shape;119;g3a1cb7e7d18_0_17"/>
          <p:cNvSpPr/>
          <p:nvPr/>
        </p:nvSpPr>
        <p:spPr>
          <a:xfrm rot="-372590">
            <a:off x="5229579" y="3350806"/>
            <a:ext cx="524176" cy="202488"/>
          </a:xfrm>
          <a:prstGeom prst="rightArrow">
            <a:avLst>
              <a:gd fmla="val 50000" name="adj1"/>
              <a:gd fmla="val 50000" name="adj2"/>
            </a:avLst>
          </a:prstGeom>
          <a:solidFill>
            <a:schemeClr val="accent6"/>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sp>
        <p:nvSpPr>
          <p:cNvPr id="120" name="Google Shape;120;g3a1cb7e7d18_0_17"/>
          <p:cNvSpPr/>
          <p:nvPr/>
        </p:nvSpPr>
        <p:spPr>
          <a:xfrm>
            <a:off x="5817454" y="3779700"/>
            <a:ext cx="2021400" cy="1112700"/>
          </a:xfrm>
          <a:prstGeom prst="rect">
            <a:avLst/>
          </a:prstGeom>
          <a:solidFill>
            <a:srgbClr val="6FA8DC"/>
          </a:solidFill>
          <a:ln cap="flat" cmpd="sng" w="28575">
            <a:solidFill>
              <a:srgbClr val="073763"/>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b="1" lang="en-US"/>
              <a:t>Division Of Behavioral Health</a:t>
            </a:r>
            <a:endParaRPr b="1"/>
          </a:p>
          <a:p>
            <a:pPr indent="0" lvl="0" marL="0" rtl="0" algn="ctr">
              <a:spcBef>
                <a:spcPts val="0"/>
              </a:spcBef>
              <a:spcAft>
                <a:spcPts val="0"/>
              </a:spcAft>
              <a:buNone/>
            </a:pPr>
            <a:r>
              <a:rPr b="1" lang="en-US"/>
              <a:t>(Mental Health and Substance Abuse)</a:t>
            </a:r>
            <a:endParaRPr b="1"/>
          </a:p>
        </p:txBody>
      </p:sp>
      <p:sp>
        <p:nvSpPr>
          <p:cNvPr id="121" name="Google Shape;121;g3a1cb7e7d18_0_17"/>
          <p:cNvSpPr/>
          <p:nvPr/>
        </p:nvSpPr>
        <p:spPr>
          <a:xfrm rot="1503272">
            <a:off x="5221078" y="3987421"/>
            <a:ext cx="524227" cy="202659"/>
          </a:xfrm>
          <a:prstGeom prst="rightArrow">
            <a:avLst>
              <a:gd fmla="val 50000" name="adj1"/>
              <a:gd fmla="val 50000" name="adj2"/>
            </a:avLst>
          </a:prstGeom>
          <a:solidFill>
            <a:schemeClr val="accent6"/>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sp>
        <p:nvSpPr>
          <p:cNvPr id="122" name="Google Shape;122;g3a1cb7e7d18_0_17"/>
          <p:cNvSpPr/>
          <p:nvPr/>
        </p:nvSpPr>
        <p:spPr>
          <a:xfrm>
            <a:off x="8023616" y="2571750"/>
            <a:ext cx="995400" cy="1112700"/>
          </a:xfrm>
          <a:prstGeom prst="rect">
            <a:avLst/>
          </a:prstGeom>
          <a:solidFill>
            <a:srgbClr val="6FA8DC"/>
          </a:solidFill>
          <a:ln cap="flat" cmpd="sng" w="28575">
            <a:solidFill>
              <a:srgbClr val="073763"/>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rPr b="1" lang="en-US"/>
              <a:t>Self Directed Supports (SDS)</a:t>
            </a:r>
            <a:endParaRPr b="1"/>
          </a:p>
        </p:txBody>
      </p:sp>
      <p:sp>
        <p:nvSpPr>
          <p:cNvPr id="123" name="Google Shape;123;g3a1cb7e7d18_0_17"/>
          <p:cNvSpPr/>
          <p:nvPr/>
        </p:nvSpPr>
        <p:spPr>
          <a:xfrm rot="3445">
            <a:off x="7689275" y="3037750"/>
            <a:ext cx="299400" cy="203700"/>
          </a:xfrm>
          <a:prstGeom prst="rightArrow">
            <a:avLst>
              <a:gd fmla="val 50000" name="adj1"/>
              <a:gd fmla="val 50000" name="adj2"/>
            </a:avLst>
          </a:prstGeom>
          <a:solidFill>
            <a:schemeClr val="accent6"/>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7" name="Shape 127"/>
        <p:cNvGrpSpPr/>
        <p:nvPr/>
      </p:nvGrpSpPr>
      <p:grpSpPr>
        <a:xfrm>
          <a:off x="0" y="0"/>
          <a:ext cx="0" cy="0"/>
          <a:chOff x="0" y="0"/>
          <a:chExt cx="0" cy="0"/>
        </a:xfrm>
      </p:grpSpPr>
      <p:sp>
        <p:nvSpPr>
          <p:cNvPr id="128" name="Google Shape;128;p4"/>
          <p:cNvSpPr txBox="1"/>
          <p:nvPr>
            <p:ph type="title"/>
          </p:nvPr>
        </p:nvSpPr>
        <p:spPr>
          <a:xfrm>
            <a:off x="311700" y="149630"/>
            <a:ext cx="8520600" cy="1163782"/>
          </a:xfrm>
          <a:prstGeom prst="rect">
            <a:avLst/>
          </a:prstGeom>
          <a:noFill/>
          <a:ln>
            <a:noFill/>
          </a:ln>
        </p:spPr>
        <p:txBody>
          <a:bodyPr anchorCtr="0" anchor="t" bIns="91425" lIns="91425" spcFirstLastPara="1" rIns="91425" wrap="square" tIns="91425">
            <a:normAutofit/>
          </a:bodyPr>
          <a:lstStyle/>
          <a:p>
            <a:pPr indent="0" lvl="0" marL="0" rtl="0" algn="ctr">
              <a:lnSpc>
                <a:spcPct val="100000"/>
              </a:lnSpc>
              <a:spcBef>
                <a:spcPts val="0"/>
              </a:spcBef>
              <a:spcAft>
                <a:spcPts val="0"/>
              </a:spcAft>
              <a:buSzPts val="2800"/>
              <a:buNone/>
            </a:pPr>
            <a:r>
              <a:rPr b="1" lang="en-US"/>
              <a:t>Total HCBS Waiver Slots by Region and Waiver</a:t>
            </a:r>
            <a:br>
              <a:rPr b="1" lang="en-US"/>
            </a:br>
            <a:r>
              <a:rPr b="1" lang="en-US" sz="1400"/>
              <a:t>Ran: 10/29/2025 11:05:46 AM</a:t>
            </a:r>
            <a:r>
              <a:rPr lang="en-US" sz="1400"/>
              <a:t> </a:t>
            </a:r>
            <a:endParaRPr/>
          </a:p>
        </p:txBody>
      </p:sp>
      <p:graphicFrame>
        <p:nvGraphicFramePr>
          <p:cNvPr id="129" name="Google Shape;129;p4"/>
          <p:cNvGraphicFramePr/>
          <p:nvPr/>
        </p:nvGraphicFramePr>
        <p:xfrm>
          <a:off x="312516" y="1113904"/>
          <a:ext cx="3000000" cy="3000000"/>
        </p:xfrm>
        <a:graphic>
          <a:graphicData uri="http://schemas.openxmlformats.org/drawingml/2006/table">
            <a:tbl>
              <a:tblPr bandRow="1" firstCol="1" firstRow="1">
                <a:noFill/>
                <a:tableStyleId>{F99F816A-67E7-4510-B9D2-E546885AA7E2}</a:tableStyleId>
              </a:tblPr>
              <a:tblGrid>
                <a:gridCol w="2214400"/>
                <a:gridCol w="1235900"/>
                <a:gridCol w="1302275"/>
                <a:gridCol w="1302275"/>
                <a:gridCol w="1428700"/>
                <a:gridCol w="1036775"/>
              </a:tblGrid>
              <a:tr h="215300">
                <a:tc>
                  <a:txBody>
                    <a:bodyPr/>
                    <a:lstStyle/>
                    <a:p>
                      <a:pPr indent="0" lvl="0" marL="0" marR="0" rtl="0" algn="ctr">
                        <a:lnSpc>
                          <a:spcPct val="115000"/>
                        </a:lnSpc>
                        <a:spcBef>
                          <a:spcPts val="0"/>
                        </a:spcBef>
                        <a:spcAft>
                          <a:spcPts val="0"/>
                        </a:spcAft>
                        <a:buClr>
                          <a:srgbClr val="000000"/>
                        </a:buClr>
                        <a:buSzPts val="1000"/>
                        <a:buFont typeface="Arial"/>
                        <a:buNone/>
                      </a:pPr>
                      <a:r>
                        <a:rPr lang="en-US" sz="1000" u="none" cap="none" strike="noStrike"/>
                        <a:t> </a:t>
                      </a:r>
                      <a:endParaRPr sz="1200" u="none" cap="none" strike="noStrike">
                        <a:latin typeface="Arial"/>
                        <a:ea typeface="Arial"/>
                        <a:cs typeface="Arial"/>
                        <a:sym typeface="Arial"/>
                      </a:endParaRPr>
                    </a:p>
                  </a:txBody>
                  <a:tcPr marT="0" marB="0" marR="68275" marL="68275"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ctr">
                        <a:lnSpc>
                          <a:spcPct val="115000"/>
                        </a:lnSpc>
                        <a:spcBef>
                          <a:spcPts val="0"/>
                        </a:spcBef>
                        <a:spcAft>
                          <a:spcPts val="0"/>
                        </a:spcAft>
                        <a:buClr>
                          <a:srgbClr val="000000"/>
                        </a:buClr>
                        <a:buSzPts val="1000"/>
                        <a:buFont typeface="Arial"/>
                        <a:buNone/>
                      </a:pPr>
                      <a:r>
                        <a:rPr lang="en-US" sz="1000" u="none" cap="none" strike="noStrike"/>
                        <a:t>Community</a:t>
                      </a:r>
                      <a:endParaRPr sz="1200" u="none" cap="none" strike="noStrike">
                        <a:latin typeface="Arial"/>
                        <a:ea typeface="Arial"/>
                        <a:cs typeface="Arial"/>
                        <a:sym typeface="Arial"/>
                      </a:endParaRPr>
                    </a:p>
                  </a:txBody>
                  <a:tcPr marT="0" marB="0" marR="68275" marL="68275">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ctr">
                        <a:lnSpc>
                          <a:spcPct val="115000"/>
                        </a:lnSpc>
                        <a:spcBef>
                          <a:spcPts val="0"/>
                        </a:spcBef>
                        <a:spcAft>
                          <a:spcPts val="0"/>
                        </a:spcAft>
                        <a:buClr>
                          <a:srgbClr val="000000"/>
                        </a:buClr>
                        <a:buSzPts val="1000"/>
                        <a:buFont typeface="Arial"/>
                        <a:buNone/>
                      </a:pPr>
                      <a:r>
                        <a:rPr lang="en-US" sz="1000" u="none" cap="none" strike="noStrike"/>
                        <a:t>Comprehensive</a:t>
                      </a:r>
                      <a:endParaRPr sz="1200" u="none" cap="none" strike="noStrike">
                        <a:latin typeface="Arial"/>
                        <a:ea typeface="Arial"/>
                        <a:cs typeface="Arial"/>
                        <a:sym typeface="Arial"/>
                      </a:endParaRPr>
                    </a:p>
                  </a:txBody>
                  <a:tcPr marT="0" marB="0" marR="68275" marL="68275">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ctr">
                        <a:lnSpc>
                          <a:spcPct val="115000"/>
                        </a:lnSpc>
                        <a:spcBef>
                          <a:spcPts val="0"/>
                        </a:spcBef>
                        <a:spcAft>
                          <a:spcPts val="0"/>
                        </a:spcAft>
                        <a:buClr>
                          <a:srgbClr val="000000"/>
                        </a:buClr>
                        <a:buSzPts val="1000"/>
                        <a:buFont typeface="Arial"/>
                        <a:buNone/>
                      </a:pPr>
                      <a:r>
                        <a:rPr lang="en-US" sz="1000" u="none" cap="none" strike="noStrike"/>
                        <a:t>Lopez</a:t>
                      </a:r>
                      <a:endParaRPr sz="1200" u="none" cap="none" strike="noStrike">
                        <a:latin typeface="Arial"/>
                        <a:ea typeface="Arial"/>
                        <a:cs typeface="Arial"/>
                        <a:sym typeface="Arial"/>
                      </a:endParaRPr>
                    </a:p>
                  </a:txBody>
                  <a:tcPr marT="0" marB="0" marR="68275" marL="68275">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ctr">
                        <a:lnSpc>
                          <a:spcPct val="115000"/>
                        </a:lnSpc>
                        <a:spcBef>
                          <a:spcPts val="0"/>
                        </a:spcBef>
                        <a:spcAft>
                          <a:spcPts val="0"/>
                        </a:spcAft>
                        <a:buClr>
                          <a:srgbClr val="000000"/>
                        </a:buClr>
                        <a:buSzPts val="1000"/>
                        <a:buFont typeface="Arial"/>
                        <a:buNone/>
                      </a:pPr>
                      <a:r>
                        <a:rPr lang="en-US" sz="1000" u="none" cap="none" strike="noStrike"/>
                        <a:t>Partnership</a:t>
                      </a:r>
                      <a:endParaRPr sz="1200" u="none" cap="none" strike="noStrike">
                        <a:latin typeface="Arial"/>
                        <a:ea typeface="Arial"/>
                        <a:cs typeface="Arial"/>
                        <a:sym typeface="Arial"/>
                      </a:endParaRPr>
                    </a:p>
                  </a:txBody>
                  <a:tcPr marT="0" marB="0" marR="68275" marL="68275">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ctr">
                        <a:lnSpc>
                          <a:spcPct val="115000"/>
                        </a:lnSpc>
                        <a:spcBef>
                          <a:spcPts val="0"/>
                        </a:spcBef>
                        <a:spcAft>
                          <a:spcPts val="0"/>
                        </a:spcAft>
                        <a:buClr>
                          <a:srgbClr val="000000"/>
                        </a:buClr>
                        <a:buSzPts val="1000"/>
                        <a:buFont typeface="Arial"/>
                        <a:buNone/>
                      </a:pPr>
                      <a:r>
                        <a:rPr lang="en-US" sz="1000" u="none" cap="none" strike="noStrike"/>
                        <a:t>Total</a:t>
                      </a:r>
                      <a:endParaRPr sz="1200" u="none" cap="none" strike="noStrike">
                        <a:latin typeface="Arial"/>
                        <a:ea typeface="Arial"/>
                        <a:cs typeface="Arial"/>
                        <a:sym typeface="Arial"/>
                      </a:endParaRPr>
                    </a:p>
                  </a:txBody>
                  <a:tcPr marT="0" marB="0" marR="68275" marL="68275">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r>
              <a:tr h="215300">
                <a:tc>
                  <a:txBody>
                    <a:bodyPr/>
                    <a:lstStyle/>
                    <a:p>
                      <a:pPr indent="0" lvl="0" marL="0" marR="0" rtl="0" algn="r">
                        <a:lnSpc>
                          <a:spcPct val="115000"/>
                        </a:lnSpc>
                        <a:spcBef>
                          <a:spcPts val="0"/>
                        </a:spcBef>
                        <a:spcAft>
                          <a:spcPts val="0"/>
                        </a:spcAft>
                        <a:buClr>
                          <a:srgbClr val="000000"/>
                        </a:buClr>
                        <a:buSzPts val="1000"/>
                        <a:buFont typeface="Arial"/>
                        <a:buNone/>
                      </a:pPr>
                      <a:r>
                        <a:rPr lang="en-US" sz="1000" u="none" cap="none" strike="noStrike"/>
                        <a:t> </a:t>
                      </a:r>
                      <a:endParaRPr sz="1200" u="none" cap="none" strike="noStrike">
                        <a:latin typeface="Arial"/>
                        <a:ea typeface="Arial"/>
                        <a:cs typeface="Arial"/>
                        <a:sym typeface="Arial"/>
                      </a:endParaRPr>
                    </a:p>
                  </a:txBody>
                  <a:tcPr marT="0" marB="0" marR="68275" marL="68275">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ctr">
                        <a:lnSpc>
                          <a:spcPct val="115000"/>
                        </a:lnSpc>
                        <a:spcBef>
                          <a:spcPts val="0"/>
                        </a:spcBef>
                        <a:spcAft>
                          <a:spcPts val="0"/>
                        </a:spcAft>
                        <a:buClr>
                          <a:srgbClr val="000000"/>
                        </a:buClr>
                        <a:buSzPts val="1000"/>
                        <a:buFont typeface="Arial"/>
                        <a:buNone/>
                      </a:pPr>
                      <a:r>
                        <a:rPr lang="en-US" sz="1000" u="none" cap="none" strike="noStrike"/>
                        <a:t>6</a:t>
                      </a:r>
                      <a:endParaRPr sz="1200" u="none" cap="none" strike="noStrike">
                        <a:latin typeface="Arial"/>
                        <a:ea typeface="Arial"/>
                        <a:cs typeface="Arial"/>
                        <a:sym typeface="Arial"/>
                      </a:endParaRPr>
                    </a:p>
                  </a:txBody>
                  <a:tcPr marT="0" marB="0" marR="68275" marL="68275">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ctr">
                        <a:lnSpc>
                          <a:spcPct val="115000"/>
                        </a:lnSpc>
                        <a:spcBef>
                          <a:spcPts val="0"/>
                        </a:spcBef>
                        <a:spcAft>
                          <a:spcPts val="0"/>
                        </a:spcAft>
                        <a:buClr>
                          <a:srgbClr val="000000"/>
                        </a:buClr>
                        <a:buSzPts val="1000"/>
                        <a:buFont typeface="Arial"/>
                        <a:buNone/>
                      </a:pPr>
                      <a:r>
                        <a:rPr lang="en-US" sz="1000" u="none" cap="none" strike="noStrike"/>
                        <a:t>2</a:t>
                      </a:r>
                      <a:endParaRPr sz="1200" u="none" cap="none" strike="noStrike">
                        <a:latin typeface="Arial"/>
                        <a:ea typeface="Arial"/>
                        <a:cs typeface="Arial"/>
                        <a:sym typeface="Arial"/>
                      </a:endParaRPr>
                    </a:p>
                  </a:txBody>
                  <a:tcPr marT="0" marB="0" marR="68275" marL="68275">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ctr">
                        <a:lnSpc>
                          <a:spcPct val="115000"/>
                        </a:lnSpc>
                        <a:spcBef>
                          <a:spcPts val="0"/>
                        </a:spcBef>
                        <a:spcAft>
                          <a:spcPts val="0"/>
                        </a:spcAft>
                        <a:buClr>
                          <a:srgbClr val="000000"/>
                        </a:buClr>
                        <a:buSzPts val="1000"/>
                        <a:buFont typeface="Arial"/>
                        <a:buNone/>
                      </a:pPr>
                      <a:r>
                        <a:rPr lang="en-US" sz="1000" u="none" cap="none" strike="noStrike"/>
                        <a:t>0</a:t>
                      </a:r>
                      <a:endParaRPr sz="1200" u="none" cap="none" strike="noStrike">
                        <a:latin typeface="Arial"/>
                        <a:ea typeface="Arial"/>
                        <a:cs typeface="Arial"/>
                        <a:sym typeface="Arial"/>
                      </a:endParaRPr>
                    </a:p>
                  </a:txBody>
                  <a:tcPr marT="0" marB="0" marR="68275" marL="68275">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ctr">
                        <a:lnSpc>
                          <a:spcPct val="115000"/>
                        </a:lnSpc>
                        <a:spcBef>
                          <a:spcPts val="0"/>
                        </a:spcBef>
                        <a:spcAft>
                          <a:spcPts val="0"/>
                        </a:spcAft>
                        <a:buClr>
                          <a:srgbClr val="000000"/>
                        </a:buClr>
                        <a:buSzPts val="1000"/>
                        <a:buFont typeface="Arial"/>
                        <a:buNone/>
                      </a:pPr>
                      <a:r>
                        <a:rPr lang="en-US" sz="1000" u="none" cap="none" strike="noStrike"/>
                        <a:t>0</a:t>
                      </a:r>
                      <a:endParaRPr sz="1200" u="none" cap="none" strike="noStrike">
                        <a:latin typeface="Arial"/>
                        <a:ea typeface="Arial"/>
                        <a:cs typeface="Arial"/>
                        <a:sym typeface="Arial"/>
                      </a:endParaRPr>
                    </a:p>
                  </a:txBody>
                  <a:tcPr marT="0" marB="0" marR="68275" marL="68275">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ctr">
                        <a:lnSpc>
                          <a:spcPct val="115000"/>
                        </a:lnSpc>
                        <a:spcBef>
                          <a:spcPts val="0"/>
                        </a:spcBef>
                        <a:spcAft>
                          <a:spcPts val="0"/>
                        </a:spcAft>
                        <a:buClr>
                          <a:srgbClr val="000000"/>
                        </a:buClr>
                        <a:buSzPts val="1000"/>
                        <a:buFont typeface="Arial"/>
                        <a:buNone/>
                      </a:pPr>
                      <a:r>
                        <a:rPr lang="en-US" sz="1000" u="none" cap="none" strike="noStrike"/>
                        <a:t>8</a:t>
                      </a:r>
                      <a:endParaRPr sz="1200" u="none" cap="none" strike="noStrike">
                        <a:latin typeface="Arial"/>
                        <a:ea typeface="Arial"/>
                        <a:cs typeface="Arial"/>
                        <a:sym typeface="Arial"/>
                      </a:endParaRPr>
                    </a:p>
                  </a:txBody>
                  <a:tcPr marT="0" marB="0" marR="68275" marL="68275">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r>
              <a:tr h="215300">
                <a:tc>
                  <a:txBody>
                    <a:bodyPr/>
                    <a:lstStyle/>
                    <a:p>
                      <a:pPr indent="0" lvl="0" marL="0" marR="0" rtl="0" algn="r">
                        <a:lnSpc>
                          <a:spcPct val="115000"/>
                        </a:lnSpc>
                        <a:spcBef>
                          <a:spcPts val="0"/>
                        </a:spcBef>
                        <a:spcAft>
                          <a:spcPts val="0"/>
                        </a:spcAft>
                        <a:buClr>
                          <a:srgbClr val="000000"/>
                        </a:buClr>
                        <a:buSzPts val="1000"/>
                        <a:buFont typeface="Arial"/>
                        <a:buNone/>
                      </a:pPr>
                      <a:r>
                        <a:rPr lang="en-US" sz="1000" u="none" cap="none" strike="noStrike"/>
                        <a:t>Albany Regional Office</a:t>
                      </a:r>
                      <a:endParaRPr sz="1200" u="none" cap="none" strike="noStrike">
                        <a:latin typeface="Arial"/>
                        <a:ea typeface="Arial"/>
                        <a:cs typeface="Arial"/>
                        <a:sym typeface="Arial"/>
                      </a:endParaRPr>
                    </a:p>
                  </a:txBody>
                  <a:tcPr marT="0" marB="0" marR="68275" marL="68275">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ctr">
                        <a:lnSpc>
                          <a:spcPct val="115000"/>
                        </a:lnSpc>
                        <a:spcBef>
                          <a:spcPts val="0"/>
                        </a:spcBef>
                        <a:spcAft>
                          <a:spcPts val="0"/>
                        </a:spcAft>
                        <a:buClr>
                          <a:srgbClr val="000000"/>
                        </a:buClr>
                        <a:buSzPts val="1000"/>
                        <a:buFont typeface="Arial"/>
                        <a:buNone/>
                      </a:pPr>
                      <a:r>
                        <a:rPr lang="en-US" sz="1000" u="none" cap="none" strike="noStrike"/>
                        <a:t>205</a:t>
                      </a:r>
                      <a:endParaRPr sz="1200" u="none" cap="none" strike="noStrike">
                        <a:latin typeface="Arial"/>
                        <a:ea typeface="Arial"/>
                        <a:cs typeface="Arial"/>
                        <a:sym typeface="Arial"/>
                      </a:endParaRPr>
                    </a:p>
                  </a:txBody>
                  <a:tcPr marT="0" marB="0" marR="68275" marL="68275">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ctr">
                        <a:lnSpc>
                          <a:spcPct val="115000"/>
                        </a:lnSpc>
                        <a:spcBef>
                          <a:spcPts val="0"/>
                        </a:spcBef>
                        <a:spcAft>
                          <a:spcPts val="0"/>
                        </a:spcAft>
                        <a:buClr>
                          <a:srgbClr val="000000"/>
                        </a:buClr>
                        <a:buSzPts val="1000"/>
                        <a:buFont typeface="Arial"/>
                        <a:buNone/>
                      </a:pPr>
                      <a:r>
                        <a:rPr lang="en-US" sz="1000" u="none" cap="none" strike="noStrike"/>
                        <a:t>428</a:t>
                      </a:r>
                      <a:endParaRPr sz="1200" u="none" cap="none" strike="noStrike">
                        <a:latin typeface="Arial"/>
                        <a:ea typeface="Arial"/>
                        <a:cs typeface="Arial"/>
                        <a:sym typeface="Arial"/>
                      </a:endParaRPr>
                    </a:p>
                  </a:txBody>
                  <a:tcPr marT="0" marB="0" marR="68275" marL="68275">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ctr">
                        <a:lnSpc>
                          <a:spcPct val="115000"/>
                        </a:lnSpc>
                        <a:spcBef>
                          <a:spcPts val="0"/>
                        </a:spcBef>
                        <a:spcAft>
                          <a:spcPts val="0"/>
                        </a:spcAft>
                        <a:buClr>
                          <a:srgbClr val="000000"/>
                        </a:buClr>
                        <a:buSzPts val="1000"/>
                        <a:buFont typeface="Arial"/>
                        <a:buNone/>
                      </a:pPr>
                      <a:r>
                        <a:rPr lang="en-US" sz="1000" u="none" cap="none" strike="noStrike"/>
                        <a:t>16</a:t>
                      </a:r>
                      <a:endParaRPr sz="1200" u="none" cap="none" strike="noStrike">
                        <a:latin typeface="Arial"/>
                        <a:ea typeface="Arial"/>
                        <a:cs typeface="Arial"/>
                        <a:sym typeface="Arial"/>
                      </a:endParaRPr>
                    </a:p>
                  </a:txBody>
                  <a:tcPr marT="0" marB="0" marR="68275" marL="68275">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ctr">
                        <a:lnSpc>
                          <a:spcPct val="115000"/>
                        </a:lnSpc>
                        <a:spcBef>
                          <a:spcPts val="0"/>
                        </a:spcBef>
                        <a:spcAft>
                          <a:spcPts val="0"/>
                        </a:spcAft>
                        <a:buClr>
                          <a:srgbClr val="000000"/>
                        </a:buClr>
                        <a:buSzPts val="1000"/>
                        <a:buFont typeface="Arial"/>
                        <a:buNone/>
                      </a:pPr>
                      <a:r>
                        <a:rPr lang="en-US" sz="1000" u="none" cap="none" strike="noStrike"/>
                        <a:t>29</a:t>
                      </a:r>
                      <a:endParaRPr sz="1200" u="none" cap="none" strike="noStrike">
                        <a:latin typeface="Arial"/>
                        <a:ea typeface="Arial"/>
                        <a:cs typeface="Arial"/>
                        <a:sym typeface="Arial"/>
                      </a:endParaRPr>
                    </a:p>
                  </a:txBody>
                  <a:tcPr marT="0" marB="0" marR="68275" marL="68275">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ctr">
                        <a:lnSpc>
                          <a:spcPct val="115000"/>
                        </a:lnSpc>
                        <a:spcBef>
                          <a:spcPts val="0"/>
                        </a:spcBef>
                        <a:spcAft>
                          <a:spcPts val="0"/>
                        </a:spcAft>
                        <a:buClr>
                          <a:srgbClr val="000000"/>
                        </a:buClr>
                        <a:buSzPts val="1000"/>
                        <a:buFont typeface="Arial"/>
                        <a:buNone/>
                      </a:pPr>
                      <a:r>
                        <a:rPr lang="en-US" sz="1000" u="none" cap="none" strike="noStrike"/>
                        <a:t>678</a:t>
                      </a:r>
                      <a:endParaRPr sz="1200" u="none" cap="none" strike="noStrike">
                        <a:latin typeface="Arial"/>
                        <a:ea typeface="Arial"/>
                        <a:cs typeface="Arial"/>
                        <a:sym typeface="Arial"/>
                      </a:endParaRPr>
                    </a:p>
                  </a:txBody>
                  <a:tcPr marT="0" marB="0" marR="68275" marL="68275">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r>
              <a:tr h="215300">
                <a:tc>
                  <a:txBody>
                    <a:bodyPr/>
                    <a:lstStyle/>
                    <a:p>
                      <a:pPr indent="0" lvl="0" marL="0" marR="0" rtl="0" algn="r">
                        <a:lnSpc>
                          <a:spcPct val="115000"/>
                        </a:lnSpc>
                        <a:spcBef>
                          <a:spcPts val="0"/>
                        </a:spcBef>
                        <a:spcAft>
                          <a:spcPts val="0"/>
                        </a:spcAft>
                        <a:buClr>
                          <a:srgbClr val="000000"/>
                        </a:buClr>
                        <a:buSzPts val="1000"/>
                        <a:buFont typeface="Arial"/>
                        <a:buNone/>
                      </a:pPr>
                      <a:r>
                        <a:rPr lang="en-US" sz="1000" u="none" cap="none" strike="noStrike"/>
                        <a:t>Central Missouri Regional Office</a:t>
                      </a:r>
                      <a:endParaRPr sz="1200" u="none" cap="none" strike="noStrike">
                        <a:latin typeface="Arial"/>
                        <a:ea typeface="Arial"/>
                        <a:cs typeface="Arial"/>
                        <a:sym typeface="Arial"/>
                      </a:endParaRPr>
                    </a:p>
                  </a:txBody>
                  <a:tcPr marT="0" marB="0" marR="68275" marL="68275">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ctr">
                        <a:lnSpc>
                          <a:spcPct val="115000"/>
                        </a:lnSpc>
                        <a:spcBef>
                          <a:spcPts val="0"/>
                        </a:spcBef>
                        <a:spcAft>
                          <a:spcPts val="0"/>
                        </a:spcAft>
                        <a:buClr>
                          <a:srgbClr val="000000"/>
                        </a:buClr>
                        <a:buSzPts val="1000"/>
                        <a:buFont typeface="Arial"/>
                        <a:buNone/>
                      </a:pPr>
                      <a:r>
                        <a:rPr lang="en-US" sz="1000" u="none" cap="none" strike="noStrike"/>
                        <a:t>658</a:t>
                      </a:r>
                      <a:endParaRPr sz="1200" u="none" cap="none" strike="noStrike">
                        <a:latin typeface="Arial"/>
                        <a:ea typeface="Arial"/>
                        <a:cs typeface="Arial"/>
                        <a:sym typeface="Arial"/>
                      </a:endParaRPr>
                    </a:p>
                  </a:txBody>
                  <a:tcPr marT="0" marB="0" marR="68275" marL="68275">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ctr">
                        <a:lnSpc>
                          <a:spcPct val="115000"/>
                        </a:lnSpc>
                        <a:spcBef>
                          <a:spcPts val="0"/>
                        </a:spcBef>
                        <a:spcAft>
                          <a:spcPts val="0"/>
                        </a:spcAft>
                        <a:buClr>
                          <a:srgbClr val="000000"/>
                        </a:buClr>
                        <a:buSzPts val="1000"/>
                        <a:buFont typeface="Arial"/>
                        <a:buNone/>
                      </a:pPr>
                      <a:r>
                        <a:rPr lang="en-US" sz="1000" u="none" cap="none" strike="noStrike"/>
                        <a:t>1332</a:t>
                      </a:r>
                      <a:endParaRPr sz="1200" u="none" cap="none" strike="noStrike">
                        <a:latin typeface="Arial"/>
                        <a:ea typeface="Arial"/>
                        <a:cs typeface="Arial"/>
                        <a:sym typeface="Arial"/>
                      </a:endParaRPr>
                    </a:p>
                  </a:txBody>
                  <a:tcPr marT="0" marB="0" marR="68275" marL="68275">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ctr">
                        <a:lnSpc>
                          <a:spcPct val="115000"/>
                        </a:lnSpc>
                        <a:spcBef>
                          <a:spcPts val="0"/>
                        </a:spcBef>
                        <a:spcAft>
                          <a:spcPts val="0"/>
                        </a:spcAft>
                        <a:buClr>
                          <a:srgbClr val="000000"/>
                        </a:buClr>
                        <a:buSzPts val="1000"/>
                        <a:buFont typeface="Arial"/>
                        <a:buNone/>
                      </a:pPr>
                      <a:r>
                        <a:rPr lang="en-US" sz="1000" u="none" cap="none" strike="noStrike"/>
                        <a:t>25</a:t>
                      </a:r>
                      <a:endParaRPr sz="1200" u="none" cap="none" strike="noStrike">
                        <a:latin typeface="Arial"/>
                        <a:ea typeface="Arial"/>
                        <a:cs typeface="Arial"/>
                        <a:sym typeface="Arial"/>
                      </a:endParaRPr>
                    </a:p>
                  </a:txBody>
                  <a:tcPr marT="0" marB="0" marR="68275" marL="68275">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ctr">
                        <a:lnSpc>
                          <a:spcPct val="115000"/>
                        </a:lnSpc>
                        <a:spcBef>
                          <a:spcPts val="0"/>
                        </a:spcBef>
                        <a:spcAft>
                          <a:spcPts val="0"/>
                        </a:spcAft>
                        <a:buClr>
                          <a:srgbClr val="000000"/>
                        </a:buClr>
                        <a:buSzPts val="1000"/>
                        <a:buFont typeface="Arial"/>
                        <a:buNone/>
                      </a:pPr>
                      <a:r>
                        <a:rPr lang="en-US" sz="1000" u="none" cap="none" strike="noStrike"/>
                        <a:t>96</a:t>
                      </a:r>
                      <a:endParaRPr sz="1200" u="none" cap="none" strike="noStrike">
                        <a:latin typeface="Arial"/>
                        <a:ea typeface="Arial"/>
                        <a:cs typeface="Arial"/>
                        <a:sym typeface="Arial"/>
                      </a:endParaRPr>
                    </a:p>
                  </a:txBody>
                  <a:tcPr marT="0" marB="0" marR="68275" marL="68275">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ctr">
                        <a:lnSpc>
                          <a:spcPct val="115000"/>
                        </a:lnSpc>
                        <a:spcBef>
                          <a:spcPts val="0"/>
                        </a:spcBef>
                        <a:spcAft>
                          <a:spcPts val="0"/>
                        </a:spcAft>
                        <a:buClr>
                          <a:srgbClr val="000000"/>
                        </a:buClr>
                        <a:buSzPts val="1000"/>
                        <a:buFont typeface="Arial"/>
                        <a:buNone/>
                      </a:pPr>
                      <a:r>
                        <a:rPr lang="en-US" sz="1000" u="none" cap="none" strike="noStrike"/>
                        <a:t>2111</a:t>
                      </a:r>
                      <a:endParaRPr sz="1200" u="none" cap="none" strike="noStrike">
                        <a:latin typeface="Arial"/>
                        <a:ea typeface="Arial"/>
                        <a:cs typeface="Arial"/>
                        <a:sym typeface="Arial"/>
                      </a:endParaRPr>
                    </a:p>
                  </a:txBody>
                  <a:tcPr marT="0" marB="0" marR="68275" marL="68275">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r>
              <a:tr h="215300">
                <a:tc>
                  <a:txBody>
                    <a:bodyPr/>
                    <a:lstStyle/>
                    <a:p>
                      <a:pPr indent="0" lvl="0" marL="0" marR="0" rtl="0" algn="r">
                        <a:lnSpc>
                          <a:spcPct val="115000"/>
                        </a:lnSpc>
                        <a:spcBef>
                          <a:spcPts val="0"/>
                        </a:spcBef>
                        <a:spcAft>
                          <a:spcPts val="0"/>
                        </a:spcAft>
                        <a:buClr>
                          <a:srgbClr val="000000"/>
                        </a:buClr>
                        <a:buSzPts val="1000"/>
                        <a:buFont typeface="Arial"/>
                        <a:buNone/>
                      </a:pPr>
                      <a:r>
                        <a:rPr lang="en-US" sz="1000" u="none" cap="none" strike="noStrike"/>
                        <a:t>Hannibal Regional Office</a:t>
                      </a:r>
                      <a:endParaRPr sz="1200" u="none" cap="none" strike="noStrike">
                        <a:latin typeface="Arial"/>
                        <a:ea typeface="Arial"/>
                        <a:cs typeface="Arial"/>
                        <a:sym typeface="Arial"/>
                      </a:endParaRPr>
                    </a:p>
                  </a:txBody>
                  <a:tcPr marT="0" marB="0" marR="68275" marL="68275">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ctr">
                        <a:lnSpc>
                          <a:spcPct val="115000"/>
                        </a:lnSpc>
                        <a:spcBef>
                          <a:spcPts val="0"/>
                        </a:spcBef>
                        <a:spcAft>
                          <a:spcPts val="0"/>
                        </a:spcAft>
                        <a:buClr>
                          <a:srgbClr val="000000"/>
                        </a:buClr>
                        <a:buSzPts val="1000"/>
                        <a:buFont typeface="Arial"/>
                        <a:buNone/>
                      </a:pPr>
                      <a:r>
                        <a:rPr lang="en-US" sz="1000" u="none" cap="none" strike="noStrike"/>
                        <a:t>271</a:t>
                      </a:r>
                      <a:endParaRPr sz="1200" u="none" cap="none" strike="noStrike">
                        <a:latin typeface="Arial"/>
                        <a:ea typeface="Arial"/>
                        <a:cs typeface="Arial"/>
                        <a:sym typeface="Arial"/>
                      </a:endParaRPr>
                    </a:p>
                  </a:txBody>
                  <a:tcPr marT="0" marB="0" marR="68275" marL="68275">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ctr">
                        <a:lnSpc>
                          <a:spcPct val="115000"/>
                        </a:lnSpc>
                        <a:spcBef>
                          <a:spcPts val="0"/>
                        </a:spcBef>
                        <a:spcAft>
                          <a:spcPts val="0"/>
                        </a:spcAft>
                        <a:buClr>
                          <a:srgbClr val="000000"/>
                        </a:buClr>
                        <a:buSzPts val="1000"/>
                        <a:buFont typeface="Arial"/>
                        <a:buNone/>
                      </a:pPr>
                      <a:r>
                        <a:rPr lang="en-US" sz="1000" u="none" cap="none" strike="noStrike"/>
                        <a:t>378</a:t>
                      </a:r>
                      <a:endParaRPr sz="1200" u="none" cap="none" strike="noStrike">
                        <a:latin typeface="Arial"/>
                        <a:ea typeface="Arial"/>
                        <a:cs typeface="Arial"/>
                        <a:sym typeface="Arial"/>
                      </a:endParaRPr>
                    </a:p>
                  </a:txBody>
                  <a:tcPr marT="0" marB="0" marR="68275" marL="68275">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ctr">
                        <a:lnSpc>
                          <a:spcPct val="115000"/>
                        </a:lnSpc>
                        <a:spcBef>
                          <a:spcPts val="0"/>
                        </a:spcBef>
                        <a:spcAft>
                          <a:spcPts val="0"/>
                        </a:spcAft>
                        <a:buClr>
                          <a:srgbClr val="000000"/>
                        </a:buClr>
                        <a:buSzPts val="1000"/>
                        <a:buFont typeface="Arial"/>
                        <a:buNone/>
                      </a:pPr>
                      <a:r>
                        <a:rPr lang="en-US" sz="1000" u="none" cap="none" strike="noStrike"/>
                        <a:t>6</a:t>
                      </a:r>
                      <a:endParaRPr sz="1200" u="none" cap="none" strike="noStrike">
                        <a:latin typeface="Arial"/>
                        <a:ea typeface="Arial"/>
                        <a:cs typeface="Arial"/>
                        <a:sym typeface="Arial"/>
                      </a:endParaRPr>
                    </a:p>
                  </a:txBody>
                  <a:tcPr marT="0" marB="0" marR="68275" marL="68275">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ctr">
                        <a:lnSpc>
                          <a:spcPct val="115000"/>
                        </a:lnSpc>
                        <a:spcBef>
                          <a:spcPts val="0"/>
                        </a:spcBef>
                        <a:spcAft>
                          <a:spcPts val="0"/>
                        </a:spcAft>
                        <a:buClr>
                          <a:srgbClr val="000000"/>
                        </a:buClr>
                        <a:buSzPts val="1000"/>
                        <a:buFont typeface="Arial"/>
                        <a:buNone/>
                      </a:pPr>
                      <a:r>
                        <a:rPr lang="en-US" sz="1000" u="none" cap="none" strike="noStrike"/>
                        <a:t>49</a:t>
                      </a:r>
                      <a:endParaRPr sz="1200" u="none" cap="none" strike="noStrike">
                        <a:latin typeface="Arial"/>
                        <a:ea typeface="Arial"/>
                        <a:cs typeface="Arial"/>
                        <a:sym typeface="Arial"/>
                      </a:endParaRPr>
                    </a:p>
                  </a:txBody>
                  <a:tcPr marT="0" marB="0" marR="68275" marL="68275">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ctr">
                        <a:lnSpc>
                          <a:spcPct val="115000"/>
                        </a:lnSpc>
                        <a:spcBef>
                          <a:spcPts val="0"/>
                        </a:spcBef>
                        <a:spcAft>
                          <a:spcPts val="0"/>
                        </a:spcAft>
                        <a:buClr>
                          <a:srgbClr val="000000"/>
                        </a:buClr>
                        <a:buSzPts val="1000"/>
                        <a:buFont typeface="Arial"/>
                        <a:buNone/>
                      </a:pPr>
                      <a:r>
                        <a:rPr lang="en-US" sz="1000" u="none" cap="none" strike="noStrike"/>
                        <a:t>704</a:t>
                      </a:r>
                      <a:endParaRPr sz="1200" u="none" cap="none" strike="noStrike">
                        <a:latin typeface="Arial"/>
                        <a:ea typeface="Arial"/>
                        <a:cs typeface="Arial"/>
                        <a:sym typeface="Arial"/>
                      </a:endParaRPr>
                    </a:p>
                  </a:txBody>
                  <a:tcPr marT="0" marB="0" marR="68275" marL="68275">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r>
              <a:tr h="215300">
                <a:tc>
                  <a:txBody>
                    <a:bodyPr/>
                    <a:lstStyle/>
                    <a:p>
                      <a:pPr indent="0" lvl="0" marL="0" marR="0" rtl="0" algn="r">
                        <a:lnSpc>
                          <a:spcPct val="115000"/>
                        </a:lnSpc>
                        <a:spcBef>
                          <a:spcPts val="0"/>
                        </a:spcBef>
                        <a:spcAft>
                          <a:spcPts val="0"/>
                        </a:spcAft>
                        <a:buClr>
                          <a:srgbClr val="000000"/>
                        </a:buClr>
                        <a:buSzPts val="1000"/>
                        <a:buFont typeface="Arial"/>
                        <a:buNone/>
                      </a:pPr>
                      <a:r>
                        <a:rPr lang="en-US" sz="1000" u="none" cap="none" strike="noStrike"/>
                        <a:t>Joplin Regional Office</a:t>
                      </a:r>
                      <a:endParaRPr sz="1200" u="none" cap="none" strike="noStrike">
                        <a:latin typeface="Arial"/>
                        <a:ea typeface="Arial"/>
                        <a:cs typeface="Arial"/>
                        <a:sym typeface="Arial"/>
                      </a:endParaRPr>
                    </a:p>
                  </a:txBody>
                  <a:tcPr marT="0" marB="0" marR="68275" marL="68275">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ctr">
                        <a:lnSpc>
                          <a:spcPct val="115000"/>
                        </a:lnSpc>
                        <a:spcBef>
                          <a:spcPts val="0"/>
                        </a:spcBef>
                        <a:spcAft>
                          <a:spcPts val="0"/>
                        </a:spcAft>
                        <a:buClr>
                          <a:srgbClr val="000000"/>
                        </a:buClr>
                        <a:buSzPts val="1000"/>
                        <a:buFont typeface="Arial"/>
                        <a:buNone/>
                      </a:pPr>
                      <a:r>
                        <a:rPr lang="en-US" sz="1000" u="none" cap="none" strike="noStrike"/>
                        <a:t>588</a:t>
                      </a:r>
                      <a:endParaRPr sz="1200" u="none" cap="none" strike="noStrike">
                        <a:latin typeface="Arial"/>
                        <a:ea typeface="Arial"/>
                        <a:cs typeface="Arial"/>
                        <a:sym typeface="Arial"/>
                      </a:endParaRPr>
                    </a:p>
                  </a:txBody>
                  <a:tcPr marT="0" marB="0" marR="68275" marL="68275">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ctr">
                        <a:lnSpc>
                          <a:spcPct val="115000"/>
                        </a:lnSpc>
                        <a:spcBef>
                          <a:spcPts val="0"/>
                        </a:spcBef>
                        <a:spcAft>
                          <a:spcPts val="0"/>
                        </a:spcAft>
                        <a:buClr>
                          <a:srgbClr val="000000"/>
                        </a:buClr>
                        <a:buSzPts val="1000"/>
                        <a:buFont typeface="Arial"/>
                        <a:buNone/>
                      </a:pPr>
                      <a:r>
                        <a:rPr lang="en-US" sz="1000" u="none" cap="none" strike="noStrike"/>
                        <a:t>564</a:t>
                      </a:r>
                      <a:endParaRPr sz="1200" u="none" cap="none" strike="noStrike">
                        <a:latin typeface="Arial"/>
                        <a:ea typeface="Arial"/>
                        <a:cs typeface="Arial"/>
                        <a:sym typeface="Arial"/>
                      </a:endParaRPr>
                    </a:p>
                  </a:txBody>
                  <a:tcPr marT="0" marB="0" marR="68275" marL="68275">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ctr">
                        <a:lnSpc>
                          <a:spcPct val="115000"/>
                        </a:lnSpc>
                        <a:spcBef>
                          <a:spcPts val="0"/>
                        </a:spcBef>
                        <a:spcAft>
                          <a:spcPts val="0"/>
                        </a:spcAft>
                        <a:buClr>
                          <a:srgbClr val="000000"/>
                        </a:buClr>
                        <a:buSzPts val="1000"/>
                        <a:buFont typeface="Arial"/>
                        <a:buNone/>
                      </a:pPr>
                      <a:r>
                        <a:rPr lang="en-US" sz="1000" u="none" cap="none" strike="noStrike"/>
                        <a:t>11</a:t>
                      </a:r>
                      <a:endParaRPr sz="1200" u="none" cap="none" strike="noStrike">
                        <a:latin typeface="Arial"/>
                        <a:ea typeface="Arial"/>
                        <a:cs typeface="Arial"/>
                        <a:sym typeface="Arial"/>
                      </a:endParaRPr>
                    </a:p>
                  </a:txBody>
                  <a:tcPr marT="0" marB="0" marR="68275" marL="68275">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ctr">
                        <a:lnSpc>
                          <a:spcPct val="115000"/>
                        </a:lnSpc>
                        <a:spcBef>
                          <a:spcPts val="0"/>
                        </a:spcBef>
                        <a:spcAft>
                          <a:spcPts val="0"/>
                        </a:spcAft>
                        <a:buClr>
                          <a:srgbClr val="000000"/>
                        </a:buClr>
                        <a:buSzPts val="1000"/>
                        <a:buFont typeface="Arial"/>
                        <a:buNone/>
                      </a:pPr>
                      <a:r>
                        <a:rPr lang="en-US" sz="1000" u="none" cap="none" strike="noStrike"/>
                        <a:t>60</a:t>
                      </a:r>
                      <a:endParaRPr sz="1200" u="none" cap="none" strike="noStrike">
                        <a:latin typeface="Arial"/>
                        <a:ea typeface="Arial"/>
                        <a:cs typeface="Arial"/>
                        <a:sym typeface="Arial"/>
                      </a:endParaRPr>
                    </a:p>
                  </a:txBody>
                  <a:tcPr marT="0" marB="0" marR="68275" marL="68275">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ctr">
                        <a:lnSpc>
                          <a:spcPct val="115000"/>
                        </a:lnSpc>
                        <a:spcBef>
                          <a:spcPts val="0"/>
                        </a:spcBef>
                        <a:spcAft>
                          <a:spcPts val="0"/>
                        </a:spcAft>
                        <a:buClr>
                          <a:srgbClr val="000000"/>
                        </a:buClr>
                        <a:buSzPts val="1000"/>
                        <a:buFont typeface="Arial"/>
                        <a:buNone/>
                      </a:pPr>
                      <a:r>
                        <a:rPr lang="en-US" sz="1000" u="none" cap="none" strike="noStrike"/>
                        <a:t>1223</a:t>
                      </a:r>
                      <a:endParaRPr sz="1200" u="none" cap="none" strike="noStrike">
                        <a:latin typeface="Arial"/>
                        <a:ea typeface="Arial"/>
                        <a:cs typeface="Arial"/>
                        <a:sym typeface="Arial"/>
                      </a:endParaRPr>
                    </a:p>
                  </a:txBody>
                  <a:tcPr marT="0" marB="0" marR="68275" marL="68275">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r>
              <a:tr h="215300">
                <a:tc>
                  <a:txBody>
                    <a:bodyPr/>
                    <a:lstStyle/>
                    <a:p>
                      <a:pPr indent="0" lvl="0" marL="0" marR="0" rtl="0" algn="r">
                        <a:lnSpc>
                          <a:spcPct val="115000"/>
                        </a:lnSpc>
                        <a:spcBef>
                          <a:spcPts val="0"/>
                        </a:spcBef>
                        <a:spcAft>
                          <a:spcPts val="0"/>
                        </a:spcAft>
                        <a:buClr>
                          <a:srgbClr val="000000"/>
                        </a:buClr>
                        <a:buSzPts val="1000"/>
                        <a:buFont typeface="Arial"/>
                        <a:buNone/>
                      </a:pPr>
                      <a:r>
                        <a:rPr lang="en-US" sz="1000" u="none" cap="none" strike="noStrike"/>
                        <a:t>Kansas City Regional Office</a:t>
                      </a:r>
                      <a:endParaRPr sz="1200" u="none" cap="none" strike="noStrike">
                        <a:latin typeface="Arial"/>
                        <a:ea typeface="Arial"/>
                        <a:cs typeface="Arial"/>
                        <a:sym typeface="Arial"/>
                      </a:endParaRPr>
                    </a:p>
                  </a:txBody>
                  <a:tcPr marT="0" marB="0" marR="68275" marL="68275">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ctr">
                        <a:lnSpc>
                          <a:spcPct val="115000"/>
                        </a:lnSpc>
                        <a:spcBef>
                          <a:spcPts val="0"/>
                        </a:spcBef>
                        <a:spcAft>
                          <a:spcPts val="0"/>
                        </a:spcAft>
                        <a:buClr>
                          <a:srgbClr val="000000"/>
                        </a:buClr>
                        <a:buSzPts val="1000"/>
                        <a:buFont typeface="Arial"/>
                        <a:buNone/>
                      </a:pPr>
                      <a:r>
                        <a:rPr lang="en-US" sz="1000" u="none" cap="none" strike="noStrike"/>
                        <a:t>1358</a:t>
                      </a:r>
                      <a:endParaRPr sz="1200" u="none" cap="none" strike="noStrike">
                        <a:latin typeface="Arial"/>
                        <a:ea typeface="Arial"/>
                        <a:cs typeface="Arial"/>
                        <a:sym typeface="Arial"/>
                      </a:endParaRPr>
                    </a:p>
                  </a:txBody>
                  <a:tcPr marT="0" marB="0" marR="68275" marL="68275">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ctr">
                        <a:lnSpc>
                          <a:spcPct val="115000"/>
                        </a:lnSpc>
                        <a:spcBef>
                          <a:spcPts val="0"/>
                        </a:spcBef>
                        <a:spcAft>
                          <a:spcPts val="0"/>
                        </a:spcAft>
                        <a:buClr>
                          <a:srgbClr val="000000"/>
                        </a:buClr>
                        <a:buSzPts val="1000"/>
                        <a:buFont typeface="Arial"/>
                        <a:buNone/>
                      </a:pPr>
                      <a:r>
                        <a:rPr lang="en-US" sz="1000" u="none" cap="none" strike="noStrike"/>
                        <a:t>1813</a:t>
                      </a:r>
                      <a:endParaRPr sz="1200" u="none" cap="none" strike="noStrike">
                        <a:latin typeface="Arial"/>
                        <a:ea typeface="Arial"/>
                        <a:cs typeface="Arial"/>
                        <a:sym typeface="Arial"/>
                      </a:endParaRPr>
                    </a:p>
                  </a:txBody>
                  <a:tcPr marT="0" marB="0" marR="68275" marL="68275">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ctr">
                        <a:lnSpc>
                          <a:spcPct val="115000"/>
                        </a:lnSpc>
                        <a:spcBef>
                          <a:spcPts val="0"/>
                        </a:spcBef>
                        <a:spcAft>
                          <a:spcPts val="0"/>
                        </a:spcAft>
                        <a:buClr>
                          <a:srgbClr val="000000"/>
                        </a:buClr>
                        <a:buSzPts val="1000"/>
                        <a:buFont typeface="Arial"/>
                        <a:buNone/>
                      </a:pPr>
                      <a:r>
                        <a:rPr lang="en-US" sz="1000" u="none" cap="none" strike="noStrike"/>
                        <a:t>46</a:t>
                      </a:r>
                      <a:endParaRPr sz="1200" u="none" cap="none" strike="noStrike">
                        <a:latin typeface="Arial"/>
                        <a:ea typeface="Arial"/>
                        <a:cs typeface="Arial"/>
                        <a:sym typeface="Arial"/>
                      </a:endParaRPr>
                    </a:p>
                  </a:txBody>
                  <a:tcPr marT="0" marB="0" marR="68275" marL="68275">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ctr">
                        <a:lnSpc>
                          <a:spcPct val="115000"/>
                        </a:lnSpc>
                        <a:spcBef>
                          <a:spcPts val="0"/>
                        </a:spcBef>
                        <a:spcAft>
                          <a:spcPts val="0"/>
                        </a:spcAft>
                        <a:buClr>
                          <a:srgbClr val="000000"/>
                        </a:buClr>
                        <a:buSzPts val="1000"/>
                        <a:buFont typeface="Arial"/>
                        <a:buNone/>
                      </a:pPr>
                      <a:r>
                        <a:rPr lang="en-US" sz="1000" u="none" cap="none" strike="noStrike"/>
                        <a:t>277</a:t>
                      </a:r>
                      <a:endParaRPr sz="1200" u="none" cap="none" strike="noStrike">
                        <a:latin typeface="Arial"/>
                        <a:ea typeface="Arial"/>
                        <a:cs typeface="Arial"/>
                        <a:sym typeface="Arial"/>
                      </a:endParaRPr>
                    </a:p>
                  </a:txBody>
                  <a:tcPr marT="0" marB="0" marR="68275" marL="68275">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ctr">
                        <a:lnSpc>
                          <a:spcPct val="115000"/>
                        </a:lnSpc>
                        <a:spcBef>
                          <a:spcPts val="0"/>
                        </a:spcBef>
                        <a:spcAft>
                          <a:spcPts val="0"/>
                        </a:spcAft>
                        <a:buClr>
                          <a:srgbClr val="000000"/>
                        </a:buClr>
                        <a:buSzPts val="1000"/>
                        <a:buFont typeface="Arial"/>
                        <a:buNone/>
                      </a:pPr>
                      <a:r>
                        <a:rPr lang="en-US" sz="1000" u="none" cap="none" strike="noStrike"/>
                        <a:t>3494</a:t>
                      </a:r>
                      <a:endParaRPr sz="1200" u="none" cap="none" strike="noStrike">
                        <a:latin typeface="Arial"/>
                        <a:ea typeface="Arial"/>
                        <a:cs typeface="Arial"/>
                        <a:sym typeface="Arial"/>
                      </a:endParaRPr>
                    </a:p>
                  </a:txBody>
                  <a:tcPr marT="0" marB="0" marR="68275" marL="68275">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r>
              <a:tr h="215300">
                <a:tc>
                  <a:txBody>
                    <a:bodyPr/>
                    <a:lstStyle/>
                    <a:p>
                      <a:pPr indent="0" lvl="0" marL="0" marR="0" rtl="0" algn="r">
                        <a:lnSpc>
                          <a:spcPct val="115000"/>
                        </a:lnSpc>
                        <a:spcBef>
                          <a:spcPts val="0"/>
                        </a:spcBef>
                        <a:spcAft>
                          <a:spcPts val="0"/>
                        </a:spcAft>
                        <a:buClr>
                          <a:srgbClr val="000000"/>
                        </a:buClr>
                        <a:buSzPts val="1000"/>
                        <a:buFont typeface="Arial"/>
                        <a:buNone/>
                      </a:pPr>
                      <a:r>
                        <a:rPr lang="en-US" sz="1000" u="none" cap="none" strike="noStrike"/>
                        <a:t>Kirksville Regional Office</a:t>
                      </a:r>
                      <a:endParaRPr sz="1200" u="none" cap="none" strike="noStrike">
                        <a:latin typeface="Arial"/>
                        <a:ea typeface="Arial"/>
                        <a:cs typeface="Arial"/>
                        <a:sym typeface="Arial"/>
                      </a:endParaRPr>
                    </a:p>
                  </a:txBody>
                  <a:tcPr marT="0" marB="0" marR="68275" marL="68275">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ctr">
                        <a:lnSpc>
                          <a:spcPct val="115000"/>
                        </a:lnSpc>
                        <a:spcBef>
                          <a:spcPts val="0"/>
                        </a:spcBef>
                        <a:spcAft>
                          <a:spcPts val="0"/>
                        </a:spcAft>
                        <a:buClr>
                          <a:srgbClr val="000000"/>
                        </a:buClr>
                        <a:buSzPts val="1000"/>
                        <a:buFont typeface="Arial"/>
                        <a:buNone/>
                      </a:pPr>
                      <a:r>
                        <a:rPr lang="en-US" sz="1000" u="none" cap="none" strike="noStrike"/>
                        <a:t>205</a:t>
                      </a:r>
                      <a:endParaRPr sz="1200" u="none" cap="none" strike="noStrike">
                        <a:latin typeface="Arial"/>
                        <a:ea typeface="Arial"/>
                        <a:cs typeface="Arial"/>
                        <a:sym typeface="Arial"/>
                      </a:endParaRPr>
                    </a:p>
                  </a:txBody>
                  <a:tcPr marT="0" marB="0" marR="68275" marL="68275">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ctr">
                        <a:lnSpc>
                          <a:spcPct val="115000"/>
                        </a:lnSpc>
                        <a:spcBef>
                          <a:spcPts val="0"/>
                        </a:spcBef>
                        <a:spcAft>
                          <a:spcPts val="0"/>
                        </a:spcAft>
                        <a:buClr>
                          <a:srgbClr val="000000"/>
                        </a:buClr>
                        <a:buSzPts val="1000"/>
                        <a:buFont typeface="Arial"/>
                        <a:buNone/>
                      </a:pPr>
                      <a:r>
                        <a:rPr lang="en-US" sz="1000" u="none" cap="none" strike="noStrike"/>
                        <a:t>163</a:t>
                      </a:r>
                      <a:endParaRPr sz="1200" u="none" cap="none" strike="noStrike">
                        <a:latin typeface="Arial"/>
                        <a:ea typeface="Arial"/>
                        <a:cs typeface="Arial"/>
                        <a:sym typeface="Arial"/>
                      </a:endParaRPr>
                    </a:p>
                  </a:txBody>
                  <a:tcPr marT="0" marB="0" marR="68275" marL="68275">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ctr">
                        <a:lnSpc>
                          <a:spcPct val="115000"/>
                        </a:lnSpc>
                        <a:spcBef>
                          <a:spcPts val="0"/>
                        </a:spcBef>
                        <a:spcAft>
                          <a:spcPts val="0"/>
                        </a:spcAft>
                        <a:buClr>
                          <a:srgbClr val="000000"/>
                        </a:buClr>
                        <a:buSzPts val="1000"/>
                        <a:buFont typeface="Arial"/>
                        <a:buNone/>
                      </a:pPr>
                      <a:r>
                        <a:rPr lang="en-US" sz="1000" u="none" cap="none" strike="noStrike"/>
                        <a:t>1</a:t>
                      </a:r>
                      <a:endParaRPr sz="1200" u="none" cap="none" strike="noStrike">
                        <a:latin typeface="Arial"/>
                        <a:ea typeface="Arial"/>
                        <a:cs typeface="Arial"/>
                        <a:sym typeface="Arial"/>
                      </a:endParaRPr>
                    </a:p>
                  </a:txBody>
                  <a:tcPr marT="0" marB="0" marR="68275" marL="68275">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ctr">
                        <a:lnSpc>
                          <a:spcPct val="115000"/>
                        </a:lnSpc>
                        <a:spcBef>
                          <a:spcPts val="0"/>
                        </a:spcBef>
                        <a:spcAft>
                          <a:spcPts val="0"/>
                        </a:spcAft>
                        <a:buClr>
                          <a:srgbClr val="000000"/>
                        </a:buClr>
                        <a:buSzPts val="1000"/>
                        <a:buFont typeface="Arial"/>
                        <a:buNone/>
                      </a:pPr>
                      <a:r>
                        <a:rPr lang="en-US" sz="1000" u="none" cap="none" strike="noStrike"/>
                        <a:t>44</a:t>
                      </a:r>
                      <a:endParaRPr sz="1200" u="none" cap="none" strike="noStrike">
                        <a:latin typeface="Arial"/>
                        <a:ea typeface="Arial"/>
                        <a:cs typeface="Arial"/>
                        <a:sym typeface="Arial"/>
                      </a:endParaRPr>
                    </a:p>
                  </a:txBody>
                  <a:tcPr marT="0" marB="0" marR="68275" marL="68275">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ctr">
                        <a:lnSpc>
                          <a:spcPct val="115000"/>
                        </a:lnSpc>
                        <a:spcBef>
                          <a:spcPts val="0"/>
                        </a:spcBef>
                        <a:spcAft>
                          <a:spcPts val="0"/>
                        </a:spcAft>
                        <a:buClr>
                          <a:srgbClr val="000000"/>
                        </a:buClr>
                        <a:buSzPts val="1000"/>
                        <a:buFont typeface="Arial"/>
                        <a:buNone/>
                      </a:pPr>
                      <a:r>
                        <a:rPr lang="en-US" sz="1000" u="none" cap="none" strike="noStrike"/>
                        <a:t>413</a:t>
                      </a:r>
                      <a:endParaRPr sz="1200" u="none" cap="none" strike="noStrike">
                        <a:latin typeface="Arial"/>
                        <a:ea typeface="Arial"/>
                        <a:cs typeface="Arial"/>
                        <a:sym typeface="Arial"/>
                      </a:endParaRPr>
                    </a:p>
                  </a:txBody>
                  <a:tcPr marT="0" marB="0" marR="68275" marL="68275">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r>
              <a:tr h="215300">
                <a:tc>
                  <a:txBody>
                    <a:bodyPr/>
                    <a:lstStyle/>
                    <a:p>
                      <a:pPr indent="0" lvl="0" marL="0" marR="0" rtl="0" algn="r">
                        <a:lnSpc>
                          <a:spcPct val="115000"/>
                        </a:lnSpc>
                        <a:spcBef>
                          <a:spcPts val="0"/>
                        </a:spcBef>
                        <a:spcAft>
                          <a:spcPts val="0"/>
                        </a:spcAft>
                        <a:buClr>
                          <a:srgbClr val="000000"/>
                        </a:buClr>
                        <a:buSzPts val="1000"/>
                        <a:buFont typeface="Arial"/>
                        <a:buNone/>
                      </a:pPr>
                      <a:r>
                        <a:rPr lang="en-US" sz="1000" u="none" cap="none" strike="noStrike"/>
                        <a:t>Poplar Bluff Regional Office</a:t>
                      </a:r>
                      <a:endParaRPr sz="1200" u="none" cap="none" strike="noStrike">
                        <a:latin typeface="Arial"/>
                        <a:ea typeface="Arial"/>
                        <a:cs typeface="Arial"/>
                        <a:sym typeface="Arial"/>
                      </a:endParaRPr>
                    </a:p>
                  </a:txBody>
                  <a:tcPr marT="0" marB="0" marR="68275" marL="68275">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ctr">
                        <a:lnSpc>
                          <a:spcPct val="115000"/>
                        </a:lnSpc>
                        <a:spcBef>
                          <a:spcPts val="0"/>
                        </a:spcBef>
                        <a:spcAft>
                          <a:spcPts val="0"/>
                        </a:spcAft>
                        <a:buClr>
                          <a:srgbClr val="000000"/>
                        </a:buClr>
                        <a:buSzPts val="1000"/>
                        <a:buFont typeface="Arial"/>
                        <a:buNone/>
                      </a:pPr>
                      <a:r>
                        <a:rPr lang="en-US" sz="1000" u="none" cap="none" strike="noStrike"/>
                        <a:t>329</a:t>
                      </a:r>
                      <a:endParaRPr sz="1200" u="none" cap="none" strike="noStrike">
                        <a:latin typeface="Arial"/>
                        <a:ea typeface="Arial"/>
                        <a:cs typeface="Arial"/>
                        <a:sym typeface="Arial"/>
                      </a:endParaRPr>
                    </a:p>
                  </a:txBody>
                  <a:tcPr marT="0" marB="0" marR="68275" marL="68275">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ctr">
                        <a:lnSpc>
                          <a:spcPct val="115000"/>
                        </a:lnSpc>
                        <a:spcBef>
                          <a:spcPts val="0"/>
                        </a:spcBef>
                        <a:spcAft>
                          <a:spcPts val="0"/>
                        </a:spcAft>
                        <a:buClr>
                          <a:srgbClr val="000000"/>
                        </a:buClr>
                        <a:buSzPts val="1000"/>
                        <a:buFont typeface="Arial"/>
                        <a:buNone/>
                      </a:pPr>
                      <a:r>
                        <a:rPr lang="en-US" sz="1000" u="none" cap="none" strike="noStrike"/>
                        <a:t>508</a:t>
                      </a:r>
                      <a:endParaRPr sz="1200" u="none" cap="none" strike="noStrike">
                        <a:latin typeface="Arial"/>
                        <a:ea typeface="Arial"/>
                        <a:cs typeface="Arial"/>
                        <a:sym typeface="Arial"/>
                      </a:endParaRPr>
                    </a:p>
                  </a:txBody>
                  <a:tcPr marT="0" marB="0" marR="68275" marL="68275">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ctr">
                        <a:lnSpc>
                          <a:spcPct val="115000"/>
                        </a:lnSpc>
                        <a:spcBef>
                          <a:spcPts val="0"/>
                        </a:spcBef>
                        <a:spcAft>
                          <a:spcPts val="0"/>
                        </a:spcAft>
                        <a:buClr>
                          <a:srgbClr val="000000"/>
                        </a:buClr>
                        <a:buSzPts val="1000"/>
                        <a:buFont typeface="Arial"/>
                        <a:buNone/>
                      </a:pPr>
                      <a:r>
                        <a:rPr lang="en-US" sz="1000" u="none" cap="none" strike="noStrike"/>
                        <a:t>2</a:t>
                      </a:r>
                      <a:endParaRPr sz="1200" u="none" cap="none" strike="noStrike">
                        <a:latin typeface="Arial"/>
                        <a:ea typeface="Arial"/>
                        <a:cs typeface="Arial"/>
                        <a:sym typeface="Arial"/>
                      </a:endParaRPr>
                    </a:p>
                  </a:txBody>
                  <a:tcPr marT="0" marB="0" marR="68275" marL="68275">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ctr">
                        <a:lnSpc>
                          <a:spcPct val="115000"/>
                        </a:lnSpc>
                        <a:spcBef>
                          <a:spcPts val="0"/>
                        </a:spcBef>
                        <a:spcAft>
                          <a:spcPts val="0"/>
                        </a:spcAft>
                        <a:buClr>
                          <a:srgbClr val="000000"/>
                        </a:buClr>
                        <a:buSzPts val="1000"/>
                        <a:buFont typeface="Arial"/>
                        <a:buNone/>
                      </a:pPr>
                      <a:r>
                        <a:rPr lang="en-US" sz="1000" u="none" cap="none" strike="noStrike"/>
                        <a:t>7</a:t>
                      </a:r>
                      <a:endParaRPr sz="1200" u="none" cap="none" strike="noStrike">
                        <a:latin typeface="Arial"/>
                        <a:ea typeface="Arial"/>
                        <a:cs typeface="Arial"/>
                        <a:sym typeface="Arial"/>
                      </a:endParaRPr>
                    </a:p>
                  </a:txBody>
                  <a:tcPr marT="0" marB="0" marR="68275" marL="68275">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ctr">
                        <a:lnSpc>
                          <a:spcPct val="115000"/>
                        </a:lnSpc>
                        <a:spcBef>
                          <a:spcPts val="0"/>
                        </a:spcBef>
                        <a:spcAft>
                          <a:spcPts val="0"/>
                        </a:spcAft>
                        <a:buClr>
                          <a:srgbClr val="000000"/>
                        </a:buClr>
                        <a:buSzPts val="1000"/>
                        <a:buFont typeface="Arial"/>
                        <a:buNone/>
                      </a:pPr>
                      <a:r>
                        <a:rPr lang="en-US" sz="1000" u="none" cap="none" strike="noStrike"/>
                        <a:t>846</a:t>
                      </a:r>
                      <a:endParaRPr sz="1200" u="none" cap="none" strike="noStrike">
                        <a:latin typeface="Arial"/>
                        <a:ea typeface="Arial"/>
                        <a:cs typeface="Arial"/>
                        <a:sym typeface="Arial"/>
                      </a:endParaRPr>
                    </a:p>
                  </a:txBody>
                  <a:tcPr marT="0" marB="0" marR="68275" marL="68275">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r>
              <a:tr h="215300">
                <a:tc>
                  <a:txBody>
                    <a:bodyPr/>
                    <a:lstStyle/>
                    <a:p>
                      <a:pPr indent="0" lvl="0" marL="0" marR="0" rtl="0" algn="r">
                        <a:lnSpc>
                          <a:spcPct val="115000"/>
                        </a:lnSpc>
                        <a:spcBef>
                          <a:spcPts val="0"/>
                        </a:spcBef>
                        <a:spcAft>
                          <a:spcPts val="0"/>
                        </a:spcAft>
                        <a:buClr>
                          <a:srgbClr val="000000"/>
                        </a:buClr>
                        <a:buSzPts val="1000"/>
                        <a:buFont typeface="Arial"/>
                        <a:buNone/>
                      </a:pPr>
                      <a:r>
                        <a:rPr lang="en-US" sz="1000" u="none" cap="none" strike="noStrike"/>
                        <a:t>Rolla Regional Office</a:t>
                      </a:r>
                      <a:endParaRPr sz="1200" u="none" cap="none" strike="noStrike">
                        <a:latin typeface="Arial"/>
                        <a:ea typeface="Arial"/>
                        <a:cs typeface="Arial"/>
                        <a:sym typeface="Arial"/>
                      </a:endParaRPr>
                    </a:p>
                  </a:txBody>
                  <a:tcPr marT="0" marB="0" marR="68275" marL="68275">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ctr">
                        <a:lnSpc>
                          <a:spcPct val="115000"/>
                        </a:lnSpc>
                        <a:spcBef>
                          <a:spcPts val="0"/>
                        </a:spcBef>
                        <a:spcAft>
                          <a:spcPts val="0"/>
                        </a:spcAft>
                        <a:buClr>
                          <a:srgbClr val="000000"/>
                        </a:buClr>
                        <a:buSzPts val="1000"/>
                        <a:buFont typeface="Arial"/>
                        <a:buNone/>
                      </a:pPr>
                      <a:r>
                        <a:rPr lang="en-US" sz="1000" u="none" cap="none" strike="noStrike"/>
                        <a:t>557</a:t>
                      </a:r>
                      <a:endParaRPr sz="1200" u="none" cap="none" strike="noStrike">
                        <a:latin typeface="Arial"/>
                        <a:ea typeface="Arial"/>
                        <a:cs typeface="Arial"/>
                        <a:sym typeface="Arial"/>
                      </a:endParaRPr>
                    </a:p>
                  </a:txBody>
                  <a:tcPr marT="0" marB="0" marR="68275" marL="68275">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ctr">
                        <a:lnSpc>
                          <a:spcPct val="115000"/>
                        </a:lnSpc>
                        <a:spcBef>
                          <a:spcPts val="0"/>
                        </a:spcBef>
                        <a:spcAft>
                          <a:spcPts val="0"/>
                        </a:spcAft>
                        <a:buClr>
                          <a:srgbClr val="000000"/>
                        </a:buClr>
                        <a:buSzPts val="1000"/>
                        <a:buFont typeface="Arial"/>
                        <a:buNone/>
                      </a:pPr>
                      <a:r>
                        <a:rPr lang="en-US" sz="1000" u="none" cap="none" strike="noStrike"/>
                        <a:t>614</a:t>
                      </a:r>
                      <a:endParaRPr sz="1200" u="none" cap="none" strike="noStrike">
                        <a:latin typeface="Arial"/>
                        <a:ea typeface="Arial"/>
                        <a:cs typeface="Arial"/>
                        <a:sym typeface="Arial"/>
                      </a:endParaRPr>
                    </a:p>
                  </a:txBody>
                  <a:tcPr marT="0" marB="0" marR="68275" marL="68275">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ctr">
                        <a:lnSpc>
                          <a:spcPct val="115000"/>
                        </a:lnSpc>
                        <a:spcBef>
                          <a:spcPts val="0"/>
                        </a:spcBef>
                        <a:spcAft>
                          <a:spcPts val="0"/>
                        </a:spcAft>
                        <a:buClr>
                          <a:srgbClr val="000000"/>
                        </a:buClr>
                        <a:buSzPts val="1000"/>
                        <a:buFont typeface="Arial"/>
                        <a:buNone/>
                      </a:pPr>
                      <a:r>
                        <a:rPr lang="en-US" sz="1000" u="none" cap="none" strike="noStrike"/>
                        <a:t>21</a:t>
                      </a:r>
                      <a:endParaRPr sz="1200" u="none" cap="none" strike="noStrike">
                        <a:latin typeface="Arial"/>
                        <a:ea typeface="Arial"/>
                        <a:cs typeface="Arial"/>
                        <a:sym typeface="Arial"/>
                      </a:endParaRPr>
                    </a:p>
                  </a:txBody>
                  <a:tcPr marT="0" marB="0" marR="68275" marL="68275">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ctr">
                        <a:lnSpc>
                          <a:spcPct val="115000"/>
                        </a:lnSpc>
                        <a:spcBef>
                          <a:spcPts val="0"/>
                        </a:spcBef>
                        <a:spcAft>
                          <a:spcPts val="0"/>
                        </a:spcAft>
                        <a:buClr>
                          <a:srgbClr val="000000"/>
                        </a:buClr>
                        <a:buSzPts val="1000"/>
                        <a:buFont typeface="Arial"/>
                        <a:buNone/>
                      </a:pPr>
                      <a:r>
                        <a:rPr lang="en-US" sz="1000" u="none" cap="none" strike="noStrike"/>
                        <a:t>190</a:t>
                      </a:r>
                      <a:endParaRPr sz="1200" u="none" cap="none" strike="noStrike">
                        <a:latin typeface="Arial"/>
                        <a:ea typeface="Arial"/>
                        <a:cs typeface="Arial"/>
                        <a:sym typeface="Arial"/>
                      </a:endParaRPr>
                    </a:p>
                  </a:txBody>
                  <a:tcPr marT="0" marB="0" marR="68275" marL="68275">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ctr">
                        <a:lnSpc>
                          <a:spcPct val="115000"/>
                        </a:lnSpc>
                        <a:spcBef>
                          <a:spcPts val="0"/>
                        </a:spcBef>
                        <a:spcAft>
                          <a:spcPts val="0"/>
                        </a:spcAft>
                        <a:buClr>
                          <a:srgbClr val="000000"/>
                        </a:buClr>
                        <a:buSzPts val="1000"/>
                        <a:buFont typeface="Arial"/>
                        <a:buNone/>
                      </a:pPr>
                      <a:r>
                        <a:rPr lang="en-US" sz="1000" u="none" cap="none" strike="noStrike"/>
                        <a:t>1382</a:t>
                      </a:r>
                      <a:endParaRPr sz="1200" u="none" cap="none" strike="noStrike">
                        <a:latin typeface="Arial"/>
                        <a:ea typeface="Arial"/>
                        <a:cs typeface="Arial"/>
                        <a:sym typeface="Arial"/>
                      </a:endParaRPr>
                    </a:p>
                  </a:txBody>
                  <a:tcPr marT="0" marB="0" marR="68275" marL="68275">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r>
              <a:tr h="215300">
                <a:tc>
                  <a:txBody>
                    <a:bodyPr/>
                    <a:lstStyle/>
                    <a:p>
                      <a:pPr indent="0" lvl="0" marL="0" marR="0" rtl="0" algn="r">
                        <a:lnSpc>
                          <a:spcPct val="115000"/>
                        </a:lnSpc>
                        <a:spcBef>
                          <a:spcPts val="0"/>
                        </a:spcBef>
                        <a:spcAft>
                          <a:spcPts val="0"/>
                        </a:spcAft>
                        <a:buClr>
                          <a:srgbClr val="000000"/>
                        </a:buClr>
                        <a:buSzPts val="1000"/>
                        <a:buFont typeface="Arial"/>
                        <a:buNone/>
                      </a:pPr>
                      <a:r>
                        <a:rPr lang="en-US" sz="1000" u="none" cap="none" strike="noStrike"/>
                        <a:t>Sikeston Regional Office</a:t>
                      </a:r>
                      <a:endParaRPr sz="1200" u="none" cap="none" strike="noStrike">
                        <a:latin typeface="Arial"/>
                        <a:ea typeface="Arial"/>
                        <a:cs typeface="Arial"/>
                        <a:sym typeface="Arial"/>
                      </a:endParaRPr>
                    </a:p>
                  </a:txBody>
                  <a:tcPr marT="0" marB="0" marR="68275" marL="68275">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ctr">
                        <a:lnSpc>
                          <a:spcPct val="115000"/>
                        </a:lnSpc>
                        <a:spcBef>
                          <a:spcPts val="0"/>
                        </a:spcBef>
                        <a:spcAft>
                          <a:spcPts val="0"/>
                        </a:spcAft>
                        <a:buClr>
                          <a:srgbClr val="000000"/>
                        </a:buClr>
                        <a:buSzPts val="1000"/>
                        <a:buFont typeface="Arial"/>
                        <a:buNone/>
                      </a:pPr>
                      <a:r>
                        <a:rPr lang="en-US" sz="1000" u="none" cap="none" strike="noStrike"/>
                        <a:t>619</a:t>
                      </a:r>
                      <a:endParaRPr sz="1200" u="none" cap="none" strike="noStrike">
                        <a:latin typeface="Arial"/>
                        <a:ea typeface="Arial"/>
                        <a:cs typeface="Arial"/>
                        <a:sym typeface="Arial"/>
                      </a:endParaRPr>
                    </a:p>
                  </a:txBody>
                  <a:tcPr marT="0" marB="0" marR="68275" marL="68275">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ctr">
                        <a:lnSpc>
                          <a:spcPct val="115000"/>
                        </a:lnSpc>
                        <a:spcBef>
                          <a:spcPts val="0"/>
                        </a:spcBef>
                        <a:spcAft>
                          <a:spcPts val="0"/>
                        </a:spcAft>
                        <a:buClr>
                          <a:srgbClr val="000000"/>
                        </a:buClr>
                        <a:buSzPts val="1000"/>
                        <a:buFont typeface="Arial"/>
                        <a:buNone/>
                      </a:pPr>
                      <a:r>
                        <a:rPr lang="en-US" sz="1000" u="none" cap="none" strike="noStrike"/>
                        <a:t>520</a:t>
                      </a:r>
                      <a:endParaRPr sz="1200" u="none" cap="none" strike="noStrike">
                        <a:latin typeface="Arial"/>
                        <a:ea typeface="Arial"/>
                        <a:cs typeface="Arial"/>
                        <a:sym typeface="Arial"/>
                      </a:endParaRPr>
                    </a:p>
                  </a:txBody>
                  <a:tcPr marT="0" marB="0" marR="68275" marL="68275">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ctr">
                        <a:lnSpc>
                          <a:spcPct val="115000"/>
                        </a:lnSpc>
                        <a:spcBef>
                          <a:spcPts val="0"/>
                        </a:spcBef>
                        <a:spcAft>
                          <a:spcPts val="0"/>
                        </a:spcAft>
                        <a:buClr>
                          <a:srgbClr val="000000"/>
                        </a:buClr>
                        <a:buSzPts val="1000"/>
                        <a:buFont typeface="Arial"/>
                        <a:buNone/>
                      </a:pPr>
                      <a:r>
                        <a:rPr lang="en-US" sz="1000" u="none" cap="none" strike="noStrike"/>
                        <a:t>11</a:t>
                      </a:r>
                      <a:endParaRPr sz="1200" u="none" cap="none" strike="noStrike">
                        <a:latin typeface="Arial"/>
                        <a:ea typeface="Arial"/>
                        <a:cs typeface="Arial"/>
                        <a:sym typeface="Arial"/>
                      </a:endParaRPr>
                    </a:p>
                  </a:txBody>
                  <a:tcPr marT="0" marB="0" marR="68275" marL="68275">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ctr">
                        <a:lnSpc>
                          <a:spcPct val="115000"/>
                        </a:lnSpc>
                        <a:spcBef>
                          <a:spcPts val="0"/>
                        </a:spcBef>
                        <a:spcAft>
                          <a:spcPts val="0"/>
                        </a:spcAft>
                        <a:buClr>
                          <a:srgbClr val="000000"/>
                        </a:buClr>
                        <a:buSzPts val="1000"/>
                        <a:buFont typeface="Arial"/>
                        <a:buNone/>
                      </a:pPr>
                      <a:r>
                        <a:rPr lang="en-US" sz="1000" u="none" cap="none" strike="noStrike"/>
                        <a:t>18</a:t>
                      </a:r>
                      <a:endParaRPr sz="1200" u="none" cap="none" strike="noStrike">
                        <a:latin typeface="Arial"/>
                        <a:ea typeface="Arial"/>
                        <a:cs typeface="Arial"/>
                        <a:sym typeface="Arial"/>
                      </a:endParaRPr>
                    </a:p>
                  </a:txBody>
                  <a:tcPr marT="0" marB="0" marR="68275" marL="68275">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ctr">
                        <a:lnSpc>
                          <a:spcPct val="115000"/>
                        </a:lnSpc>
                        <a:spcBef>
                          <a:spcPts val="0"/>
                        </a:spcBef>
                        <a:spcAft>
                          <a:spcPts val="0"/>
                        </a:spcAft>
                        <a:buClr>
                          <a:srgbClr val="000000"/>
                        </a:buClr>
                        <a:buSzPts val="1000"/>
                        <a:buFont typeface="Arial"/>
                        <a:buNone/>
                      </a:pPr>
                      <a:r>
                        <a:rPr lang="en-US" sz="1000" u="none" cap="none" strike="noStrike"/>
                        <a:t>1168</a:t>
                      </a:r>
                      <a:endParaRPr sz="1200" u="none" cap="none" strike="noStrike">
                        <a:latin typeface="Arial"/>
                        <a:ea typeface="Arial"/>
                        <a:cs typeface="Arial"/>
                        <a:sym typeface="Arial"/>
                      </a:endParaRPr>
                    </a:p>
                  </a:txBody>
                  <a:tcPr marT="0" marB="0" marR="68275" marL="68275">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r>
              <a:tr h="215300">
                <a:tc>
                  <a:txBody>
                    <a:bodyPr/>
                    <a:lstStyle/>
                    <a:p>
                      <a:pPr indent="0" lvl="0" marL="0" marR="0" rtl="0" algn="r">
                        <a:lnSpc>
                          <a:spcPct val="115000"/>
                        </a:lnSpc>
                        <a:spcBef>
                          <a:spcPts val="0"/>
                        </a:spcBef>
                        <a:spcAft>
                          <a:spcPts val="0"/>
                        </a:spcAft>
                        <a:buClr>
                          <a:srgbClr val="000000"/>
                        </a:buClr>
                        <a:buSzPts val="1000"/>
                        <a:buFont typeface="Arial"/>
                        <a:buNone/>
                      </a:pPr>
                      <a:r>
                        <a:rPr lang="en-US" sz="1000" u="none" cap="none" strike="noStrike"/>
                        <a:t>Springfield Regional Office</a:t>
                      </a:r>
                      <a:endParaRPr sz="1200" u="none" cap="none" strike="noStrike">
                        <a:latin typeface="Arial"/>
                        <a:ea typeface="Arial"/>
                        <a:cs typeface="Arial"/>
                        <a:sym typeface="Arial"/>
                      </a:endParaRPr>
                    </a:p>
                  </a:txBody>
                  <a:tcPr marT="0" marB="0" marR="68275" marL="68275">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ctr">
                        <a:lnSpc>
                          <a:spcPct val="115000"/>
                        </a:lnSpc>
                        <a:spcBef>
                          <a:spcPts val="0"/>
                        </a:spcBef>
                        <a:spcAft>
                          <a:spcPts val="0"/>
                        </a:spcAft>
                        <a:buClr>
                          <a:srgbClr val="000000"/>
                        </a:buClr>
                        <a:buSzPts val="1000"/>
                        <a:buFont typeface="Arial"/>
                        <a:buNone/>
                      </a:pPr>
                      <a:r>
                        <a:rPr lang="en-US" sz="1000" u="none" cap="none" strike="noStrike"/>
                        <a:t>915</a:t>
                      </a:r>
                      <a:endParaRPr sz="1200" u="none" cap="none" strike="noStrike">
                        <a:latin typeface="Arial"/>
                        <a:ea typeface="Arial"/>
                        <a:cs typeface="Arial"/>
                        <a:sym typeface="Arial"/>
                      </a:endParaRPr>
                    </a:p>
                  </a:txBody>
                  <a:tcPr marT="0" marB="0" marR="68275" marL="68275">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ctr">
                        <a:lnSpc>
                          <a:spcPct val="115000"/>
                        </a:lnSpc>
                        <a:spcBef>
                          <a:spcPts val="0"/>
                        </a:spcBef>
                        <a:spcAft>
                          <a:spcPts val="0"/>
                        </a:spcAft>
                        <a:buClr>
                          <a:srgbClr val="000000"/>
                        </a:buClr>
                        <a:buSzPts val="1000"/>
                        <a:buFont typeface="Arial"/>
                        <a:buNone/>
                      </a:pPr>
                      <a:r>
                        <a:rPr lang="en-US" sz="1000" u="none" cap="none" strike="noStrike"/>
                        <a:t>888</a:t>
                      </a:r>
                      <a:endParaRPr sz="1200" u="none" cap="none" strike="noStrike">
                        <a:latin typeface="Arial"/>
                        <a:ea typeface="Arial"/>
                        <a:cs typeface="Arial"/>
                        <a:sym typeface="Arial"/>
                      </a:endParaRPr>
                    </a:p>
                  </a:txBody>
                  <a:tcPr marT="0" marB="0" marR="68275" marL="68275">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ctr">
                        <a:lnSpc>
                          <a:spcPct val="115000"/>
                        </a:lnSpc>
                        <a:spcBef>
                          <a:spcPts val="0"/>
                        </a:spcBef>
                        <a:spcAft>
                          <a:spcPts val="0"/>
                        </a:spcAft>
                        <a:buClr>
                          <a:srgbClr val="000000"/>
                        </a:buClr>
                        <a:buSzPts val="1000"/>
                        <a:buFont typeface="Arial"/>
                        <a:buNone/>
                      </a:pPr>
                      <a:r>
                        <a:rPr lang="en-US" sz="1000" u="none" cap="none" strike="noStrike"/>
                        <a:t>62</a:t>
                      </a:r>
                      <a:endParaRPr sz="1200" u="none" cap="none" strike="noStrike">
                        <a:latin typeface="Arial"/>
                        <a:ea typeface="Arial"/>
                        <a:cs typeface="Arial"/>
                        <a:sym typeface="Arial"/>
                      </a:endParaRPr>
                    </a:p>
                  </a:txBody>
                  <a:tcPr marT="0" marB="0" marR="68275" marL="68275">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ctr">
                        <a:lnSpc>
                          <a:spcPct val="115000"/>
                        </a:lnSpc>
                        <a:spcBef>
                          <a:spcPts val="0"/>
                        </a:spcBef>
                        <a:spcAft>
                          <a:spcPts val="0"/>
                        </a:spcAft>
                        <a:buClr>
                          <a:srgbClr val="000000"/>
                        </a:buClr>
                        <a:buSzPts val="1000"/>
                        <a:buFont typeface="Arial"/>
                        <a:buNone/>
                      </a:pPr>
                      <a:r>
                        <a:rPr lang="en-US" sz="1000" u="none" cap="none" strike="noStrike"/>
                        <a:t>57</a:t>
                      </a:r>
                      <a:endParaRPr sz="1200" u="none" cap="none" strike="noStrike">
                        <a:latin typeface="Arial"/>
                        <a:ea typeface="Arial"/>
                        <a:cs typeface="Arial"/>
                        <a:sym typeface="Arial"/>
                      </a:endParaRPr>
                    </a:p>
                  </a:txBody>
                  <a:tcPr marT="0" marB="0" marR="68275" marL="68275">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ctr">
                        <a:lnSpc>
                          <a:spcPct val="115000"/>
                        </a:lnSpc>
                        <a:spcBef>
                          <a:spcPts val="0"/>
                        </a:spcBef>
                        <a:spcAft>
                          <a:spcPts val="0"/>
                        </a:spcAft>
                        <a:buClr>
                          <a:srgbClr val="000000"/>
                        </a:buClr>
                        <a:buSzPts val="1000"/>
                        <a:buFont typeface="Arial"/>
                        <a:buNone/>
                      </a:pPr>
                      <a:r>
                        <a:rPr lang="en-US" sz="1000" u="none" cap="none" strike="noStrike"/>
                        <a:t>1922</a:t>
                      </a:r>
                      <a:endParaRPr sz="1200" u="none" cap="none" strike="noStrike">
                        <a:latin typeface="Arial"/>
                        <a:ea typeface="Arial"/>
                        <a:cs typeface="Arial"/>
                        <a:sym typeface="Arial"/>
                      </a:endParaRPr>
                    </a:p>
                  </a:txBody>
                  <a:tcPr marT="0" marB="0" marR="68275" marL="68275">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r>
              <a:tr h="215300">
                <a:tc>
                  <a:txBody>
                    <a:bodyPr/>
                    <a:lstStyle/>
                    <a:p>
                      <a:pPr indent="0" lvl="0" marL="0" marR="0" rtl="0" algn="r">
                        <a:lnSpc>
                          <a:spcPct val="115000"/>
                        </a:lnSpc>
                        <a:spcBef>
                          <a:spcPts val="0"/>
                        </a:spcBef>
                        <a:spcAft>
                          <a:spcPts val="0"/>
                        </a:spcAft>
                        <a:buClr>
                          <a:srgbClr val="000000"/>
                        </a:buClr>
                        <a:buSzPts val="1000"/>
                        <a:buFont typeface="Arial"/>
                        <a:buNone/>
                      </a:pPr>
                      <a:r>
                        <a:rPr lang="en-US" sz="1000" u="none" cap="none" strike="noStrike"/>
                        <a:t>St Louis Regional Office</a:t>
                      </a:r>
                      <a:endParaRPr sz="1200" u="none" cap="none" strike="noStrike">
                        <a:latin typeface="Arial"/>
                        <a:ea typeface="Arial"/>
                        <a:cs typeface="Arial"/>
                        <a:sym typeface="Arial"/>
                      </a:endParaRPr>
                    </a:p>
                  </a:txBody>
                  <a:tcPr marT="0" marB="0" marR="68275" marL="68275">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ctr">
                        <a:lnSpc>
                          <a:spcPct val="115000"/>
                        </a:lnSpc>
                        <a:spcBef>
                          <a:spcPts val="0"/>
                        </a:spcBef>
                        <a:spcAft>
                          <a:spcPts val="0"/>
                        </a:spcAft>
                        <a:buClr>
                          <a:srgbClr val="000000"/>
                        </a:buClr>
                        <a:buSzPts val="1000"/>
                        <a:buFont typeface="Arial"/>
                        <a:buNone/>
                      </a:pPr>
                      <a:r>
                        <a:rPr lang="en-US" sz="1000" u="none" cap="none" strike="noStrike"/>
                        <a:t>1414</a:t>
                      </a:r>
                      <a:endParaRPr sz="1200" u="none" cap="none" strike="noStrike">
                        <a:latin typeface="Arial"/>
                        <a:ea typeface="Arial"/>
                        <a:cs typeface="Arial"/>
                        <a:sym typeface="Arial"/>
                      </a:endParaRPr>
                    </a:p>
                  </a:txBody>
                  <a:tcPr marT="0" marB="0" marR="68275" marL="68275">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ctr">
                        <a:lnSpc>
                          <a:spcPct val="115000"/>
                        </a:lnSpc>
                        <a:spcBef>
                          <a:spcPts val="0"/>
                        </a:spcBef>
                        <a:spcAft>
                          <a:spcPts val="0"/>
                        </a:spcAft>
                        <a:buClr>
                          <a:srgbClr val="000000"/>
                        </a:buClr>
                        <a:buSzPts val="1000"/>
                        <a:buFont typeface="Arial"/>
                        <a:buNone/>
                      </a:pPr>
                      <a:r>
                        <a:rPr lang="en-US" sz="1000" u="none" cap="none" strike="noStrike"/>
                        <a:t>1931</a:t>
                      </a:r>
                      <a:endParaRPr sz="1200" u="none" cap="none" strike="noStrike">
                        <a:latin typeface="Arial"/>
                        <a:ea typeface="Arial"/>
                        <a:cs typeface="Arial"/>
                        <a:sym typeface="Arial"/>
                      </a:endParaRPr>
                    </a:p>
                  </a:txBody>
                  <a:tcPr marT="0" marB="0" marR="68275" marL="68275">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ctr">
                        <a:lnSpc>
                          <a:spcPct val="115000"/>
                        </a:lnSpc>
                        <a:spcBef>
                          <a:spcPts val="0"/>
                        </a:spcBef>
                        <a:spcAft>
                          <a:spcPts val="0"/>
                        </a:spcAft>
                        <a:buClr>
                          <a:srgbClr val="000000"/>
                        </a:buClr>
                        <a:buSzPts val="1000"/>
                        <a:buFont typeface="Arial"/>
                        <a:buNone/>
                      </a:pPr>
                      <a:r>
                        <a:rPr lang="en-US" sz="1000" u="none" cap="none" strike="noStrike"/>
                        <a:t>121</a:t>
                      </a:r>
                      <a:endParaRPr sz="1200" u="none" cap="none" strike="noStrike">
                        <a:latin typeface="Arial"/>
                        <a:ea typeface="Arial"/>
                        <a:cs typeface="Arial"/>
                        <a:sym typeface="Arial"/>
                      </a:endParaRPr>
                    </a:p>
                  </a:txBody>
                  <a:tcPr marT="0" marB="0" marR="68275" marL="68275">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ctr">
                        <a:lnSpc>
                          <a:spcPct val="115000"/>
                        </a:lnSpc>
                        <a:spcBef>
                          <a:spcPts val="0"/>
                        </a:spcBef>
                        <a:spcAft>
                          <a:spcPts val="0"/>
                        </a:spcAft>
                        <a:buClr>
                          <a:srgbClr val="000000"/>
                        </a:buClr>
                        <a:buSzPts val="1000"/>
                        <a:buFont typeface="Arial"/>
                        <a:buNone/>
                      </a:pPr>
                      <a:r>
                        <a:rPr lang="en-US" sz="1000" u="none" cap="none" strike="noStrike"/>
                        <a:t>288</a:t>
                      </a:r>
                      <a:endParaRPr sz="1200" u="none" cap="none" strike="noStrike">
                        <a:latin typeface="Arial"/>
                        <a:ea typeface="Arial"/>
                        <a:cs typeface="Arial"/>
                        <a:sym typeface="Arial"/>
                      </a:endParaRPr>
                    </a:p>
                  </a:txBody>
                  <a:tcPr marT="0" marB="0" marR="68275" marL="68275">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ctr">
                        <a:lnSpc>
                          <a:spcPct val="115000"/>
                        </a:lnSpc>
                        <a:spcBef>
                          <a:spcPts val="0"/>
                        </a:spcBef>
                        <a:spcAft>
                          <a:spcPts val="0"/>
                        </a:spcAft>
                        <a:buClr>
                          <a:srgbClr val="000000"/>
                        </a:buClr>
                        <a:buSzPts val="1000"/>
                        <a:buFont typeface="Arial"/>
                        <a:buNone/>
                      </a:pPr>
                      <a:r>
                        <a:rPr lang="en-US" sz="1000" u="none" cap="none" strike="noStrike"/>
                        <a:t>3754</a:t>
                      </a:r>
                      <a:endParaRPr sz="1200" u="none" cap="none" strike="noStrike">
                        <a:latin typeface="Arial"/>
                        <a:ea typeface="Arial"/>
                        <a:cs typeface="Arial"/>
                        <a:sym typeface="Arial"/>
                      </a:endParaRPr>
                    </a:p>
                  </a:txBody>
                  <a:tcPr marT="0" marB="0" marR="68275" marL="68275">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r>
              <a:tr h="215300">
                <a:tc>
                  <a:txBody>
                    <a:bodyPr/>
                    <a:lstStyle/>
                    <a:p>
                      <a:pPr indent="0" lvl="0" marL="0" marR="0" rtl="0" algn="r">
                        <a:lnSpc>
                          <a:spcPct val="115000"/>
                        </a:lnSpc>
                        <a:spcBef>
                          <a:spcPts val="0"/>
                        </a:spcBef>
                        <a:spcAft>
                          <a:spcPts val="0"/>
                        </a:spcAft>
                        <a:buClr>
                          <a:srgbClr val="000000"/>
                        </a:buClr>
                        <a:buSzPts val="1000"/>
                        <a:buFont typeface="Arial"/>
                        <a:buNone/>
                      </a:pPr>
                      <a:r>
                        <a:rPr lang="en-US" sz="1000" u="none" cap="none" strike="noStrike"/>
                        <a:t>Total</a:t>
                      </a:r>
                      <a:endParaRPr sz="1200" u="none" cap="none" strike="noStrike">
                        <a:latin typeface="Arial"/>
                        <a:ea typeface="Arial"/>
                        <a:cs typeface="Arial"/>
                        <a:sym typeface="Arial"/>
                      </a:endParaRPr>
                    </a:p>
                  </a:txBody>
                  <a:tcPr marT="0" marB="0" marR="68275" marL="68275">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ctr">
                        <a:lnSpc>
                          <a:spcPct val="115000"/>
                        </a:lnSpc>
                        <a:spcBef>
                          <a:spcPts val="0"/>
                        </a:spcBef>
                        <a:spcAft>
                          <a:spcPts val="0"/>
                        </a:spcAft>
                        <a:buClr>
                          <a:srgbClr val="000000"/>
                        </a:buClr>
                        <a:buSzPts val="1000"/>
                        <a:buFont typeface="Arial"/>
                        <a:buNone/>
                      </a:pPr>
                      <a:r>
                        <a:rPr lang="en-US" sz="1000" u="none" cap="none" strike="noStrike"/>
                        <a:t>7085</a:t>
                      </a:r>
                      <a:endParaRPr sz="1200" u="none" cap="none" strike="noStrike">
                        <a:latin typeface="Arial"/>
                        <a:ea typeface="Arial"/>
                        <a:cs typeface="Arial"/>
                        <a:sym typeface="Arial"/>
                      </a:endParaRPr>
                    </a:p>
                  </a:txBody>
                  <a:tcPr marT="0" marB="0" marR="68275" marL="68275">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ctr">
                        <a:lnSpc>
                          <a:spcPct val="115000"/>
                        </a:lnSpc>
                        <a:spcBef>
                          <a:spcPts val="0"/>
                        </a:spcBef>
                        <a:spcAft>
                          <a:spcPts val="0"/>
                        </a:spcAft>
                        <a:buClr>
                          <a:srgbClr val="000000"/>
                        </a:buClr>
                        <a:buSzPts val="1000"/>
                        <a:buFont typeface="Arial"/>
                        <a:buNone/>
                      </a:pPr>
                      <a:r>
                        <a:rPr lang="en-US" sz="1000" u="none" cap="none" strike="noStrike"/>
                        <a:t>9053</a:t>
                      </a:r>
                      <a:endParaRPr sz="1200" u="none" cap="none" strike="noStrike">
                        <a:latin typeface="Arial"/>
                        <a:ea typeface="Arial"/>
                        <a:cs typeface="Arial"/>
                        <a:sym typeface="Arial"/>
                      </a:endParaRPr>
                    </a:p>
                  </a:txBody>
                  <a:tcPr marT="0" marB="0" marR="68275" marL="68275">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ctr">
                        <a:lnSpc>
                          <a:spcPct val="115000"/>
                        </a:lnSpc>
                        <a:spcBef>
                          <a:spcPts val="0"/>
                        </a:spcBef>
                        <a:spcAft>
                          <a:spcPts val="0"/>
                        </a:spcAft>
                        <a:buClr>
                          <a:srgbClr val="000000"/>
                        </a:buClr>
                        <a:buSzPts val="1000"/>
                        <a:buFont typeface="Arial"/>
                        <a:buNone/>
                      </a:pPr>
                      <a:r>
                        <a:rPr lang="en-US" sz="1000" u="none" cap="none" strike="noStrike"/>
                        <a:t>319</a:t>
                      </a:r>
                      <a:endParaRPr sz="1200" u="none" cap="none" strike="noStrike">
                        <a:latin typeface="Arial"/>
                        <a:ea typeface="Arial"/>
                        <a:cs typeface="Arial"/>
                        <a:sym typeface="Arial"/>
                      </a:endParaRPr>
                    </a:p>
                  </a:txBody>
                  <a:tcPr marT="0" marB="0" marR="68275" marL="68275">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ctr">
                        <a:lnSpc>
                          <a:spcPct val="115000"/>
                        </a:lnSpc>
                        <a:spcBef>
                          <a:spcPts val="0"/>
                        </a:spcBef>
                        <a:spcAft>
                          <a:spcPts val="0"/>
                        </a:spcAft>
                        <a:buClr>
                          <a:srgbClr val="000000"/>
                        </a:buClr>
                        <a:buSzPts val="1000"/>
                        <a:buFont typeface="Arial"/>
                        <a:buNone/>
                      </a:pPr>
                      <a:r>
                        <a:rPr lang="en-US" sz="1000" u="none" cap="none" strike="noStrike"/>
                        <a:t>1113</a:t>
                      </a:r>
                      <a:endParaRPr sz="1200" u="none" cap="none" strike="noStrike">
                        <a:latin typeface="Arial"/>
                        <a:ea typeface="Arial"/>
                        <a:cs typeface="Arial"/>
                        <a:sym typeface="Arial"/>
                      </a:endParaRPr>
                    </a:p>
                  </a:txBody>
                  <a:tcPr marT="0" marB="0" marR="68275" marL="68275">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ctr">
                        <a:lnSpc>
                          <a:spcPct val="115000"/>
                        </a:lnSpc>
                        <a:spcBef>
                          <a:spcPts val="0"/>
                        </a:spcBef>
                        <a:spcAft>
                          <a:spcPts val="0"/>
                        </a:spcAft>
                        <a:buClr>
                          <a:srgbClr val="000000"/>
                        </a:buClr>
                        <a:buSzPts val="1000"/>
                        <a:buFont typeface="Arial"/>
                        <a:buNone/>
                      </a:pPr>
                      <a:r>
                        <a:rPr lang="en-US" sz="1000" u="none" cap="none" strike="noStrike"/>
                        <a:t>17570</a:t>
                      </a:r>
                      <a:endParaRPr sz="1200" u="none" cap="none" strike="noStrike">
                        <a:latin typeface="Arial"/>
                        <a:ea typeface="Arial"/>
                        <a:cs typeface="Arial"/>
                        <a:sym typeface="Arial"/>
                      </a:endParaRPr>
                    </a:p>
                  </a:txBody>
                  <a:tcPr marT="0" marB="0" marR="68275" marL="68275">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r>
              <a:tr h="216425">
                <a:tc>
                  <a:txBody>
                    <a:bodyPr/>
                    <a:lstStyle/>
                    <a:p>
                      <a:pPr indent="0" lvl="0" marL="0" marR="0" rtl="0" algn="l">
                        <a:lnSpc>
                          <a:spcPct val="115000"/>
                        </a:lnSpc>
                        <a:spcBef>
                          <a:spcPts val="0"/>
                        </a:spcBef>
                        <a:spcAft>
                          <a:spcPts val="0"/>
                        </a:spcAft>
                        <a:buClr>
                          <a:srgbClr val="000000"/>
                        </a:buClr>
                        <a:buSzPts val="1100"/>
                        <a:buFont typeface="Arial"/>
                        <a:buNone/>
                      </a:pPr>
                      <a:r>
                        <a:rPr lang="en-US" sz="1100" u="none" cap="none" strike="noStrike"/>
                        <a:t> </a:t>
                      </a:r>
                      <a:endParaRPr sz="1200" u="none" cap="none" strike="noStrike">
                        <a:latin typeface="Arial"/>
                        <a:ea typeface="Arial"/>
                        <a:cs typeface="Arial"/>
                        <a:sym typeface="Arial"/>
                      </a:endParaRPr>
                    </a:p>
                  </a:txBody>
                  <a:tcPr marT="0" marB="0" marR="68275" marL="68275"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ctr">
                        <a:lnSpc>
                          <a:spcPct val="115000"/>
                        </a:lnSpc>
                        <a:spcBef>
                          <a:spcPts val="0"/>
                        </a:spcBef>
                        <a:spcAft>
                          <a:spcPts val="0"/>
                        </a:spcAft>
                        <a:buClr>
                          <a:srgbClr val="000000"/>
                        </a:buClr>
                        <a:buSzPts val="1100"/>
                        <a:buFont typeface="Arial"/>
                        <a:buNone/>
                      </a:pPr>
                      <a:r>
                        <a:rPr lang="en-US" sz="1100" u="none" cap="none" strike="noStrike"/>
                        <a:t> </a:t>
                      </a:r>
                      <a:endParaRPr sz="1200" u="none" cap="none" strike="noStrike">
                        <a:latin typeface="Arial"/>
                        <a:ea typeface="Arial"/>
                        <a:cs typeface="Arial"/>
                        <a:sym typeface="Arial"/>
                      </a:endParaRPr>
                    </a:p>
                  </a:txBody>
                  <a:tcPr marT="0" marB="0" marR="68275" marL="68275"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ctr">
                        <a:lnSpc>
                          <a:spcPct val="115000"/>
                        </a:lnSpc>
                        <a:spcBef>
                          <a:spcPts val="0"/>
                        </a:spcBef>
                        <a:spcAft>
                          <a:spcPts val="0"/>
                        </a:spcAft>
                        <a:buClr>
                          <a:srgbClr val="000000"/>
                        </a:buClr>
                        <a:buSzPts val="1100"/>
                        <a:buFont typeface="Arial"/>
                        <a:buNone/>
                      </a:pPr>
                      <a:r>
                        <a:rPr lang="en-US" sz="1100" u="none" cap="none" strike="noStrike"/>
                        <a:t> </a:t>
                      </a:r>
                      <a:endParaRPr sz="1200" u="none" cap="none" strike="noStrike">
                        <a:latin typeface="Arial"/>
                        <a:ea typeface="Arial"/>
                        <a:cs typeface="Arial"/>
                        <a:sym typeface="Arial"/>
                      </a:endParaRPr>
                    </a:p>
                  </a:txBody>
                  <a:tcPr marT="0" marB="0" marR="68275" marL="68275"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ctr">
                        <a:lnSpc>
                          <a:spcPct val="115000"/>
                        </a:lnSpc>
                        <a:spcBef>
                          <a:spcPts val="0"/>
                        </a:spcBef>
                        <a:spcAft>
                          <a:spcPts val="0"/>
                        </a:spcAft>
                        <a:buClr>
                          <a:srgbClr val="000000"/>
                        </a:buClr>
                        <a:buSzPts val="1100"/>
                        <a:buFont typeface="Arial"/>
                        <a:buNone/>
                      </a:pPr>
                      <a:r>
                        <a:rPr lang="en-US" sz="1100" u="none" cap="none" strike="noStrike"/>
                        <a:t> </a:t>
                      </a:r>
                      <a:endParaRPr sz="1200" u="none" cap="none" strike="noStrike">
                        <a:latin typeface="Arial"/>
                        <a:ea typeface="Arial"/>
                        <a:cs typeface="Arial"/>
                        <a:sym typeface="Arial"/>
                      </a:endParaRPr>
                    </a:p>
                  </a:txBody>
                  <a:tcPr marT="0" marB="0" marR="68275" marL="68275"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ctr">
                        <a:lnSpc>
                          <a:spcPct val="115000"/>
                        </a:lnSpc>
                        <a:spcBef>
                          <a:spcPts val="0"/>
                        </a:spcBef>
                        <a:spcAft>
                          <a:spcPts val="0"/>
                        </a:spcAft>
                        <a:buClr>
                          <a:srgbClr val="000000"/>
                        </a:buClr>
                        <a:buSzPts val="1100"/>
                        <a:buFont typeface="Arial"/>
                        <a:buNone/>
                      </a:pPr>
                      <a:r>
                        <a:rPr lang="en-US" sz="1100" u="none" cap="none" strike="noStrike"/>
                        <a:t> </a:t>
                      </a:r>
                      <a:endParaRPr sz="1200" u="none" cap="none" strike="noStrike">
                        <a:latin typeface="Arial"/>
                        <a:ea typeface="Arial"/>
                        <a:cs typeface="Arial"/>
                        <a:sym typeface="Arial"/>
                      </a:endParaRPr>
                    </a:p>
                  </a:txBody>
                  <a:tcPr marT="0" marB="0" marR="68275" marL="68275"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ctr">
                        <a:lnSpc>
                          <a:spcPct val="115000"/>
                        </a:lnSpc>
                        <a:spcBef>
                          <a:spcPts val="0"/>
                        </a:spcBef>
                        <a:spcAft>
                          <a:spcPts val="0"/>
                        </a:spcAft>
                        <a:buClr>
                          <a:srgbClr val="000000"/>
                        </a:buClr>
                        <a:buSzPts val="1100"/>
                        <a:buFont typeface="Arial"/>
                        <a:buNone/>
                      </a:pPr>
                      <a:r>
                        <a:rPr lang="en-US" sz="1100" u="none" cap="none" strike="noStrike"/>
                        <a:t> </a:t>
                      </a:r>
                      <a:endParaRPr sz="1200" u="none" cap="none" strike="noStrike">
                        <a:latin typeface="Arial"/>
                        <a:ea typeface="Arial"/>
                        <a:cs typeface="Arial"/>
                        <a:sym typeface="Arial"/>
                      </a:endParaRPr>
                    </a:p>
                  </a:txBody>
                  <a:tcPr marT="0" marB="0" marR="68275" marL="68275"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r>
              <a:tr h="216425">
                <a:tc>
                  <a:txBody>
                    <a:bodyPr/>
                    <a:lstStyle/>
                    <a:p>
                      <a:pPr indent="0" lvl="0" marL="0" marR="0" rtl="0" algn="r">
                        <a:lnSpc>
                          <a:spcPct val="115000"/>
                        </a:lnSpc>
                        <a:spcBef>
                          <a:spcPts val="0"/>
                        </a:spcBef>
                        <a:spcAft>
                          <a:spcPts val="0"/>
                        </a:spcAft>
                        <a:buClr>
                          <a:srgbClr val="000000"/>
                        </a:buClr>
                        <a:buSzPts val="1000"/>
                        <a:buFont typeface="Arial"/>
                        <a:buNone/>
                      </a:pPr>
                      <a:r>
                        <a:rPr lang="en-US" sz="1000" u="none" cap="none" strike="noStrike"/>
                        <a:t>SDS Count of Individuals</a:t>
                      </a:r>
                      <a:endParaRPr sz="1200" u="none" cap="none" strike="noStrike">
                        <a:latin typeface="Arial"/>
                        <a:ea typeface="Arial"/>
                        <a:cs typeface="Arial"/>
                        <a:sym typeface="Arial"/>
                      </a:endParaRPr>
                    </a:p>
                  </a:txBody>
                  <a:tcPr marT="0" marB="0" marR="68275" marL="68275"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ctr">
                        <a:lnSpc>
                          <a:spcPct val="115000"/>
                        </a:lnSpc>
                        <a:spcBef>
                          <a:spcPts val="0"/>
                        </a:spcBef>
                        <a:spcAft>
                          <a:spcPts val="0"/>
                        </a:spcAft>
                        <a:buClr>
                          <a:srgbClr val="000000"/>
                        </a:buClr>
                        <a:buSzPts val="1100"/>
                        <a:buFont typeface="Arial"/>
                        <a:buNone/>
                      </a:pPr>
                      <a:r>
                        <a:rPr lang="en-US" sz="1100" u="none" cap="none" strike="noStrike"/>
                        <a:t>2831</a:t>
                      </a:r>
                      <a:endParaRPr sz="1200" u="none" cap="none" strike="noStrike">
                        <a:latin typeface="Arial"/>
                        <a:ea typeface="Arial"/>
                        <a:cs typeface="Arial"/>
                        <a:sym typeface="Arial"/>
                      </a:endParaRPr>
                    </a:p>
                  </a:txBody>
                  <a:tcPr marT="0" marB="0" marR="68275" marL="68275"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ctr">
                        <a:lnSpc>
                          <a:spcPct val="115000"/>
                        </a:lnSpc>
                        <a:spcBef>
                          <a:spcPts val="0"/>
                        </a:spcBef>
                        <a:spcAft>
                          <a:spcPts val="0"/>
                        </a:spcAft>
                        <a:buClr>
                          <a:srgbClr val="000000"/>
                        </a:buClr>
                        <a:buSzPts val="1100"/>
                        <a:buFont typeface="Arial"/>
                        <a:buNone/>
                      </a:pPr>
                      <a:r>
                        <a:rPr lang="en-US" sz="1100" u="none" cap="none" strike="noStrike"/>
                        <a:t>395</a:t>
                      </a:r>
                      <a:endParaRPr sz="1200" u="none" cap="none" strike="noStrike">
                        <a:latin typeface="Arial"/>
                        <a:ea typeface="Arial"/>
                        <a:cs typeface="Arial"/>
                        <a:sym typeface="Arial"/>
                      </a:endParaRPr>
                    </a:p>
                  </a:txBody>
                  <a:tcPr marT="0" marB="0" marR="68275" marL="68275"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ctr">
                        <a:lnSpc>
                          <a:spcPct val="115000"/>
                        </a:lnSpc>
                        <a:spcBef>
                          <a:spcPts val="0"/>
                        </a:spcBef>
                        <a:spcAft>
                          <a:spcPts val="0"/>
                        </a:spcAft>
                        <a:buClr>
                          <a:srgbClr val="000000"/>
                        </a:buClr>
                        <a:buSzPts val="1100"/>
                        <a:buFont typeface="Arial"/>
                        <a:buNone/>
                      </a:pPr>
                      <a:r>
                        <a:rPr lang="en-US" sz="1100" u="none" cap="none" strike="noStrike"/>
                        <a:t>217</a:t>
                      </a:r>
                      <a:endParaRPr sz="1200" u="none" cap="none" strike="noStrike">
                        <a:latin typeface="Arial"/>
                        <a:ea typeface="Arial"/>
                        <a:cs typeface="Arial"/>
                        <a:sym typeface="Arial"/>
                      </a:endParaRPr>
                    </a:p>
                  </a:txBody>
                  <a:tcPr marT="0" marB="0" marR="68275" marL="68275"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ctr">
                        <a:lnSpc>
                          <a:spcPct val="115000"/>
                        </a:lnSpc>
                        <a:spcBef>
                          <a:spcPts val="0"/>
                        </a:spcBef>
                        <a:spcAft>
                          <a:spcPts val="0"/>
                        </a:spcAft>
                        <a:buClr>
                          <a:srgbClr val="000000"/>
                        </a:buClr>
                        <a:buSzPts val="1100"/>
                        <a:buFont typeface="Arial"/>
                        <a:buNone/>
                      </a:pPr>
                      <a:r>
                        <a:rPr lang="en-US" sz="1100" u="none" cap="none" strike="noStrike"/>
                        <a:t>84</a:t>
                      </a:r>
                      <a:endParaRPr sz="1200" u="none" cap="none" strike="noStrike">
                        <a:latin typeface="Arial"/>
                        <a:ea typeface="Arial"/>
                        <a:cs typeface="Arial"/>
                        <a:sym typeface="Arial"/>
                      </a:endParaRPr>
                    </a:p>
                  </a:txBody>
                  <a:tcPr marT="0" marB="0" marR="68275" marL="68275"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ctr">
                        <a:lnSpc>
                          <a:spcPct val="115000"/>
                        </a:lnSpc>
                        <a:spcBef>
                          <a:spcPts val="0"/>
                        </a:spcBef>
                        <a:spcAft>
                          <a:spcPts val="0"/>
                        </a:spcAft>
                        <a:buClr>
                          <a:srgbClr val="000000"/>
                        </a:buClr>
                        <a:buSzPts val="1100"/>
                        <a:buFont typeface="Arial"/>
                        <a:buNone/>
                      </a:pPr>
                      <a:r>
                        <a:rPr lang="en-US" sz="1100" u="none" cap="none" strike="noStrike"/>
                        <a:t>3527</a:t>
                      </a:r>
                      <a:endParaRPr sz="1200" u="none" cap="none" strike="noStrike">
                        <a:latin typeface="Arial"/>
                        <a:ea typeface="Arial"/>
                        <a:cs typeface="Arial"/>
                        <a:sym typeface="Arial"/>
                      </a:endParaRPr>
                    </a:p>
                  </a:txBody>
                  <a:tcPr marT="0" marB="0" marR="68275" marL="68275"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r>
              <a:tr h="216425">
                <a:tc>
                  <a:txBody>
                    <a:bodyPr/>
                    <a:lstStyle/>
                    <a:p>
                      <a:pPr indent="0" lvl="0" marL="0" marR="0" rtl="0" algn="r">
                        <a:lnSpc>
                          <a:spcPct val="115000"/>
                        </a:lnSpc>
                        <a:spcBef>
                          <a:spcPts val="0"/>
                        </a:spcBef>
                        <a:spcAft>
                          <a:spcPts val="0"/>
                        </a:spcAft>
                        <a:buClr>
                          <a:srgbClr val="000000"/>
                        </a:buClr>
                        <a:buSzPts val="1000"/>
                        <a:buFont typeface="Arial"/>
                        <a:buNone/>
                      </a:pPr>
                      <a:r>
                        <a:rPr lang="en-US" sz="1000" u="none" cap="none" strike="noStrike"/>
                        <a:t> </a:t>
                      </a:r>
                      <a:endParaRPr sz="1200" u="none" cap="none" strike="noStrike">
                        <a:latin typeface="Arial"/>
                        <a:ea typeface="Arial"/>
                        <a:cs typeface="Arial"/>
                        <a:sym typeface="Arial"/>
                      </a:endParaRPr>
                    </a:p>
                  </a:txBody>
                  <a:tcPr marT="0" marB="0" marR="68275" marL="68275"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ctr">
                        <a:lnSpc>
                          <a:spcPct val="115000"/>
                        </a:lnSpc>
                        <a:spcBef>
                          <a:spcPts val="0"/>
                        </a:spcBef>
                        <a:spcAft>
                          <a:spcPts val="0"/>
                        </a:spcAft>
                        <a:buClr>
                          <a:srgbClr val="000000"/>
                        </a:buClr>
                        <a:buSzPts val="1100"/>
                        <a:buFont typeface="Arial"/>
                        <a:buNone/>
                      </a:pPr>
                      <a:r>
                        <a:rPr lang="en-US" sz="1100" u="none" cap="none" strike="noStrike"/>
                        <a:t> </a:t>
                      </a:r>
                      <a:endParaRPr sz="1200" u="none" cap="none" strike="noStrike">
                        <a:latin typeface="Arial"/>
                        <a:ea typeface="Arial"/>
                        <a:cs typeface="Arial"/>
                        <a:sym typeface="Arial"/>
                      </a:endParaRPr>
                    </a:p>
                  </a:txBody>
                  <a:tcPr marT="0" marB="0" marR="68275" marL="68275"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ctr">
                        <a:lnSpc>
                          <a:spcPct val="115000"/>
                        </a:lnSpc>
                        <a:spcBef>
                          <a:spcPts val="0"/>
                        </a:spcBef>
                        <a:spcAft>
                          <a:spcPts val="0"/>
                        </a:spcAft>
                        <a:buClr>
                          <a:srgbClr val="000000"/>
                        </a:buClr>
                        <a:buSzPts val="1100"/>
                        <a:buFont typeface="Arial"/>
                        <a:buNone/>
                      </a:pPr>
                      <a:r>
                        <a:rPr lang="en-US" sz="1100" u="none" cap="none" strike="noStrike"/>
                        <a:t> </a:t>
                      </a:r>
                      <a:endParaRPr sz="1200" u="none" cap="none" strike="noStrike">
                        <a:latin typeface="Arial"/>
                        <a:ea typeface="Arial"/>
                        <a:cs typeface="Arial"/>
                        <a:sym typeface="Arial"/>
                      </a:endParaRPr>
                    </a:p>
                  </a:txBody>
                  <a:tcPr marT="0" marB="0" marR="68275" marL="68275"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ctr">
                        <a:lnSpc>
                          <a:spcPct val="115000"/>
                        </a:lnSpc>
                        <a:spcBef>
                          <a:spcPts val="0"/>
                        </a:spcBef>
                        <a:spcAft>
                          <a:spcPts val="0"/>
                        </a:spcAft>
                        <a:buClr>
                          <a:srgbClr val="000000"/>
                        </a:buClr>
                        <a:buSzPts val="1100"/>
                        <a:buFont typeface="Arial"/>
                        <a:buNone/>
                      </a:pPr>
                      <a:r>
                        <a:rPr lang="en-US" sz="1100" u="none" cap="none" strike="noStrike"/>
                        <a:t> </a:t>
                      </a:r>
                      <a:endParaRPr sz="1200" u="none" cap="none" strike="noStrike">
                        <a:latin typeface="Arial"/>
                        <a:ea typeface="Arial"/>
                        <a:cs typeface="Arial"/>
                        <a:sym typeface="Arial"/>
                      </a:endParaRPr>
                    </a:p>
                  </a:txBody>
                  <a:tcPr marT="0" marB="0" marR="68275" marL="68275"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ctr">
                        <a:lnSpc>
                          <a:spcPct val="115000"/>
                        </a:lnSpc>
                        <a:spcBef>
                          <a:spcPts val="0"/>
                        </a:spcBef>
                        <a:spcAft>
                          <a:spcPts val="0"/>
                        </a:spcAft>
                        <a:buClr>
                          <a:srgbClr val="000000"/>
                        </a:buClr>
                        <a:buSzPts val="1100"/>
                        <a:buFont typeface="Arial"/>
                        <a:buNone/>
                      </a:pPr>
                      <a:r>
                        <a:rPr lang="en-US" sz="1100" u="none" cap="none" strike="noStrike"/>
                        <a:t> </a:t>
                      </a:r>
                      <a:endParaRPr sz="1200" u="none" cap="none" strike="noStrike">
                        <a:latin typeface="Arial"/>
                        <a:ea typeface="Arial"/>
                        <a:cs typeface="Arial"/>
                        <a:sym typeface="Arial"/>
                      </a:endParaRPr>
                    </a:p>
                  </a:txBody>
                  <a:tcPr marT="0" marB="0" marR="68275" marL="68275"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ctr">
                        <a:lnSpc>
                          <a:spcPct val="115000"/>
                        </a:lnSpc>
                        <a:spcBef>
                          <a:spcPts val="0"/>
                        </a:spcBef>
                        <a:spcAft>
                          <a:spcPts val="0"/>
                        </a:spcAft>
                        <a:buClr>
                          <a:srgbClr val="000000"/>
                        </a:buClr>
                        <a:buSzPts val="1100"/>
                        <a:buFont typeface="Arial"/>
                        <a:buNone/>
                      </a:pPr>
                      <a:r>
                        <a:rPr lang="en-US" sz="1100" u="none" cap="none" strike="noStrike"/>
                        <a:t> </a:t>
                      </a:r>
                      <a:endParaRPr sz="1200" u="none" cap="none" strike="noStrike">
                        <a:latin typeface="Arial"/>
                        <a:ea typeface="Arial"/>
                        <a:cs typeface="Arial"/>
                        <a:sym typeface="Arial"/>
                      </a:endParaRPr>
                    </a:p>
                  </a:txBody>
                  <a:tcPr marT="0" marB="0" marR="68275" marL="68275"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r>
              <a:tr h="216425">
                <a:tc>
                  <a:txBody>
                    <a:bodyPr/>
                    <a:lstStyle/>
                    <a:p>
                      <a:pPr indent="0" lvl="0" marL="0" marR="0" rtl="0" algn="r">
                        <a:lnSpc>
                          <a:spcPct val="115000"/>
                        </a:lnSpc>
                        <a:spcBef>
                          <a:spcPts val="0"/>
                        </a:spcBef>
                        <a:spcAft>
                          <a:spcPts val="0"/>
                        </a:spcAft>
                        <a:buClr>
                          <a:srgbClr val="000000"/>
                        </a:buClr>
                        <a:buSzPts val="1000"/>
                        <a:buFont typeface="Arial"/>
                        <a:buNone/>
                      </a:pPr>
                      <a:r>
                        <a:rPr lang="en-US" sz="1000" u="none" cap="none" strike="noStrike"/>
                        <a:t>% of Waiver participants in SDS</a:t>
                      </a:r>
                      <a:endParaRPr sz="1200" u="none" cap="none" strike="noStrike">
                        <a:latin typeface="Arial"/>
                        <a:ea typeface="Arial"/>
                        <a:cs typeface="Arial"/>
                        <a:sym typeface="Arial"/>
                      </a:endParaRPr>
                    </a:p>
                  </a:txBody>
                  <a:tcPr marT="0" marB="0" marR="68275" marL="68275"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ctr">
                        <a:lnSpc>
                          <a:spcPct val="115000"/>
                        </a:lnSpc>
                        <a:spcBef>
                          <a:spcPts val="0"/>
                        </a:spcBef>
                        <a:spcAft>
                          <a:spcPts val="0"/>
                        </a:spcAft>
                        <a:buClr>
                          <a:srgbClr val="000000"/>
                        </a:buClr>
                        <a:buSzPts val="1100"/>
                        <a:buFont typeface="Arial"/>
                        <a:buNone/>
                      </a:pPr>
                      <a:r>
                        <a:rPr lang="en-US" sz="1100" u="none" cap="none" strike="noStrike"/>
                        <a:t>40%</a:t>
                      </a:r>
                      <a:endParaRPr sz="1200" u="none" cap="none" strike="noStrike">
                        <a:latin typeface="Arial"/>
                        <a:ea typeface="Arial"/>
                        <a:cs typeface="Arial"/>
                        <a:sym typeface="Arial"/>
                      </a:endParaRPr>
                    </a:p>
                  </a:txBody>
                  <a:tcPr marT="0" marB="0" marR="68275" marL="68275"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ctr">
                        <a:lnSpc>
                          <a:spcPct val="115000"/>
                        </a:lnSpc>
                        <a:spcBef>
                          <a:spcPts val="0"/>
                        </a:spcBef>
                        <a:spcAft>
                          <a:spcPts val="0"/>
                        </a:spcAft>
                        <a:buClr>
                          <a:srgbClr val="000000"/>
                        </a:buClr>
                        <a:buSzPts val="1100"/>
                        <a:buFont typeface="Arial"/>
                        <a:buNone/>
                      </a:pPr>
                      <a:r>
                        <a:rPr lang="en-US" sz="1100" u="none" cap="none" strike="noStrike"/>
                        <a:t>4%</a:t>
                      </a:r>
                      <a:endParaRPr sz="1200" u="none" cap="none" strike="noStrike">
                        <a:latin typeface="Arial"/>
                        <a:ea typeface="Arial"/>
                        <a:cs typeface="Arial"/>
                        <a:sym typeface="Arial"/>
                      </a:endParaRPr>
                    </a:p>
                  </a:txBody>
                  <a:tcPr marT="0" marB="0" marR="68275" marL="68275"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ctr">
                        <a:lnSpc>
                          <a:spcPct val="115000"/>
                        </a:lnSpc>
                        <a:spcBef>
                          <a:spcPts val="0"/>
                        </a:spcBef>
                        <a:spcAft>
                          <a:spcPts val="0"/>
                        </a:spcAft>
                        <a:buClr>
                          <a:srgbClr val="000000"/>
                        </a:buClr>
                        <a:buSzPts val="1100"/>
                        <a:buFont typeface="Arial"/>
                        <a:buNone/>
                      </a:pPr>
                      <a:r>
                        <a:rPr lang="en-US" sz="1100" u="none" cap="none" strike="noStrike"/>
                        <a:t>68%</a:t>
                      </a:r>
                      <a:endParaRPr sz="1200" u="none" cap="none" strike="noStrike">
                        <a:latin typeface="Arial"/>
                        <a:ea typeface="Arial"/>
                        <a:cs typeface="Arial"/>
                        <a:sym typeface="Arial"/>
                      </a:endParaRPr>
                    </a:p>
                  </a:txBody>
                  <a:tcPr marT="0" marB="0" marR="68275" marL="68275"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ctr">
                        <a:lnSpc>
                          <a:spcPct val="115000"/>
                        </a:lnSpc>
                        <a:spcBef>
                          <a:spcPts val="0"/>
                        </a:spcBef>
                        <a:spcAft>
                          <a:spcPts val="0"/>
                        </a:spcAft>
                        <a:buClr>
                          <a:srgbClr val="000000"/>
                        </a:buClr>
                        <a:buSzPts val="1100"/>
                        <a:buFont typeface="Arial"/>
                        <a:buNone/>
                      </a:pPr>
                      <a:r>
                        <a:rPr lang="en-US" sz="1100" u="none" cap="none" strike="noStrike"/>
                        <a:t>8%</a:t>
                      </a:r>
                      <a:endParaRPr sz="1200" u="none" cap="none" strike="noStrike">
                        <a:latin typeface="Arial"/>
                        <a:ea typeface="Arial"/>
                        <a:cs typeface="Arial"/>
                        <a:sym typeface="Arial"/>
                      </a:endParaRPr>
                    </a:p>
                  </a:txBody>
                  <a:tcPr marT="0" marB="0" marR="68275" marL="68275"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ctr">
                        <a:lnSpc>
                          <a:spcPct val="115000"/>
                        </a:lnSpc>
                        <a:spcBef>
                          <a:spcPts val="0"/>
                        </a:spcBef>
                        <a:spcAft>
                          <a:spcPts val="0"/>
                        </a:spcAft>
                        <a:buClr>
                          <a:srgbClr val="000000"/>
                        </a:buClr>
                        <a:buSzPts val="1100"/>
                        <a:buFont typeface="Arial"/>
                        <a:buNone/>
                      </a:pPr>
                      <a:r>
                        <a:rPr lang="en-US" sz="1100" u="none" cap="none" strike="noStrike"/>
                        <a:t>20%</a:t>
                      </a:r>
                      <a:endParaRPr sz="1200" u="none" cap="none" strike="noStrike">
                        <a:latin typeface="Arial"/>
                        <a:ea typeface="Arial"/>
                        <a:cs typeface="Arial"/>
                        <a:sym typeface="Arial"/>
                      </a:endParaRPr>
                    </a:p>
                  </a:txBody>
                  <a:tcPr marT="0" marB="0" marR="68275" marL="68275" anchor="b">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r>
            </a:tbl>
          </a:graphicData>
        </a:graphic>
      </p:graphicFrame>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3" name="Shape 133"/>
        <p:cNvGrpSpPr/>
        <p:nvPr/>
      </p:nvGrpSpPr>
      <p:grpSpPr>
        <a:xfrm>
          <a:off x="0" y="0"/>
          <a:ext cx="0" cy="0"/>
          <a:chOff x="0" y="0"/>
          <a:chExt cx="0" cy="0"/>
        </a:xfrm>
      </p:grpSpPr>
      <p:sp>
        <p:nvSpPr>
          <p:cNvPr id="134" name="Google Shape;134;g3a1cb7e7d18_0_39"/>
          <p:cNvSpPr txBox="1"/>
          <p:nvPr>
            <p:ph type="title"/>
          </p:nvPr>
        </p:nvSpPr>
        <p:spPr>
          <a:xfrm>
            <a:off x="311700" y="201075"/>
            <a:ext cx="8520600" cy="1185300"/>
          </a:xfrm>
          <a:prstGeom prst="rect">
            <a:avLst/>
          </a:prstGeom>
        </p:spPr>
        <p:txBody>
          <a:bodyPr anchorCtr="0" anchor="t" bIns="91425" lIns="91425" spcFirstLastPara="1" rIns="91425" wrap="square" tIns="91425">
            <a:normAutofit fontScale="90000"/>
          </a:bodyPr>
          <a:lstStyle/>
          <a:p>
            <a:pPr indent="0" lvl="0" marL="0" rtl="0" algn="ctr">
              <a:spcBef>
                <a:spcPts val="0"/>
              </a:spcBef>
              <a:spcAft>
                <a:spcPts val="0"/>
              </a:spcAft>
              <a:buNone/>
            </a:pPr>
            <a:r>
              <a:rPr lang="en-US"/>
              <a:t>Current MO Costs H</a:t>
            </a:r>
            <a:r>
              <a:rPr lang="en-US"/>
              <a:t>CBS </a:t>
            </a:r>
            <a:endParaRPr/>
          </a:p>
          <a:p>
            <a:pPr indent="0" lvl="0" marL="0" rtl="0" algn="ctr">
              <a:spcBef>
                <a:spcPts val="0"/>
              </a:spcBef>
              <a:spcAft>
                <a:spcPts val="0"/>
              </a:spcAft>
              <a:buNone/>
            </a:pPr>
            <a:r>
              <a:t/>
            </a:r>
            <a:endParaRPr sz="2244"/>
          </a:p>
          <a:p>
            <a:pPr indent="0" lvl="0" marL="0" rtl="0" algn="ctr">
              <a:spcBef>
                <a:spcPts val="0"/>
              </a:spcBef>
              <a:spcAft>
                <a:spcPts val="0"/>
              </a:spcAft>
              <a:buNone/>
            </a:pPr>
            <a:r>
              <a:rPr lang="en-US" sz="1577"/>
              <a:t>Sources - CMS-372 report and FY27 DMH Program Description Book</a:t>
            </a:r>
            <a:endParaRPr sz="1577"/>
          </a:p>
        </p:txBody>
      </p:sp>
      <p:pic>
        <p:nvPicPr>
          <p:cNvPr id="135" name="Google Shape;135;g3a1cb7e7d18_0_39" title="Chart"/>
          <p:cNvPicPr preferRelativeResize="0"/>
          <p:nvPr/>
        </p:nvPicPr>
        <p:blipFill>
          <a:blip r:embed="rId3">
            <a:alphaModFix/>
          </a:blip>
          <a:stretch>
            <a:fillRect/>
          </a:stretch>
        </p:blipFill>
        <p:spPr>
          <a:xfrm>
            <a:off x="1018399" y="1162050"/>
            <a:ext cx="6442849" cy="3716575"/>
          </a:xfrm>
          <a:prstGeom prst="rect">
            <a:avLst/>
          </a:prstGeom>
          <a:noFill/>
          <a:ln>
            <a:noFill/>
          </a:ln>
        </p:spPr>
      </p:pic>
    </p:spTree>
  </p:cSld>
  <p:clrMapOvr>
    <a:masterClrMapping/>
  </p:clrMapOvr>
</p:sld>
</file>

<file path=ppt/theme/theme1.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file>