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Adam Roac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D72B89-9515-4BB3-B78D-C498F54538BC}">
  <a:tblStyle styleId="{35D72B89-9515-4BB3-B78D-C498F54538BC}"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127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5" Type="http://schemas.openxmlformats.org/officeDocument/2006/relationships/slide" Target="slides/slide18.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2-02T05:47:22.447">
    <p:pos x="196" y="94"/>
    <p:text>I'm not sure where the slide would go, but a simple one (graphs and charts are good and all and I love them, trust me) but something like:
Cutting SDS Costs the State MORE
•	SDS: lowest cost, highest stability
•	Agency care: understaffed, more expensive
•	State institutions: $620,000 per person per year
Just a clear cut slide of hard facts easy to digest.</p:text>
  </p:cm>
  <p:cm authorId="0" idx="2" dt="2026-02-02T05:42:44.327">
    <p:pos x="196" y="94"/>
    <p:text>I want to clarify that I see this data throughout, just thinking a singular slide with the most important factual takeaways would be nice.</p:text>
  </p:cm>
  <p:cm authorId="0" idx="3" dt="2026-02-02T05:47:22.447">
    <p:pos x="196" y="94"/>
    <p:text>Keep in mind I'm not suggesting we remove the charts and graphs, maybe just tee them up somehow.</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bcb62bb1f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bcb62bb1f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bcb62bb1f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bcb62bb1f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TC - explain</a:t>
            </a:r>
            <a:endParaRPr/>
          </a:p>
          <a:p>
            <a:pPr indent="0" lvl="0" marL="0" rtl="0" algn="l">
              <a:spcBef>
                <a:spcPts val="0"/>
              </a:spcBef>
              <a:spcAft>
                <a:spcPts val="0"/>
              </a:spcAft>
              <a:buNone/>
            </a:pPr>
            <a:r>
              <a:rPr lang="en"/>
              <a:t>Community specialist - explain</a:t>
            </a:r>
            <a:endParaRPr/>
          </a:p>
          <a:p>
            <a:pPr indent="0" lvl="0" marL="0" rtl="0" algn="l">
              <a:spcBef>
                <a:spcPts val="0"/>
              </a:spcBef>
              <a:spcAft>
                <a:spcPts val="0"/>
              </a:spcAft>
              <a:buNone/>
            </a:pPr>
            <a:r>
              <a:rPr lang="en"/>
              <a:t>IGDS - Explain</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bcb62bb1f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bcb62bb1f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1"/>
              </a:buClr>
              <a:buSzPts val="1300"/>
              <a:buChar char="●"/>
            </a:pPr>
            <a:r>
              <a:rPr lang="en" sz="1300">
                <a:solidFill>
                  <a:schemeClr val="dk1"/>
                </a:solidFill>
              </a:rPr>
              <a:t>Most elected officials are being inundated with advocacy about “their” cuts. Most know NOTHING about SDS.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Making ALL state Representatives and Senators aware of their constituents that use SDS.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Do not make this US vs.THEM at this time.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Tell your story - focus on needs, financial impact if the program is cut at all, pictures, parent/guardians employment, and keeping your family together in your home.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Current Messaging - WE ARE MEDICAID, NO CUTS TO MEDICAID.  DSP crisis and we are the most vulnerable population, stay in our homes,  SDS is the most fiscally efficient DSP, state plan services not appropriate (only inside the home), live a meaningful life, let parents/guardians work.</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Cover up the state map!!  Friends, family, caregivers, employers, employees.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Log into our tracking tool at mosds.org</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This is a marathon, not a sprint.  Not one and done, establish and maintain connections with lawmakers.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Currently we are at VOLUME event - messaging will change as we get more information.</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CALL, EMAIL, SNAIL MAIL, in-person visits.  Tell your story.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c2b2832e0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we represent currently.  Our relevance</a:t>
            </a:r>
            <a:endParaRPr/>
          </a:p>
        </p:txBody>
      </p:sp>
      <p:sp>
        <p:nvSpPr>
          <p:cNvPr id="109" name="Google Shape;109;g3c2b2832e0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c2b2832e0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c2b2832e0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Trend of HCBS costs according to CMS and the published DMH FY27 Program book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c2b2832e0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c2b2832e0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Drilling down, cost per individiual in the community vs. at home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c2b2832e0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c2b2832e0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community supports are not funded, our population are the ones that will be added to the hab center population. National conversations so far has suggested that large congregate centers are an apporpriate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bcb62bb1f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bcb62bb1f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bcb62bb1f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bcb62bb1f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bcb62bb1fd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bcb62bb1fd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SUPPORT SDS FAMILY GROUP - any amount.</a:t>
            </a:r>
            <a:endParaRPr/>
          </a:p>
          <a:p>
            <a:pPr indent="0" lvl="0" marL="0" rtl="0" algn="l">
              <a:spcBef>
                <a:spcPts val="0"/>
              </a:spcBef>
              <a:spcAft>
                <a:spcPts val="0"/>
              </a:spcAft>
              <a:buNone/>
            </a:pPr>
            <a:r>
              <a:rPr lang="en"/>
              <a:t>With the $26 annual membership - you get access to Handshake and advanced sections of the website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bcb62bb1f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bcb62bb1f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c2f754ff65_4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c2f754ff65_4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bcb62bb1fd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bcb62bb1f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meeting is being recorded.  If you do not want to be recorded, you can turn off your video and stay off the chat. Transcription is on.  CC is available.</a:t>
            </a:r>
            <a:endParaRPr>
              <a:solidFill>
                <a:schemeClr val="dk1"/>
              </a:solidFill>
            </a:endParaRPr>
          </a:p>
          <a:p>
            <a:pPr indent="0" lvl="0" marL="0" rtl="0" algn="l">
              <a:spcBef>
                <a:spcPts val="0"/>
              </a:spcBef>
              <a:spcAft>
                <a:spcPts val="0"/>
              </a:spcAft>
              <a:buNone/>
            </a:pPr>
            <a:r>
              <a:rPr lang="en">
                <a:solidFill>
                  <a:schemeClr val="dk1"/>
                </a:solidFill>
              </a:rPr>
              <a:t>We will post this powerpoint and a recording on our site after the meeting.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Introductions - Housekeeping for SDS Families vs. Newcomers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SDS program status - New Fiscal Agent PPL - July 1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DSP Crisis - remains, more college students coming online (Handshake), but extreme difficulty in recruiting remains.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Budgets - if unused, expect renewal at last year actual rate.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State remains in violation of the CSR as written (since wage freeze in 2024). Origination of the CSR update process has begun.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CMS (Centers for Medicare and Medicaid Services) renewal process starting again.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organization continues representing our stakeholders with regular communication with the department at all levels.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Medicaid Cuts - the GBBB (HR1) as passed by our federally elected legislators. DMH has presented its requests, the Governor has presented his budget, and HB10 has been filed.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bcb62bb1fd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bcb62bb1fd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What it is…</a:t>
            </a:r>
            <a:endParaRPr sz="1400">
              <a:solidFill>
                <a:schemeClr val="dk1"/>
              </a:solidFill>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rPr>
              <a:t>Medicaid Funded - HCBS Waivers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Run by individual / designated rep.</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Allows families to stay together in their natural home.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DR recruits, hires, schedules, trains, and manages all DSPs with no compensation.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ISP governed - hours needed times rate.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FMS (currently Acumen-PPL) does all payroll paperwork.</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Lowest turnover of staff of all DSPs.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Most fiscally efficient (vs. Providers/Hab Centers).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Lets DSPs provide support at home AND in their community, including transporting.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Supports the MOST VULNERABLE citizens.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What it’s not…</a:t>
            </a:r>
            <a:endParaRPr sz="1400">
              <a:solidFill>
                <a:schemeClr val="dk1"/>
              </a:solidFill>
            </a:endParaRPr>
          </a:p>
          <a:p>
            <a:pPr indent="-317500" lvl="0" marL="457200" rtl="0" algn="l">
              <a:lnSpc>
                <a:spcPct val="115000"/>
              </a:lnSpc>
              <a:spcBef>
                <a:spcPts val="1200"/>
              </a:spcBef>
              <a:spcAft>
                <a:spcPts val="0"/>
              </a:spcAft>
              <a:buClr>
                <a:schemeClr val="dk1"/>
              </a:buClr>
              <a:buSzPts val="1400"/>
              <a:buChar char="●"/>
            </a:pPr>
            <a:r>
              <a:rPr lang="en" sz="1400">
                <a:solidFill>
                  <a:schemeClr val="dk1"/>
                </a:solidFill>
              </a:rPr>
              <a:t>State Plan Service - DHSS (Consumer Directed Support)</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Limited by services ONLY within the home.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SB40 funded service - except for P4H.</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Run by an agency/provider.</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Full of waste, fraud, and abuse.  </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bcb62bb1f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bcb62bb1f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we got here…One Big Beautiful Bill Act ,   eliminate income tax,   politics.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bcb62bb1f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bcb62bb1f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Waivers </a:t>
            </a:r>
            <a:endParaRPr/>
          </a:p>
          <a:p>
            <a:pPr indent="0" lvl="0" marL="0" rtl="0" algn="l">
              <a:spcBef>
                <a:spcPts val="0"/>
              </a:spcBef>
              <a:spcAft>
                <a:spcPts val="0"/>
              </a:spcAft>
              <a:buNone/>
            </a:pPr>
            <a:r>
              <a:rPr lang="en"/>
              <a:t>Federal matching funds - different percentages for different programs</a:t>
            </a:r>
            <a:endParaRPr/>
          </a:p>
          <a:p>
            <a:pPr indent="0" lvl="0" marL="0" rtl="0" algn="l">
              <a:spcBef>
                <a:spcPts val="0"/>
              </a:spcBef>
              <a:spcAft>
                <a:spcPts val="0"/>
              </a:spcAft>
              <a:buNone/>
            </a:pPr>
            <a:r>
              <a:rPr lang="en"/>
              <a:t>Code of state regulations.  History - same pay as providers, not honored in 2023, frozen in 2024, no increases since, rate study.</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bcb62bb1f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bcb62bb1f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Changes proposed. (EE limitations, wages set by budget)</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bcb62bb1f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bcb62bb1f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 - docs presented by DMH, governor prepared, HB 10 filed.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418" l="0" r="0" t="1418"/>
          <a:stretch/>
        </p:blipFill>
        <p:spPr>
          <a:xfrm>
            <a:off x="-12" y="74187"/>
            <a:ext cx="9210675" cy="4999191"/>
          </a:xfrm>
          <a:prstGeom prst="rect">
            <a:avLst/>
          </a:prstGeom>
          <a:noFill/>
          <a:ln>
            <a:noFill/>
          </a:ln>
        </p:spPr>
      </p:pic>
      <p:pic>
        <p:nvPicPr>
          <p:cNvPr id="55" name="Google Shape;55;p13" title="sdslogo.png"/>
          <p:cNvPicPr preferRelativeResize="0"/>
          <p:nvPr/>
        </p:nvPicPr>
        <p:blipFill>
          <a:blip r:embed="rId4">
            <a:alphaModFix/>
          </a:blip>
          <a:stretch>
            <a:fillRect/>
          </a:stretch>
        </p:blipFill>
        <p:spPr>
          <a:xfrm>
            <a:off x="1100425" y="333823"/>
            <a:ext cx="7270149" cy="2144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2"/>
          <p:cNvPicPr preferRelativeResize="0"/>
          <p:nvPr/>
        </p:nvPicPr>
        <p:blipFill rotWithShape="1">
          <a:blip r:embed="rId3">
            <a:alphaModFix/>
          </a:blip>
          <a:srcRect b="0" l="109" r="99" t="0"/>
          <a:stretch/>
        </p:blipFill>
        <p:spPr>
          <a:xfrm>
            <a:off x="-35700" y="0"/>
            <a:ext cx="9210675" cy="51560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redo this slide with minimalist theme and suitable for the general public." id="106" name="Google Shape;106;p23"/>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 name="Shape 110"/>
        <p:cNvGrpSpPr/>
        <p:nvPr/>
      </p:nvGrpSpPr>
      <p:grpSpPr>
        <a:xfrm>
          <a:off x="0" y="0"/>
          <a:ext cx="0" cy="0"/>
          <a:chOff x="0" y="0"/>
          <a:chExt cx="0" cy="0"/>
        </a:xfrm>
      </p:grpSpPr>
      <p:sp>
        <p:nvSpPr>
          <p:cNvPr id="111" name="Google Shape;111;p24"/>
          <p:cNvSpPr txBox="1"/>
          <p:nvPr>
            <p:ph type="title"/>
          </p:nvPr>
        </p:nvSpPr>
        <p:spPr>
          <a:xfrm>
            <a:off x="311700" y="149630"/>
            <a:ext cx="8520600" cy="1163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b="1" lang="en"/>
              <a:t>Total HCBS Waiver Slots by Region and Waiver</a:t>
            </a:r>
            <a:br>
              <a:rPr b="1" lang="en"/>
            </a:br>
            <a:r>
              <a:rPr b="1" lang="en" sz="1400"/>
              <a:t>Ran: 10/29/2025 11:05:46 AM</a:t>
            </a:r>
            <a:r>
              <a:rPr lang="en" sz="1400"/>
              <a:t> </a:t>
            </a:r>
            <a:endParaRPr/>
          </a:p>
        </p:txBody>
      </p:sp>
      <p:graphicFrame>
        <p:nvGraphicFramePr>
          <p:cNvPr id="112" name="Google Shape;112;p24"/>
          <p:cNvGraphicFramePr/>
          <p:nvPr/>
        </p:nvGraphicFramePr>
        <p:xfrm>
          <a:off x="312516" y="1113904"/>
          <a:ext cx="3000000" cy="3000000"/>
        </p:xfrm>
        <a:graphic>
          <a:graphicData uri="http://schemas.openxmlformats.org/drawingml/2006/table">
            <a:tbl>
              <a:tblPr bandRow="1" firstCol="1" firstRow="1">
                <a:noFill/>
                <a:tableStyleId>{35D72B89-9515-4BB3-B78D-C498F54538BC}</a:tableStyleId>
              </a:tblPr>
              <a:tblGrid>
                <a:gridCol w="2214400"/>
                <a:gridCol w="1235900"/>
                <a:gridCol w="1302275"/>
                <a:gridCol w="1302275"/>
                <a:gridCol w="1428700"/>
                <a:gridCol w="1036775"/>
              </a:tblGrid>
              <a:tr h="21530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 </a:t>
                      </a:r>
                      <a:endParaRPr sz="1200" u="none" cap="none" strike="noStrike">
                        <a:latin typeface="Arial"/>
                        <a:ea typeface="Arial"/>
                        <a:cs typeface="Arial"/>
                        <a:sym typeface="Arial"/>
                      </a:endParaRPr>
                    </a:p>
                  </a:txBody>
                  <a:tcPr marT="0" marB="0" marR="68275" marL="682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Community</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Comprehensive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Lopez</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Partnership</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Total</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 </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6</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2</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0</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0</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Albany Regional Office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205</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428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16</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29</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678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Central Missouri Regional Office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658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1332</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25</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96</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2111</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Hannibal Regional Office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271</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378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6</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49</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704</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Joplin Regional Office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588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564</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11</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60</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1223</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Kansas City Regional Office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1358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1813</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46</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277</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3494</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Kirksville Regional Office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205</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163</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44</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413</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Poplar Bluff Regional Office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329</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508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2</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7</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846</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Rolla Regional Office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557</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614</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21</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190</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1382</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Sikeston Regional Office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619</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520</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11</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1168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Springfield Regional Office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915</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888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62</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57</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1922</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St Louis Regional Office</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1414</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1931</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121</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288</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3754</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300">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Total</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7085</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9053</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319</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1113</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17570</a:t>
                      </a:r>
                      <a:endParaRPr sz="1200" u="none" cap="none" strike="noStrike">
                        <a:latin typeface="Arial"/>
                        <a:ea typeface="Arial"/>
                        <a:cs typeface="Arial"/>
                        <a:sym typeface="Arial"/>
                      </a:endParaRPr>
                    </a:p>
                  </a:txBody>
                  <a:tcPr marT="0" marB="0" marR="68275" marL="682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6425">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6425">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SDS Count of Individuals</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2831</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395</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217</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84</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3527</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6425">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 </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6425">
                <a:tc>
                  <a:txBody>
                    <a:bodyPr/>
                    <a:lstStyle/>
                    <a:p>
                      <a:pPr indent="0" lvl="0" marL="0" marR="0" rtl="0" algn="r">
                        <a:lnSpc>
                          <a:spcPct val="115000"/>
                        </a:lnSpc>
                        <a:spcBef>
                          <a:spcPts val="0"/>
                        </a:spcBef>
                        <a:spcAft>
                          <a:spcPts val="0"/>
                        </a:spcAft>
                        <a:buClr>
                          <a:srgbClr val="000000"/>
                        </a:buClr>
                        <a:buSzPts val="1000"/>
                        <a:buFont typeface="Arial"/>
                        <a:buNone/>
                      </a:pPr>
                      <a:r>
                        <a:rPr lang="en" sz="1000" u="none" cap="none" strike="noStrike"/>
                        <a:t>% of Waiver participants in SDS</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40%</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4%</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68%</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8%</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lang="en" sz="1100" u="none" cap="none" strike="noStrike"/>
                        <a:t>20%</a:t>
                      </a:r>
                      <a:endParaRPr sz="1200" u="none" cap="none" strike="noStrike">
                        <a:latin typeface="Arial"/>
                        <a:ea typeface="Arial"/>
                        <a:cs typeface="Arial"/>
                        <a:sym typeface="Arial"/>
                      </a:endParaRPr>
                    </a:p>
                  </a:txBody>
                  <a:tcPr marT="0" marB="0" marR="68275" marL="6827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6" name="Shape 116"/>
        <p:cNvGrpSpPr/>
        <p:nvPr/>
      </p:nvGrpSpPr>
      <p:grpSpPr>
        <a:xfrm>
          <a:off x="0" y="0"/>
          <a:ext cx="0" cy="0"/>
          <a:chOff x="0" y="0"/>
          <a:chExt cx="0" cy="0"/>
        </a:xfrm>
      </p:grpSpPr>
      <p:sp>
        <p:nvSpPr>
          <p:cNvPr id="117" name="Google Shape;117;p25"/>
          <p:cNvSpPr txBox="1"/>
          <p:nvPr>
            <p:ph type="title"/>
          </p:nvPr>
        </p:nvSpPr>
        <p:spPr>
          <a:xfrm>
            <a:off x="311700" y="201075"/>
            <a:ext cx="8520600" cy="1185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Current MO Costs HCBS </a:t>
            </a:r>
            <a:endParaRPr/>
          </a:p>
          <a:p>
            <a:pPr indent="0" lvl="0" marL="0" rtl="0" algn="ctr">
              <a:spcBef>
                <a:spcPts val="0"/>
              </a:spcBef>
              <a:spcAft>
                <a:spcPts val="0"/>
              </a:spcAft>
              <a:buNone/>
            </a:pPr>
            <a:r>
              <a:t/>
            </a:r>
            <a:endParaRPr sz="2244"/>
          </a:p>
          <a:p>
            <a:pPr indent="0" lvl="0" marL="0" rtl="0" algn="ctr">
              <a:spcBef>
                <a:spcPts val="0"/>
              </a:spcBef>
              <a:spcAft>
                <a:spcPts val="0"/>
              </a:spcAft>
              <a:buNone/>
            </a:pPr>
            <a:r>
              <a:rPr lang="en" sz="1577"/>
              <a:t>Sources - CMS-372 report and </a:t>
            </a:r>
            <a:r>
              <a:rPr lang="en" sz="1577" u="sng">
                <a:solidFill>
                  <a:srgbClr val="FF0000"/>
                </a:solidFill>
              </a:rPr>
              <a:t>FY27 DMH Program Description Book</a:t>
            </a:r>
            <a:endParaRPr sz="1577" u="sng">
              <a:solidFill>
                <a:srgbClr val="FF0000"/>
              </a:solidFill>
            </a:endParaRPr>
          </a:p>
        </p:txBody>
      </p:sp>
      <p:pic>
        <p:nvPicPr>
          <p:cNvPr id="118" name="Google Shape;118;p25" title="Chart"/>
          <p:cNvPicPr preferRelativeResize="0"/>
          <p:nvPr/>
        </p:nvPicPr>
        <p:blipFill>
          <a:blip r:embed="rId3">
            <a:alphaModFix/>
          </a:blip>
          <a:stretch>
            <a:fillRect/>
          </a:stretch>
        </p:blipFill>
        <p:spPr>
          <a:xfrm>
            <a:off x="1018399" y="1162050"/>
            <a:ext cx="6442849" cy="3716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2" name="Shape 122"/>
        <p:cNvGrpSpPr/>
        <p:nvPr/>
      </p:nvGrpSpPr>
      <p:grpSpPr>
        <a:xfrm>
          <a:off x="0" y="0"/>
          <a:ext cx="0" cy="0"/>
          <a:chOff x="0" y="0"/>
          <a:chExt cx="0" cy="0"/>
        </a:xfrm>
      </p:grpSpPr>
      <p:sp>
        <p:nvSpPr>
          <p:cNvPr id="123" name="Google Shape;12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4" name="Google Shape;124;p2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25" name="Google Shape;125;p2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6" name="Google Shape;126;p26" title="Chart"/>
          <p:cNvPicPr preferRelativeResize="0"/>
          <p:nvPr/>
        </p:nvPicPr>
        <p:blipFill>
          <a:blip r:embed="rId3">
            <a:alphaModFix/>
          </a:blip>
          <a:stretch>
            <a:fillRect/>
          </a:stretch>
        </p:blipFill>
        <p:spPr>
          <a:xfrm>
            <a:off x="311700" y="267793"/>
            <a:ext cx="8341501" cy="45110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0" name="Shape 130"/>
        <p:cNvGrpSpPr/>
        <p:nvPr/>
      </p:nvGrpSpPr>
      <p:grpSpPr>
        <a:xfrm>
          <a:off x="0" y="0"/>
          <a:ext cx="0" cy="0"/>
          <a:chOff x="0" y="0"/>
          <a:chExt cx="0" cy="0"/>
        </a:xfrm>
      </p:grpSpPr>
      <p:sp>
        <p:nvSpPr>
          <p:cNvPr id="131" name="Google Shape;13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2" name="Google Shape;132;p2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33" name="Google Shape;133;p2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4" name="Google Shape;134;p27" title="Chart"/>
          <p:cNvPicPr preferRelativeResize="0"/>
          <p:nvPr/>
        </p:nvPicPr>
        <p:blipFill>
          <a:blip r:embed="rId3">
            <a:alphaModFix/>
          </a:blip>
          <a:stretch>
            <a:fillRect/>
          </a:stretch>
        </p:blipFill>
        <p:spPr>
          <a:xfrm>
            <a:off x="271715" y="321075"/>
            <a:ext cx="8600571" cy="48224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Beautify this slide" id="139" name="Google Shape;139;p28"/>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9"/>
          <p:cNvPicPr preferRelativeResize="0"/>
          <p:nvPr/>
        </p:nvPicPr>
        <p:blipFill rotWithShape="1">
          <a:blip r:embed="rId3">
            <a:alphaModFix/>
          </a:blip>
          <a:srcRect b="0" l="29" r="19" t="0"/>
          <a:stretch/>
        </p:blipFill>
        <p:spPr>
          <a:xfrm>
            <a:off x="-35700" y="0"/>
            <a:ext cx="9210675" cy="51476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redo this slide with minimalist theme and suitable for the general public.&#10;" id="149" name="Google Shape;149;p30"/>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change the theme of the slide to something more minimalist and with general public appeal" id="60" name="Google Shape;60;p14"/>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redo the format in a minimalist way that appeals to the general public" id="65" name="Google Shape;65;p15"/>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6"/>
          <p:cNvPicPr preferRelativeResize="0"/>
          <p:nvPr/>
        </p:nvPicPr>
        <p:blipFill rotWithShape="1">
          <a:blip r:embed="rId3">
            <a:alphaModFix/>
          </a:blip>
          <a:srcRect b="0" l="29" r="19" t="0"/>
          <a:stretch/>
        </p:blipFill>
        <p:spPr>
          <a:xfrm>
            <a:off x="-35700" y="0"/>
            <a:ext cx="9210675" cy="51476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7"/>
          <p:cNvPicPr preferRelativeResize="0"/>
          <p:nvPr/>
        </p:nvPicPr>
        <p:blipFill rotWithShape="1">
          <a:blip r:embed="rId3">
            <a:alphaModFix/>
          </a:blip>
          <a:srcRect b="0" l="29" r="19" t="0"/>
          <a:stretch/>
        </p:blipFill>
        <p:spPr>
          <a:xfrm>
            <a:off x="-35700" y="0"/>
            <a:ext cx="9210675" cy="51476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descr="redo this slide with minimalist theme and suitable for the general public." id="80" name="Google Shape;80;p18"/>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redo this slide with minimalist theme and suitable for the general public." id="85" name="Google Shape;85;p19"/>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redo this slide with minimalist theme and suitable for the general public." id="90" name="Google Shape;90;p20"/>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1"/>
          <p:cNvPicPr preferRelativeResize="0"/>
          <p:nvPr/>
        </p:nvPicPr>
        <p:blipFill rotWithShape="1">
          <a:blip r:embed="rId3">
            <a:alphaModFix/>
          </a:blip>
          <a:srcRect b="0" l="69" r="59" t="0"/>
          <a:stretch/>
        </p:blipFill>
        <p:spPr>
          <a:xfrm>
            <a:off x="-35700" y="0"/>
            <a:ext cx="9210675" cy="5151875"/>
          </a:xfrm>
          <a:prstGeom prst="rect">
            <a:avLst/>
          </a:prstGeom>
          <a:noFill/>
          <a:ln>
            <a:noFill/>
          </a:ln>
        </p:spPr>
      </p:pic>
      <p:sp>
        <p:nvSpPr>
          <p:cNvPr id="96" name="Google Shape;96;p21"/>
          <p:cNvSpPr/>
          <p:nvPr/>
        </p:nvSpPr>
        <p:spPr>
          <a:xfrm>
            <a:off x="4359825" y="3854125"/>
            <a:ext cx="2102400" cy="630600"/>
          </a:xfrm>
          <a:prstGeom prst="wedgeRectCallout">
            <a:avLst>
              <a:gd fmla="val -20668" name="adj1"/>
              <a:gd fmla="val -83337" name="adj2"/>
            </a:avLst>
          </a:prstGeom>
          <a:solidFill>
            <a:schemeClr val="lt1"/>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YOU ARE HERE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