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858000" cy="9144000"/>
  <p:embeddedFontLst>
    <p:embeddedFont>
      <p:font typeface="Lustria"/>
      <p:regular r:id="rId16"/>
    </p:embeddedFont>
    <p:embeddedFont>
      <p:font typeface="Open Sans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iUXwDMSYglkbmkJdNgnpoDUNSU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OpenSans-regular.fntdata"/><Relationship Id="rId16" Type="http://schemas.openxmlformats.org/officeDocument/2006/relationships/font" Target="fonts/Lustria-regular.fntdata"/><Relationship Id="rId5" Type="http://schemas.openxmlformats.org/officeDocument/2006/relationships/slide" Target="slides/slide1.xml"/><Relationship Id="rId19" Type="http://schemas.openxmlformats.org/officeDocument/2006/relationships/font" Target="fonts/OpenSans-italic.fntdata"/><Relationship Id="rId6" Type="http://schemas.openxmlformats.org/officeDocument/2006/relationships/slide" Target="slides/slide2.xml"/><Relationship Id="rId18" Type="http://schemas.openxmlformats.org/officeDocument/2006/relationships/font" Target="fonts/OpenSans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/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3"/>
          <p:cNvSpPr txBox="1"/>
          <p:nvPr>
            <p:ph idx="1" type="body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" name="Google Shape;16;p13"/>
          <p:cNvSpPr txBox="1"/>
          <p:nvPr>
            <p:ph idx="10" type="dt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/>
          <p:nvPr>
            <p:ph idx="11" type="ftr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3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2"/>
          <p:cNvSpPr txBox="1"/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" type="body"/>
          </p:nvPr>
        </p:nvSpPr>
        <p:spPr>
          <a:xfrm rot="5400000">
            <a:off x="4176320" y="-1253693"/>
            <a:ext cx="3739896" cy="106912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0" type="dt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2"/>
          <p:cNvSpPr txBox="1"/>
          <p:nvPr>
            <p:ph idx="11" type="ftr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2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3"/>
          <p:cNvSpPr txBox="1"/>
          <p:nvPr>
            <p:ph type="title"/>
          </p:nvPr>
        </p:nvSpPr>
        <p:spPr>
          <a:xfrm rot="5400000">
            <a:off x="7924366" y="2315931"/>
            <a:ext cx="4984956" cy="23490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1" type="body"/>
          </p:nvPr>
        </p:nvSpPr>
        <p:spPr>
          <a:xfrm rot="5400000">
            <a:off x="2513147" y="-746247"/>
            <a:ext cx="4984956" cy="8473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23"/>
          <p:cNvSpPr txBox="1"/>
          <p:nvPr>
            <p:ph idx="10" type="dt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3"/>
          <p:cNvSpPr txBox="1"/>
          <p:nvPr>
            <p:ph idx="11" type="ftr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3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4"/>
          <p:cNvSpPr txBox="1"/>
          <p:nvPr>
            <p:ph type="ctrTitle"/>
          </p:nvPr>
        </p:nvSpPr>
        <p:spPr>
          <a:xfrm>
            <a:off x="704088" y="889820"/>
            <a:ext cx="9989574" cy="3598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4"/>
          <p:cNvSpPr txBox="1"/>
          <p:nvPr>
            <p:ph idx="1" type="subTitle"/>
          </p:nvPr>
        </p:nvSpPr>
        <p:spPr>
          <a:xfrm>
            <a:off x="704088" y="4488426"/>
            <a:ext cx="6991776" cy="13027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14"/>
          <p:cNvSpPr txBox="1"/>
          <p:nvPr>
            <p:ph idx="10" type="dt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4"/>
          <p:cNvSpPr txBox="1"/>
          <p:nvPr>
            <p:ph idx="11" type="ftr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4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5"/>
          <p:cNvSpPr txBox="1"/>
          <p:nvPr>
            <p:ph type="title"/>
          </p:nvPr>
        </p:nvSpPr>
        <p:spPr>
          <a:xfrm>
            <a:off x="715383" y="1709738"/>
            <a:ext cx="10632067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5"/>
          <p:cNvSpPr txBox="1"/>
          <p:nvPr>
            <p:ph idx="1" type="body"/>
          </p:nvPr>
        </p:nvSpPr>
        <p:spPr>
          <a:xfrm>
            <a:off x="715383" y="4589463"/>
            <a:ext cx="10632067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15"/>
          <p:cNvSpPr txBox="1"/>
          <p:nvPr>
            <p:ph idx="10" type="dt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1" type="ftr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5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6"/>
          <p:cNvSpPr txBox="1"/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6"/>
          <p:cNvSpPr txBox="1"/>
          <p:nvPr>
            <p:ph idx="1" type="body"/>
          </p:nvPr>
        </p:nvSpPr>
        <p:spPr>
          <a:xfrm>
            <a:off x="704088" y="2221992"/>
            <a:ext cx="5212080" cy="37398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16"/>
          <p:cNvSpPr txBox="1"/>
          <p:nvPr>
            <p:ph idx="2" type="body"/>
          </p:nvPr>
        </p:nvSpPr>
        <p:spPr>
          <a:xfrm>
            <a:off x="6181344" y="2221992"/>
            <a:ext cx="5212080" cy="37398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0" type="dt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11" type="ftr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6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/>
          <p:nvPr>
            <p:ph type="title"/>
          </p:nvPr>
        </p:nvSpPr>
        <p:spPr>
          <a:xfrm>
            <a:off x="704087" y="929147"/>
            <a:ext cx="10689336" cy="798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7"/>
          <p:cNvSpPr txBox="1"/>
          <p:nvPr>
            <p:ph idx="1" type="body"/>
          </p:nvPr>
        </p:nvSpPr>
        <p:spPr>
          <a:xfrm>
            <a:off x="704088" y="1756538"/>
            <a:ext cx="5212080" cy="657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7"/>
          <p:cNvSpPr txBox="1"/>
          <p:nvPr>
            <p:ph idx="2" type="body"/>
          </p:nvPr>
        </p:nvSpPr>
        <p:spPr>
          <a:xfrm>
            <a:off x="704088" y="2442702"/>
            <a:ext cx="5212080" cy="3519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3" type="body"/>
          </p:nvPr>
        </p:nvSpPr>
        <p:spPr>
          <a:xfrm>
            <a:off x="6181344" y="1756538"/>
            <a:ext cx="5212080" cy="657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7"/>
          <p:cNvSpPr txBox="1"/>
          <p:nvPr>
            <p:ph idx="4" type="body"/>
          </p:nvPr>
        </p:nvSpPr>
        <p:spPr>
          <a:xfrm>
            <a:off x="6181344" y="2442702"/>
            <a:ext cx="5212080" cy="3519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10" type="dt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7"/>
          <p:cNvSpPr txBox="1"/>
          <p:nvPr>
            <p:ph idx="11" type="ftr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7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8"/>
          <p:cNvSpPr txBox="1"/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8"/>
          <p:cNvSpPr txBox="1"/>
          <p:nvPr>
            <p:ph idx="10" type="dt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8"/>
          <p:cNvSpPr txBox="1"/>
          <p:nvPr>
            <p:ph idx="11" type="ftr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9"/>
          <p:cNvSpPr txBox="1"/>
          <p:nvPr>
            <p:ph idx="10" type="dt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9"/>
          <p:cNvSpPr txBox="1"/>
          <p:nvPr>
            <p:ph idx="11" type="ftr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9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0"/>
          <p:cNvSpPr txBox="1"/>
          <p:nvPr>
            <p:ph type="title"/>
          </p:nvPr>
        </p:nvSpPr>
        <p:spPr>
          <a:xfrm>
            <a:off x="704088" y="1069848"/>
            <a:ext cx="4093599" cy="13167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0"/>
          <p:cNvSpPr txBox="1"/>
          <p:nvPr>
            <p:ph idx="1" type="body"/>
          </p:nvPr>
        </p:nvSpPr>
        <p:spPr>
          <a:xfrm>
            <a:off x="5183188" y="1069848"/>
            <a:ext cx="6172200" cy="4791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9" name="Google Shape;59;p20"/>
          <p:cNvSpPr txBox="1"/>
          <p:nvPr>
            <p:ph idx="2" type="body"/>
          </p:nvPr>
        </p:nvSpPr>
        <p:spPr>
          <a:xfrm>
            <a:off x="704088" y="2551176"/>
            <a:ext cx="4093599" cy="3319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" name="Google Shape;60;p20"/>
          <p:cNvSpPr txBox="1"/>
          <p:nvPr>
            <p:ph idx="10" type="dt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0"/>
          <p:cNvSpPr txBox="1"/>
          <p:nvPr>
            <p:ph idx="11" type="ftr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0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/>
          <p:cNvSpPr txBox="1"/>
          <p:nvPr>
            <p:ph type="title"/>
          </p:nvPr>
        </p:nvSpPr>
        <p:spPr>
          <a:xfrm>
            <a:off x="704088" y="1066800"/>
            <a:ext cx="4103431" cy="13175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1"/>
          <p:cNvSpPr/>
          <p:nvPr>
            <p:ph idx="2" type="pic"/>
          </p:nvPr>
        </p:nvSpPr>
        <p:spPr>
          <a:xfrm>
            <a:off x="5183188" y="1066800"/>
            <a:ext cx="6172200" cy="479425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21"/>
          <p:cNvSpPr txBox="1"/>
          <p:nvPr>
            <p:ph idx="1" type="body"/>
          </p:nvPr>
        </p:nvSpPr>
        <p:spPr>
          <a:xfrm>
            <a:off x="704088" y="2552700"/>
            <a:ext cx="4103431" cy="3316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21"/>
          <p:cNvSpPr txBox="1"/>
          <p:nvPr>
            <p:ph idx="10" type="dt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1"/>
          <p:cNvSpPr txBox="1"/>
          <p:nvPr>
            <p:ph idx="11" type="ftr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1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b="0" i="0" sz="4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429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302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" name="Google Shape;11;p12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" name="Google Shape;12;p12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hyperlink" Target="https://dmh.mo.gov/media/pdf/abuse-and-neglect-self-registration" TargetMode="External"/><Relationship Id="rId11" Type="http://schemas.openxmlformats.org/officeDocument/2006/relationships/hyperlink" Target="https://dmh.mo.gov/media/pdf/guide-understanding-reviews-individuals-and-families-self-directing-supports" TargetMode="External"/><Relationship Id="rId10" Type="http://schemas.openxmlformats.org/officeDocument/2006/relationships/hyperlink" Target="https://dmh.mo.gov/media/pdf/roles-and-functions-within-self-directed-supports" TargetMode="External"/><Relationship Id="rId9" Type="http://schemas.openxmlformats.org/officeDocument/2006/relationships/hyperlink" Target="https://dmh.mo.gov/media/pdf/self-directed-supports-community-specialist-implementation-strategies-form" TargetMode="External"/><Relationship Id="rId5" Type="http://schemas.openxmlformats.org/officeDocument/2006/relationships/hyperlink" Target="https://dmh.mo.gov/media/pdf/approved-cpr-and-first-aid-curriculum" TargetMode="External"/><Relationship Id="rId6" Type="http://schemas.openxmlformats.org/officeDocument/2006/relationships/hyperlink" Target="https://dmh.mo.gov/media/pdf/approved-positive-behavior-supports-tools-choice-training" TargetMode="External"/><Relationship Id="rId7" Type="http://schemas.openxmlformats.org/officeDocument/2006/relationships/hyperlink" Target="https://dmh.mo.gov/media/file/self-directed-supports-emergency-backup-plan" TargetMode="External"/><Relationship Id="rId8" Type="http://schemas.openxmlformats.org/officeDocument/2006/relationships/hyperlink" Target="https://dmh.mo.gov/media/pdf/guide-documentation-individuals-self-directing-services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11.jpg"/><Relationship Id="rId5" Type="http://schemas.openxmlformats.org/officeDocument/2006/relationships/hyperlink" Target="https://drive.google.com/drive/u/0/folders/1bJuKqeP-6s6_cQvaeEEa3EPRUIJAEalO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dmh.mo.gov/media/pdf/guide-documentation-individuals-self-directing-services" TargetMode="External"/><Relationship Id="rId4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7.jpg"/><Relationship Id="rId5" Type="http://schemas.openxmlformats.org/officeDocument/2006/relationships/hyperlink" Target="https://drive.google.com/drive/u/0/folders/1bJuKqeP-6s6_cQvaeEEa3EPRUIJAEalO" TargetMode="External"/><Relationship Id="rId6" Type="http://schemas.openxmlformats.org/officeDocument/2006/relationships/hyperlink" Target="https://drive.google.com/drive/u/0/folders/1bJuKqeP-6s6_cQvaeEEa3EPRUIJAEalO" TargetMode="External"/><Relationship Id="rId7" Type="http://schemas.openxmlformats.org/officeDocument/2006/relationships/hyperlink" Target="https://drive.google.com/drive/u/0/folders/1bJuKqeP-6s6_cQvaeEEa3EPRUIJAEalO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4.jpg"/><Relationship Id="rId5" Type="http://schemas.openxmlformats.org/officeDocument/2006/relationships/hyperlink" Target="https://drive.google.com/drive/u/0/folders/1bJuKqeP-6s6_cQvaeEEa3EPRUIJAEalO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drive.google.com/drive/u/0/folders/1bJuKqeP-6s6_cQvaeEEa3EPRUIJAEalO" TargetMode="External"/><Relationship Id="rId4" Type="http://schemas.openxmlformats.org/officeDocument/2006/relationships/hyperlink" Target="https://dmh.mo.gov/media/pdf/division-directive-number-3-020-appendix" TargetMode="External"/><Relationship Id="rId5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hyperlink" Target="https://dmh.mo.gov/media/pdf/guide-understanding-reviews-individuals-and-families-self-directing-supports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dmh.mo.gov/media/pdf/guide-understanding-reviews-individuals-and-families-self-directing-supports" TargetMode="Externa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descr="A person typing on a computer&#10;&#10;AI-generated content may be incorrect." id="87" name="Google Shape;87;p1"/>
          <p:cNvPicPr preferRelativeResize="0"/>
          <p:nvPr/>
        </p:nvPicPr>
        <p:blipFill rotWithShape="1">
          <a:blip r:embed="rId3">
            <a:alphaModFix/>
          </a:blip>
          <a:srcRect b="0" l="18309" r="40709" t="0"/>
          <a:stretch/>
        </p:blipFill>
        <p:spPr>
          <a:xfrm>
            <a:off x="20" y="10"/>
            <a:ext cx="6044164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" name="Google Shape;88;p1"/>
          <p:cNvCxnSpPr/>
          <p:nvPr/>
        </p:nvCxnSpPr>
        <p:spPr>
          <a:xfrm>
            <a:off x="6781300" y="723900"/>
            <a:ext cx="4610075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9" name="Google Shape;89;p1"/>
          <p:cNvSpPr txBox="1"/>
          <p:nvPr>
            <p:ph idx="1" type="body"/>
          </p:nvPr>
        </p:nvSpPr>
        <p:spPr>
          <a:xfrm>
            <a:off x="6696186" y="1086033"/>
            <a:ext cx="4971288" cy="48758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cap="none">
                <a:latin typeface="Open Sans"/>
                <a:ea typeface="Open Sans"/>
                <a:cs typeface="Open Sans"/>
                <a:sym typeface="Open Sans"/>
              </a:rPr>
              <a:t>     PAPERWORK:</a:t>
            </a:r>
            <a:br>
              <a:rPr lang="en-US" sz="3600" cap="none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600" cap="none">
                <a:latin typeface="Open Sans"/>
                <a:ea typeface="Open Sans"/>
                <a:cs typeface="Open Sans"/>
                <a:sym typeface="Open Sans"/>
              </a:rPr>
              <a:t>     ELECTRONIC VISIT </a:t>
            </a:r>
            <a:endParaRPr sz="3600">
              <a:latin typeface="Lustria"/>
              <a:ea typeface="Lustria"/>
              <a:cs typeface="Lustria"/>
              <a:sym typeface="Lustria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cap="none">
                <a:latin typeface="Open Sans"/>
                <a:ea typeface="Open Sans"/>
                <a:cs typeface="Open Sans"/>
                <a:sym typeface="Open Sans"/>
              </a:rPr>
              <a:t>     VERIFICATION,</a:t>
            </a:r>
            <a:endParaRPr sz="3600">
              <a:latin typeface="Lustria"/>
              <a:ea typeface="Lustria"/>
              <a:cs typeface="Lustria"/>
              <a:sym typeface="Lustria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cap="none">
                <a:latin typeface="Open Sans"/>
                <a:ea typeface="Open Sans"/>
                <a:cs typeface="Open Sans"/>
                <a:sym typeface="Open Sans"/>
              </a:rPr>
              <a:t>     DAILY, MONTHLY,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cap="none">
                <a:latin typeface="Open Sans"/>
                <a:ea typeface="Open Sans"/>
                <a:cs typeface="Open Sans"/>
                <a:sym typeface="Open Sans"/>
              </a:rPr>
              <a:t>     QUARTERLY</a:t>
            </a:r>
            <a:endParaRPr sz="3600">
              <a:latin typeface="Lustria"/>
              <a:ea typeface="Lustria"/>
              <a:cs typeface="Lustria"/>
              <a:sym typeface="Lustria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cap="none">
                <a:latin typeface="Open Sans"/>
                <a:ea typeface="Open Sans"/>
                <a:cs typeface="Open Sans"/>
                <a:sym typeface="Open Sans"/>
              </a:rPr>
              <a:t>     DOCUMENTATION   </a:t>
            </a:r>
            <a:endParaRPr sz="3600">
              <a:latin typeface="Lustria"/>
              <a:ea typeface="Lustria"/>
              <a:cs typeface="Lustria"/>
              <a:sym typeface="Lustria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cap="none">
                <a:latin typeface="Open Sans"/>
                <a:ea typeface="Open Sans"/>
                <a:cs typeface="Open Sans"/>
                <a:sym typeface="Open Sans"/>
              </a:rPr>
              <a:t>     AND SDS REVIEWS</a:t>
            </a:r>
            <a:endParaRPr sz="3600"/>
          </a:p>
        </p:txBody>
      </p:sp>
      <p:cxnSp>
        <p:nvCxnSpPr>
          <p:cNvPr id="90" name="Google Shape;90;p1"/>
          <p:cNvCxnSpPr/>
          <p:nvPr/>
        </p:nvCxnSpPr>
        <p:spPr>
          <a:xfrm>
            <a:off x="6781300" y="6142781"/>
            <a:ext cx="4610075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69" name="Google Shape;169;p10"/>
          <p:cNvSpPr txBox="1"/>
          <p:nvPr>
            <p:ph type="title"/>
          </p:nvPr>
        </p:nvSpPr>
        <p:spPr>
          <a:xfrm>
            <a:off x="4866968" y="914400"/>
            <a:ext cx="6627924" cy="1307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/>
              <a:t>OTHER RESOURCES FOR PAPERWORK</a:t>
            </a:r>
            <a:endParaRPr/>
          </a:p>
        </p:txBody>
      </p:sp>
      <p:pic>
        <p:nvPicPr>
          <p:cNvPr descr="A close-up of a network&#10;&#10;AI-generated content may be incorrect." id="170" name="Google Shape;170;p10"/>
          <p:cNvPicPr preferRelativeResize="0"/>
          <p:nvPr/>
        </p:nvPicPr>
        <p:blipFill rotWithShape="1">
          <a:blip r:embed="rId3">
            <a:alphaModFix/>
          </a:blip>
          <a:srcRect b="2" l="28066" r="31101" t="0"/>
          <a:stretch/>
        </p:blipFill>
        <p:spPr>
          <a:xfrm>
            <a:off x="20" y="-17929"/>
            <a:ext cx="4206220" cy="68759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10"/>
          <p:cNvCxnSpPr/>
          <p:nvPr/>
        </p:nvCxnSpPr>
        <p:spPr>
          <a:xfrm>
            <a:off x="4917665" y="722376"/>
            <a:ext cx="6476356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2" name="Google Shape;172;p10"/>
          <p:cNvSpPr txBox="1"/>
          <p:nvPr>
            <p:ph idx="1" type="body"/>
          </p:nvPr>
        </p:nvSpPr>
        <p:spPr>
          <a:xfrm>
            <a:off x="4866968" y="1959433"/>
            <a:ext cx="6627924" cy="41761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u="sng">
                <a:solidFill>
                  <a:schemeClr val="hlink"/>
                </a:solidFill>
                <a:hlinkClick r:id="rId4"/>
              </a:rPr>
              <a:t>Abuse and neglect training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u="sng">
                <a:solidFill>
                  <a:schemeClr val="hlink"/>
                </a:solidFill>
                <a:hlinkClick r:id="rId5"/>
              </a:rPr>
              <a:t>CPR and First Aid training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u="sng">
                <a:solidFill>
                  <a:schemeClr val="hlink"/>
                </a:solidFill>
                <a:hlinkClick r:id="rId6"/>
              </a:rPr>
              <a:t>PBS Tools of Choice training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u="sng">
                <a:solidFill>
                  <a:schemeClr val="hlink"/>
                </a:solidFill>
                <a:hlinkClick r:id="rId7"/>
              </a:rPr>
              <a:t>SDS Emergency Backup Plan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u="sng">
                <a:solidFill>
                  <a:schemeClr val="hlink"/>
                </a:solidFill>
                <a:hlinkClick r:id="rId8"/>
              </a:rPr>
              <a:t>SDS Guide to Documentation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u="sng">
                <a:solidFill>
                  <a:schemeClr val="hlink"/>
                </a:solidFill>
                <a:hlinkClick r:id="rId9"/>
              </a:rPr>
              <a:t>SDS Community Specialist Form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u="sng">
                <a:solidFill>
                  <a:schemeClr val="hlink"/>
                </a:solidFill>
                <a:hlinkClick r:id="rId10"/>
              </a:rPr>
              <a:t>SDS Roles and Functions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u="sng">
                <a:solidFill>
                  <a:schemeClr val="hlink"/>
                </a:solidFill>
                <a:hlinkClick r:id="rId11"/>
              </a:rPr>
              <a:t>SDS Guide to Understanding Reviews</a:t>
            </a:r>
            <a:endParaRPr/>
          </a:p>
        </p:txBody>
      </p:sp>
      <p:cxnSp>
        <p:nvCxnSpPr>
          <p:cNvPr id="173" name="Google Shape;173;p10"/>
          <p:cNvCxnSpPr/>
          <p:nvPr/>
        </p:nvCxnSpPr>
        <p:spPr>
          <a:xfrm>
            <a:off x="4917665" y="6144768"/>
            <a:ext cx="6476356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"/>
          <p:cNvSpPr txBox="1"/>
          <p:nvPr>
            <p:ph type="title"/>
          </p:nvPr>
        </p:nvSpPr>
        <p:spPr>
          <a:xfrm>
            <a:off x="700635" y="914400"/>
            <a:ext cx="10691265" cy="7819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/>
              <a:t>QUESTIONS</a:t>
            </a:r>
            <a:endParaRPr/>
          </a:p>
        </p:txBody>
      </p:sp>
      <p:pic>
        <p:nvPicPr>
          <p:cNvPr descr="A group of colorful papers with question marks&#10;&#10;AI-generated content may be incorrect." id="179" name="Google Shape;179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8267" y="1801921"/>
            <a:ext cx="6096000" cy="40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96" name="Google Shape;96;p2"/>
          <p:cNvSpPr txBox="1"/>
          <p:nvPr>
            <p:ph type="title"/>
          </p:nvPr>
        </p:nvSpPr>
        <p:spPr>
          <a:xfrm>
            <a:off x="700087" y="909638"/>
            <a:ext cx="10803485" cy="8456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/>
              <a:t>EVV: ELECTRONIC VISIT VERIFICATION</a:t>
            </a:r>
            <a:endParaRPr/>
          </a:p>
        </p:txBody>
      </p:sp>
      <p:cxnSp>
        <p:nvCxnSpPr>
          <p:cNvPr id="97" name="Google Shape;97;p2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person stretching a person&amp;#39;s leg&#10;&#10;AI-generated content may be incorrect." id="98" name="Google Shape;9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494" y="1855075"/>
            <a:ext cx="2914900" cy="1945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hild playing with blocks&#10;&#10;AI-generated content may be incorrect." id="99" name="Google Shape;9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4494" y="3983516"/>
            <a:ext cx="2914900" cy="194569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>
            <p:ph idx="1" type="body"/>
          </p:nvPr>
        </p:nvSpPr>
        <p:spPr>
          <a:xfrm>
            <a:off x="3811548" y="1855074"/>
            <a:ext cx="7692024" cy="407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The Center for Medicare and Medicaid Services is requiring electronic visit verification for all personal care/direct support services. For SDS participants this means that staff must log in and out with a pin number or photo.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Beginning 2026, the State of MO will be using an outside aggregator service to check that 87% of all visits for each employer are EVV compliant.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If a SDS employer has a higher percentage of noncompliant visits, they may be put on an improvement plan.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u="sng">
                <a:solidFill>
                  <a:schemeClr val="hlink"/>
                </a:solidFill>
                <a:hlinkClick r:id="rId5"/>
              </a:rPr>
              <a:t>Source</a:t>
            </a:r>
            <a:endParaRPr/>
          </a:p>
        </p:txBody>
      </p:sp>
      <p:cxnSp>
        <p:nvCxnSpPr>
          <p:cNvPr id="101" name="Google Shape;101;p2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>
            <p:ph type="title"/>
          </p:nvPr>
        </p:nvSpPr>
        <p:spPr>
          <a:xfrm>
            <a:off x="700635" y="755249"/>
            <a:ext cx="10691265" cy="646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</a:pPr>
            <a:r>
              <a:rPr lang="en-US"/>
              <a:t>DAILY DOCUMENTATION</a:t>
            </a:r>
            <a:endParaRPr/>
          </a:p>
        </p:txBody>
      </p:sp>
      <p:sp>
        <p:nvSpPr>
          <p:cNvPr id="107" name="Google Shape;107;p3"/>
          <p:cNvSpPr txBox="1"/>
          <p:nvPr>
            <p:ph idx="1" type="body"/>
          </p:nvPr>
        </p:nvSpPr>
        <p:spPr>
          <a:xfrm>
            <a:off x="531838" y="1402119"/>
            <a:ext cx="11130137" cy="5466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>
                <a:latin typeface="Lustria"/>
                <a:ea typeface="Lustria"/>
                <a:cs typeface="Lustria"/>
                <a:sym typeface="Lustria"/>
              </a:rPr>
              <a:t>Notes should document Person-Centered Plan </a:t>
            </a:r>
            <a:r>
              <a:rPr lang="en-US" sz="1600"/>
              <a:t>goals addressed during the shift.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Notes should document the level of assistance needed to complete activities.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Examples: I physically assisted P to prepare a birthday card to send to his friend. He used the bingo daubers independently and needed physical assistance with the name stamp.  I set up S to use her AAC device during lunch. We talked about her favorite TV show.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Include notes on important, unusual events in an individual's life. These might include medical visits, community outings, 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/>
              <a:t>     special activities and incidents, illnesses or injuries, or unusual behavior. Describe the event from beginning to end.</a:t>
            </a:r>
            <a:endParaRPr sz="1600"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Include facts, not opinions.</a:t>
            </a:r>
            <a:endParaRPr sz="1600"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Record what the person actually said or describe non</a:t>
            </a:r>
            <a:r>
              <a:rPr lang="en-US" sz="1600">
                <a:latin typeface="Lustria"/>
                <a:ea typeface="Lustria"/>
                <a:cs typeface="Lustria"/>
                <a:sym typeface="Lustria"/>
              </a:rPr>
              <a:t>-</a:t>
            </a:r>
            <a:r>
              <a:rPr lang="en-US" sz="1600"/>
              <a:t>verbal attempts to communicate.</a:t>
            </a:r>
            <a:endParaRPr sz="1600"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Be specific when describing behaviors.</a:t>
            </a:r>
            <a:endParaRPr sz="1600"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Be different each day and not copied and pasted from the previous day.</a:t>
            </a:r>
            <a:endParaRPr sz="1600"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As a general rule of thumb, staff should write at least two sentences for each hour worked.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rPr lang="en-US" sz="800" u="sng">
                <a:solidFill>
                  <a:schemeClr val="hlink"/>
                </a:solidFill>
                <a:hlinkClick r:id="rId3"/>
              </a:rPr>
              <a:t>Source</a:t>
            </a:r>
            <a:endParaRPr sz="800"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1270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101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/>
          </a:p>
        </p:txBody>
      </p:sp>
      <p:pic>
        <p:nvPicPr>
          <p:cNvPr descr="A calendar with a pen on it&#10;&#10;AI-generated content may be incorrect." id="108" name="Google Shape;10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99075" y="4223900"/>
            <a:ext cx="2259998" cy="149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/>
          <p:nvPr>
            <p:ph type="title"/>
          </p:nvPr>
        </p:nvSpPr>
        <p:spPr>
          <a:xfrm>
            <a:off x="700625" y="914400"/>
            <a:ext cx="11181900" cy="13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</a:pPr>
            <a:r>
              <a:rPr lang="en-US" sz="3600"/>
              <a:t>PER THE DIVISION OF DEVELOPMENTAL DISABILITIES WAIVER MANUAL AND 13 CSR 70-3.030</a:t>
            </a:r>
            <a:endParaRPr/>
          </a:p>
        </p:txBody>
      </p:sp>
      <p:sp>
        <p:nvSpPr>
          <p:cNvPr id="114" name="Google Shape;114;p4"/>
          <p:cNvSpPr txBox="1"/>
          <p:nvPr>
            <p:ph idx="1" type="body"/>
          </p:nvPr>
        </p:nvSpPr>
        <p:spPr>
          <a:xfrm>
            <a:off x="700635" y="2221992"/>
            <a:ext cx="11111678" cy="460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Notes need to include : 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/>
              <a:t>what support the staff provided </a:t>
            </a:r>
            <a:r>
              <a:rPr lang="en-US" sz="2000"/>
              <a:t>for the individual - in other words, what occurred and what direct support was provided 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the </a:t>
            </a:r>
            <a:r>
              <a:rPr b="1" lang="en-US" sz="2000"/>
              <a:t>results of the services</a:t>
            </a:r>
            <a:r>
              <a:rPr lang="en-US" sz="2000"/>
              <a:t>, including any successes, barriers, or problems 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that occurred during the provision of services. 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/>
              <a:t>Location of service </a:t>
            </a:r>
            <a:r>
              <a:rPr lang="en-US" sz="2000"/>
              <a:t>if provided outside of the home. 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/>
              <a:t>Enough documentation to justify the length of time service was provided: </a:t>
            </a:r>
            <a:r>
              <a:rPr lang="en-US" sz="2000"/>
              <a:t>Must be sufficient so that it is  </a:t>
            </a:r>
            <a:endParaRPr/>
          </a:p>
          <a:p>
            <a:pPr indent="-228600" lvl="0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understandable, explains what supports were provided, and can be verified with reasonable  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    certainty that the services were provided; as well as justify the time of service billed. 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PRO-TIP: Encourage staff to complete full note before leaving for the day.  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It will prevent delayed pay and multiple portal entries to approve entries.</a:t>
            </a:r>
            <a:endParaRPr/>
          </a:p>
          <a:p>
            <a:pPr indent="-101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20" name="Google Shape;120;p5"/>
          <p:cNvSpPr txBox="1"/>
          <p:nvPr>
            <p:ph type="title"/>
          </p:nvPr>
        </p:nvSpPr>
        <p:spPr>
          <a:xfrm>
            <a:off x="3870493" y="745235"/>
            <a:ext cx="506672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</a:pPr>
            <a:r>
              <a:rPr lang="en-US" sz="2800"/>
              <a:t>USER FRIENDLY DOCUMENTATION </a:t>
            </a:r>
            <a:br>
              <a:rPr lang="en-US" sz="2800"/>
            </a:br>
            <a:r>
              <a:rPr lang="en-US" sz="2800"/>
              <a:t>FOR STAFF COMMUNICATION</a:t>
            </a:r>
            <a:endParaRPr/>
          </a:p>
        </p:txBody>
      </p:sp>
      <p:pic>
        <p:nvPicPr>
          <p:cNvPr descr="A person writing on a notebook&#10;&#10;AI-generated content may be incorrect." id="121" name="Google Shape;121;p5"/>
          <p:cNvPicPr preferRelativeResize="0"/>
          <p:nvPr/>
        </p:nvPicPr>
        <p:blipFill rotWithShape="1">
          <a:blip r:embed="rId3">
            <a:alphaModFix/>
          </a:blip>
          <a:srcRect b="0" l="19926" r="39648" t="0"/>
          <a:stretch/>
        </p:blipFill>
        <p:spPr>
          <a:xfrm>
            <a:off x="518359" y="723900"/>
            <a:ext cx="3071649" cy="5089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talking&#10;&#10;AI-generated content may be incorrect." id="122" name="Google Shape;122;p5"/>
          <p:cNvPicPr preferRelativeResize="0"/>
          <p:nvPr/>
        </p:nvPicPr>
        <p:blipFill rotWithShape="1">
          <a:blip r:embed="rId4">
            <a:alphaModFix/>
          </a:blip>
          <a:srcRect b="4" l="9124" r="10590" t="0"/>
          <a:stretch/>
        </p:blipFill>
        <p:spPr>
          <a:xfrm>
            <a:off x="8545637" y="734200"/>
            <a:ext cx="3115592" cy="51526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p5"/>
          <p:cNvCxnSpPr/>
          <p:nvPr/>
        </p:nvCxnSpPr>
        <p:spPr>
          <a:xfrm>
            <a:off x="8013696" y="722376"/>
            <a:ext cx="15621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4" name="Google Shape;124;p5"/>
          <p:cNvSpPr txBox="1"/>
          <p:nvPr>
            <p:ph idx="1" type="body"/>
          </p:nvPr>
        </p:nvSpPr>
        <p:spPr>
          <a:xfrm>
            <a:off x="3869554" y="2269237"/>
            <a:ext cx="5068500" cy="39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u="sng">
                <a:solidFill>
                  <a:schemeClr val="hlink"/>
                </a:solidFill>
                <a:hlinkClick r:id="rId5"/>
              </a:rPr>
              <a:t>Logbook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u="sng">
                <a:solidFill>
                  <a:schemeClr val="hlink"/>
                </a:solidFill>
                <a:hlinkClick r:id="rId6"/>
              </a:rPr>
              <a:t>Spreadsheet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u="sng">
                <a:solidFill>
                  <a:schemeClr val="hlink"/>
                </a:solidFill>
                <a:hlinkClick r:id="rId7"/>
              </a:rPr>
              <a:t>GoogleDoc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Group app</a:t>
            </a:r>
            <a:endParaRPr/>
          </a:p>
          <a:p>
            <a:pPr indent="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30" name="Google Shape;130;p6"/>
          <p:cNvSpPr txBox="1"/>
          <p:nvPr>
            <p:ph type="title"/>
          </p:nvPr>
        </p:nvSpPr>
        <p:spPr>
          <a:xfrm>
            <a:off x="700087" y="909638"/>
            <a:ext cx="10803485" cy="8456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/>
              <a:t>MONTHLY DOCUMENTATION</a:t>
            </a:r>
            <a:endParaRPr/>
          </a:p>
        </p:txBody>
      </p:sp>
      <p:cxnSp>
        <p:nvCxnSpPr>
          <p:cNvPr id="131" name="Google Shape;131;p6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metal arrow on a graph&#10;&#10;AI-generated content may be incorrect." id="132" name="Google Shape;13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494" y="1855075"/>
            <a:ext cx="2914900" cy="1945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veral arrows pointing up&#10;&#10;AI-generated content may be incorrect." id="133" name="Google Shape;13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4494" y="3983516"/>
            <a:ext cx="2914900" cy="194569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"/>
          <p:cNvSpPr txBox="1"/>
          <p:nvPr>
            <p:ph idx="1" type="body"/>
          </p:nvPr>
        </p:nvSpPr>
        <p:spPr>
          <a:xfrm>
            <a:off x="4024410" y="1696274"/>
            <a:ext cx="7744500" cy="40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Use the template to address PCP goals, document medical and 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behavioral changes and review service usage.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Consider creating your own word document template so that you 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can simply copy and paste into the fiscal intermediary website.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Example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/>
          </a:p>
        </p:txBody>
      </p:sp>
      <p:cxnSp>
        <p:nvCxnSpPr>
          <p:cNvPr id="135" name="Google Shape;135;p6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41" name="Google Shape;141;p7"/>
          <p:cNvSpPr txBox="1"/>
          <p:nvPr>
            <p:ph type="title"/>
          </p:nvPr>
        </p:nvSpPr>
        <p:spPr>
          <a:xfrm>
            <a:off x="704088" y="914400"/>
            <a:ext cx="3799763" cy="14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</a:pPr>
            <a:r>
              <a:rPr lang="en-US" sz="3600"/>
              <a:t>QUARTERLY REVIEWS</a:t>
            </a:r>
            <a:endParaRPr/>
          </a:p>
        </p:txBody>
      </p:sp>
      <p:cxnSp>
        <p:nvCxnSpPr>
          <p:cNvPr id="142" name="Google Shape;142;p7"/>
          <p:cNvCxnSpPr/>
          <p:nvPr/>
        </p:nvCxnSpPr>
        <p:spPr>
          <a:xfrm>
            <a:off x="804672" y="722376"/>
            <a:ext cx="16383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3" name="Google Shape;143;p7"/>
          <p:cNvSpPr txBox="1"/>
          <p:nvPr>
            <p:ph idx="1" type="body"/>
          </p:nvPr>
        </p:nvSpPr>
        <p:spPr>
          <a:xfrm>
            <a:off x="509016" y="2387600"/>
            <a:ext cx="4226483" cy="376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You should receive a summary every time  your service coordinator comes for a quarterly review.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This should include a review of services received, ISP goal monitoring, quality assurance statements, any follow-up needed and any concerns.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CHS Example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DMH Example</a:t>
            </a:r>
            <a:endParaRPr/>
          </a:p>
        </p:txBody>
      </p:sp>
      <p:pic>
        <p:nvPicPr>
          <p:cNvPr descr="A person and person sitting in a wheelchair&#10;&#10;AI-generated content may be incorrect." id="144" name="Google Shape;144;p7"/>
          <p:cNvPicPr preferRelativeResize="0"/>
          <p:nvPr/>
        </p:nvPicPr>
        <p:blipFill rotWithShape="1">
          <a:blip r:embed="rId5">
            <a:alphaModFix/>
          </a:blip>
          <a:srcRect b="-1" l="20005" r="-1" t="0"/>
          <a:stretch/>
        </p:blipFill>
        <p:spPr>
          <a:xfrm>
            <a:off x="4981575" y="735286"/>
            <a:ext cx="6495042" cy="5419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50" name="Google Shape;150;p8"/>
          <p:cNvSpPr txBox="1"/>
          <p:nvPr>
            <p:ph type="title"/>
          </p:nvPr>
        </p:nvSpPr>
        <p:spPr>
          <a:xfrm>
            <a:off x="4866968" y="914400"/>
            <a:ext cx="6627924" cy="1307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/>
              <a:t>SDS REVIEWS</a:t>
            </a:r>
            <a:endParaRPr/>
          </a:p>
        </p:txBody>
      </p:sp>
      <p:pic>
        <p:nvPicPr>
          <p:cNvPr descr="A clipboard with a pencil&#10;&#10;AI-generated content may be incorrect." id="151" name="Google Shape;151;p8"/>
          <p:cNvPicPr preferRelativeResize="0"/>
          <p:nvPr/>
        </p:nvPicPr>
        <p:blipFill rotWithShape="1">
          <a:blip r:embed="rId3">
            <a:alphaModFix/>
          </a:blip>
          <a:srcRect b="1" l="30193" r="23928" t="0"/>
          <a:stretch/>
        </p:blipFill>
        <p:spPr>
          <a:xfrm>
            <a:off x="20" y="-17929"/>
            <a:ext cx="4206220" cy="68759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8"/>
          <p:cNvCxnSpPr/>
          <p:nvPr/>
        </p:nvCxnSpPr>
        <p:spPr>
          <a:xfrm>
            <a:off x="4917665" y="722376"/>
            <a:ext cx="6476356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3" name="Google Shape;153;p8"/>
          <p:cNvSpPr txBox="1"/>
          <p:nvPr>
            <p:ph idx="1" type="body"/>
          </p:nvPr>
        </p:nvSpPr>
        <p:spPr>
          <a:xfrm>
            <a:off x="4880842" y="1570561"/>
            <a:ext cx="7318243" cy="43913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SDS reviews take place every 4 years. They consist of two components: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an online review of the fiscal management system entries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and a telephone call with the individual employer or designated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representative.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The review is to ensure that: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 Staff are qualified and trained to meet people's needs.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Documentation of monthly summaries, budget reviews, and emergency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plans are in place.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Documentation of progress notes in every employee timesheet entry.</a:t>
            </a:r>
            <a:endParaRPr sz="24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Documentation of individual living in their own or family home.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u="sng">
                <a:solidFill>
                  <a:schemeClr val="hlink"/>
                </a:solidFill>
                <a:hlinkClick r:id="rId4"/>
              </a:rPr>
              <a:t>Source</a:t>
            </a:r>
            <a:endParaRPr sz="1000"/>
          </a:p>
        </p:txBody>
      </p:sp>
      <p:cxnSp>
        <p:nvCxnSpPr>
          <p:cNvPr id="154" name="Google Shape;154;p8"/>
          <p:cNvCxnSpPr/>
          <p:nvPr/>
        </p:nvCxnSpPr>
        <p:spPr>
          <a:xfrm>
            <a:off x="4923325" y="6352675"/>
            <a:ext cx="6525900" cy="432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60" name="Google Shape;160;p9"/>
          <p:cNvSpPr txBox="1"/>
          <p:nvPr>
            <p:ph type="title"/>
          </p:nvPr>
        </p:nvSpPr>
        <p:spPr>
          <a:xfrm>
            <a:off x="704088" y="914400"/>
            <a:ext cx="6239599" cy="1307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/>
              <a:t>HOW DO I PREPARE FOR A REVIEW?</a:t>
            </a:r>
            <a:endParaRPr/>
          </a:p>
        </p:txBody>
      </p:sp>
      <p:cxnSp>
        <p:nvCxnSpPr>
          <p:cNvPr id="161" name="Google Shape;161;p9"/>
          <p:cNvCxnSpPr/>
          <p:nvPr/>
        </p:nvCxnSpPr>
        <p:spPr>
          <a:xfrm>
            <a:off x="804672" y="722376"/>
            <a:ext cx="16383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2" name="Google Shape;162;p9"/>
          <p:cNvSpPr txBox="1"/>
          <p:nvPr>
            <p:ph idx="1" type="body"/>
          </p:nvPr>
        </p:nvSpPr>
        <p:spPr>
          <a:xfrm>
            <a:off x="704088" y="1979112"/>
            <a:ext cx="6239599" cy="44782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Follow monthly report format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Train your staff on progress note 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    documentation requirements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Review staff documentation when 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   approving time entries.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Maintain updated staff training 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   information in the FMS system.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u="sng">
                <a:solidFill>
                  <a:schemeClr val="hlink"/>
                </a:solidFill>
                <a:hlinkClick r:id="rId3"/>
              </a:rPr>
              <a:t>Source</a:t>
            </a:r>
            <a:endParaRPr sz="1000"/>
          </a:p>
        </p:txBody>
      </p:sp>
      <p:pic>
        <p:nvPicPr>
          <p:cNvPr descr="Pen placed on top of a signature line" id="163" name="Google Shape;163;p9"/>
          <p:cNvPicPr preferRelativeResize="0"/>
          <p:nvPr/>
        </p:nvPicPr>
        <p:blipFill rotWithShape="1">
          <a:blip r:embed="rId4">
            <a:alphaModFix/>
          </a:blip>
          <a:srcRect b="-1" l="52451" r="2693" t="0"/>
          <a:stretch/>
        </p:blipFill>
        <p:spPr>
          <a:xfrm>
            <a:off x="7583424" y="10"/>
            <a:ext cx="4608576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2026-01-06T17:05:29Z</dcterms:created>
</cp:coreProperties>
</file>