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8" d="100"/>
          <a:sy n="138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CEA7BB-B3A9-4649-E9C9-C2D396B5BD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mosds.org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30B11F-07C9-D160-5013-D64735FFB5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14014-38ED-492C-8ED4-D5C1DE88EF49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418A7F-FA97-BA4E-21CE-E4B38BD8F9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446746-D6FF-DCD0-CD9C-936B237F98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083EE-6D1E-4683-A300-B7E7417AAB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2739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072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D8A4E-1C90-2706-4359-D0099AE87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3C4DD5-ED52-D2FE-9F5D-A20E83F401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D96F97-0236-DA6B-FD18-3C841DF7C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12916-E279-0861-E0FE-2678FA137D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67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785D9-A682-E166-C38C-4CB123200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mosds.org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2560320" cy="256032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315200" y="3474720"/>
            <a:ext cx="2926080" cy="2926080"/>
          </a:xfrm>
          <a:prstGeom prst="ellipse">
            <a:avLst/>
          </a:prstGeom>
          <a:solidFill>
            <a:srgbClr val="00A896">
              <a:alpha val="25000"/>
            </a:srgbClr>
          </a:solidFill>
          <a:ln w="12700">
            <a:solidFill>
              <a:srgbClr val="00A896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772400" y="-457200"/>
            <a:ext cx="1645920" cy="164592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09728" cy="11887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32588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Advocacy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77240" y="196596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Power of You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77240" y="27432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Guide for Caregivers &amp; Families of People with Disabilities 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3383280"/>
            <a:ext cx="8046720" cy="1188720"/>
          </a:xfrm>
          <a:prstGeom prst="rect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34290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"Never doubt that a small group of thoughtful, committed citizens can change the world;
indeed, it is the only thing that ever has."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4160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Margaret Mead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36576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Hearings &amp;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Testimony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20040" y="164592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of a Hearing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01752" y="2176272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66928" y="210312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 attention of legislators on or working for the committee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01752" y="2615184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66928" y="2542032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whether a bill is ready to advance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01752" y="3054096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66928" y="2980944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public awareness and grassroots momentum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01752" y="349300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66928" y="3419856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your community's experience on the official record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572000" y="22860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 for Effective Testimony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526280" y="777240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645152" y="813816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Yourself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645152" y="1078992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State your name, city, role, and who you represent. Establish credibility immediately.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26280" y="1490472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45152" y="1527048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a Real Story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45152" y="1792224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Anchor the policy in a real person's daily life. Be specific — names, routines, outcomes.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26280" y="2203704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45152" y="224028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Problem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45152" y="2505456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happens without the service or program.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26280" y="2916936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645152" y="295351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With Data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645152" y="3218688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Reference reports, surveys, and studies. Even one statistic strengthens your story.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26280" y="3630168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45152" y="3666744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Unlikely Allies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645152" y="3931920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Quote other officials, faith leaders, or business voices who support your position.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26280" y="4343400"/>
            <a:ext cx="4297680" cy="65836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645152" y="4379976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a Clear Ask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645152" y="4645152"/>
            <a:ext cx="40690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End with exactly what you want: 'Please vote yes on SB 123.' No ambiguity.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Numbers Behind Missouri's 2026 Advocacy Win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1920240" cy="1920240"/>
          </a:xfrm>
          <a:prstGeom prst="ellipse">
            <a:avLst/>
          </a:prstGeom>
          <a:solidFill>
            <a:srgbClr val="00A896">
              <a:alpha val="85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150876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$80M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37160" y="3246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funding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restored by the House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468880" y="1188720"/>
            <a:ext cx="1920240" cy="1920240"/>
          </a:xfrm>
          <a:prstGeom prst="ellipse">
            <a:avLst/>
          </a:prstGeom>
          <a:solidFill>
            <a:srgbClr val="F4A261">
              <a:alpha val="85000"/>
            </a:srgbClr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468880" y="150876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443%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331720" y="3246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in Self-Directed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since 2017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1920240" cy="1920240"/>
          </a:xfrm>
          <a:prstGeom prst="ellipse">
            <a:avLst/>
          </a:prstGeom>
          <a:solidFill>
            <a:srgbClr val="028090">
              <a:alpha val="85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150876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$600K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526280" y="3246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cost per person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institutional care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(vs. $40K–$240K at home)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858000" y="1188720"/>
            <a:ext cx="1920240" cy="1920240"/>
          </a:xfrm>
          <a:prstGeom prst="ellipse">
            <a:avLst/>
          </a:prstGeom>
          <a:solidFill>
            <a:srgbClr val="02C39A">
              <a:alpha val="85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0" y="1508760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25th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720840" y="3246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of Disability Rights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Day — one of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biggest ever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74320" y="4434840"/>
            <a:ext cx="8595360" cy="50292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48056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made repeated trips to Jefferson City. They testified. They rallied. They called. And it worked.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8600" y="4983480"/>
            <a:ext cx="86868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KFVS12 · KBIA · WGEM (2026)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Sustaining Your Advocacy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46304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114300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Coalitions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149047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other families, organizations, and disability service providers. A dozen voices at once is louder than one alone.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09160" y="109728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09160" y="146304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257800" y="114300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Informed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257800" y="149047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bill tracking. Subscribe to legislative updates. Know when committee hearings are scheduled so you can testify in time.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33172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28600" y="233172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269748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2377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 Yourself of Imposter Syndrome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77240" y="272491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a law degree. You need your story and your vote. Legislators need to hear from you — not just lobbyists.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233172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09160" y="233172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9160" y="269748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257800" y="2377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Patient and Persistent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257800" y="272491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Legislation moves slowly. One session may not produce results. Sustained, consistent engagement is what changes policy.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28600" y="356616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28600" y="356616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28600" y="39319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777240" y="361188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Your Champions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77240" y="395935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 official votes the right way, say so publicly. Positive reinforcement builds long-term allies.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709160" y="356616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09160" y="3566160"/>
            <a:ext cx="457200" cy="10972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09160" y="393192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257800" y="361188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Others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257800" y="3959352"/>
            <a:ext cx="3566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new parents and caregivers to the table. Teach them what you've learned. The movement grows through each of you.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Resources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347472"/>
          </a:xfrm>
          <a:prstGeom prst="rect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104241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Your Legislators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4048" y="1490472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12648" y="139903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Federal: congress.gov/members/find-your-member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84048" y="1828800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12648" y="17373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 Senate: senate.mo.gov/LegisLookup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84048" y="2167128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" y="207568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 House: house.mo.gov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487168"/>
            <a:ext cx="8595360" cy="347472"/>
          </a:xfrm>
          <a:prstGeom prst="rect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11480" y="25237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 &amp; Training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84048" y="2971800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2648" y="288036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 in Policy Making (MO): moddcouncil.org/partners-in-policymaking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84048" y="3310128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2648" y="321868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 Developmental Disabilities Council: moddcouncil.org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84048" y="3648456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12648" y="3557016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Missouri Disability Rights Day (annual, Jefferson City)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3968496"/>
            <a:ext cx="8595360" cy="347472"/>
          </a:xfrm>
          <a:prstGeom prst="rect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11480" y="40050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Organizations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84048" y="4453128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2648" y="436168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Easterseals Midwest: easterseals.com/midwest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84048" y="4791456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12648" y="4700016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Missouri Protection &amp; Advocacy Services (Mo P&amp;A)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84048" y="5129784"/>
            <a:ext cx="146304" cy="146304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12648" y="5038344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Self-Directed Supports: contact your local DMH office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28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Tips &amp; Takeaways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896112"/>
            <a:ext cx="7772400" cy="0"/>
          </a:xfrm>
          <a:prstGeom prst="line">
            <a:avLst/>
          </a:prstGeom>
          <a:noFill/>
          <a:ln w="1905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060704"/>
            <a:ext cx="73152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38862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involved and stay involved — advocacy is a marathon, not a sprint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536192"/>
            <a:ext cx="73152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1481328"/>
            <a:ext cx="38862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policy environment and track what is happening in the current session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011680"/>
            <a:ext cx="73152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1956816"/>
            <a:ext cx="38862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facts, data, and understand the specific issue before you engage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487168"/>
            <a:ext cx="73152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2432304"/>
            <a:ext cx="38862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timely — contact legislators before votes, not after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962656"/>
            <a:ext cx="73152" cy="2926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907792"/>
            <a:ext cx="38862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a relevant and engaging story — it's your greatest asset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17720" y="1060704"/>
            <a:ext cx="73152" cy="2926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00600" y="1005840"/>
            <a:ext cx="39776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both a generalist (understand the full landscape) and a specialist (know your issue)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17720" y="1536192"/>
            <a:ext cx="73152" cy="2926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00600" y="1481328"/>
            <a:ext cx="39776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 yourself of imposter syndrome — your lived experience is your credential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617720" y="2011680"/>
            <a:ext cx="73152" cy="2926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1956816"/>
            <a:ext cx="39776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objective and solution-oriented, not just critical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617720" y="2487168"/>
            <a:ext cx="73152" cy="2926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00600" y="2432304"/>
            <a:ext cx="39776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patient and persistent — real change takes time and repeated effort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4160520"/>
            <a:ext cx="8412480" cy="777240"/>
          </a:xfrm>
          <a:prstGeom prst="rect">
            <a:avLst/>
          </a:prstGeom>
          <a:solidFill>
            <a:srgbClr val="028090">
              <a:alpha val="4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8640" y="420624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"Never doubt that a small group of thoughtful, committed citizens can change the world; indeed, it is the only thing that ever has."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3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75DE6B-FAFD-8E52-65C9-372665F35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4427F47-F555-C662-F7BD-FC5247B0495A}"/>
              </a:ext>
            </a:extLst>
          </p:cNvPr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871132F7-C616-CEBB-AE36-08A21FCEB38F}"/>
              </a:ext>
            </a:extLst>
          </p:cNvPr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8978F6E-1B4E-6E73-07C8-6B32BB6A071D}"/>
              </a:ext>
            </a:extLst>
          </p:cNvPr>
          <p:cNvSpPr/>
          <p:nvPr/>
        </p:nvSpPr>
        <p:spPr>
          <a:xfrm>
            <a:off x="457200" y="2286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B8433BD1-6D16-4655-55F6-2EE5740DB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475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9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Advocacy Matters — Right Now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188720"/>
            <a:ext cx="283464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834640" cy="16459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417320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$80M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365760" y="2286000"/>
            <a:ext cx="2560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restored by Missouri House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disability services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(March 2026)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91840" y="1188720"/>
            <a:ext cx="283464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0" y="1188720"/>
            <a:ext cx="2834640" cy="16459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417320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$28M+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429000" y="2286000"/>
            <a:ext cx="2560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originally proposed to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cut from Self-Directed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&amp; Day Hab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355080" y="1188720"/>
            <a:ext cx="283464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355080" y="1188720"/>
            <a:ext cx="283464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55080" y="1417320"/>
            <a:ext cx="28346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25th Year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6492240" y="2286000"/>
            <a:ext cx="2560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Rights Legislative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drew one of its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crowds ever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28600" y="4773168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KFVS12 (Mar 2026) · KBIA (Feb 2026) · WGEM (May 2026)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Stakes: What Was at Risk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274320" y="114300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Families Fought to Protect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600200"/>
            <a:ext cx="64008" cy="5943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6002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Self-Directed Supports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8470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people with disabilities to hire their own caregivers &amp; live at home independently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377440"/>
            <a:ext cx="64008" cy="5943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23774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Habilitation Programs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62432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activities, job training &amp; community engagement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3154680"/>
            <a:ext cx="64008" cy="5943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31546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Assistant Services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340156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Restored to $33/hr; medical exception at $36.76/hr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931920"/>
            <a:ext cx="3931920" cy="91440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3977640"/>
            <a:ext cx="3749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Home-based Self-Directed Support costs $40K–$240K/year vs. $600K/year for institutional care — families save the state money!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097280"/>
            <a:ext cx="4206240" cy="3794760"/>
          </a:xfrm>
          <a:prstGeom prst="rect">
            <a:avLst/>
          </a:prstGeom>
          <a:solidFill>
            <a:srgbClr val="E8F5F6"/>
          </a:solidFill>
          <a:ln w="12700">
            <a:solidFill>
              <a:srgbClr val="E8F5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63440" y="1097280"/>
            <a:ext cx="4206240" cy="16459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54880" y="13258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Voices from the Capitol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709160" y="178308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181965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wish we would've never had to put families through what they went through the last couple of months."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00600" y="23042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Rep. Betsy Fogle, MO House Budget Ranking Member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09160" y="269748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00600" y="273405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"Budget cuts will have a real and immediate impact on people with disabilities and their families."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00600" y="32186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Kathy Brown, Chief Advocacy Officer, Easterseals Midwest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709160" y="3611880"/>
            <a:ext cx="40690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00600" y="364845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"We're keeping people in the lowest level of care so that they can be independent and thrive in their own communities."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00600" y="413308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Christina Ingoglia, parent &amp; MO Developmental Disabilities Council member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28600" y="4892040"/>
            <a:ext cx="8686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KFVS12 · KBIA · WGEM (2026)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 in Action: Missouri 2026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365760" y="7772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timeline that shows what community voices can accomplish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0" cy="3291840"/>
          </a:xfrm>
          <a:prstGeom prst="line">
            <a:avLst/>
          </a:prstGeom>
          <a:noFill/>
          <a:ln w="381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12064" y="1325880"/>
            <a:ext cx="438912" cy="438912"/>
          </a:xfrm>
          <a:prstGeom prst="ellipse">
            <a:avLst/>
          </a:prstGeom>
          <a:solidFill>
            <a:srgbClr val="D62839"/>
          </a:solidFill>
          <a:ln w="12700">
            <a:solidFill>
              <a:srgbClr val="D628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97280" y="1252728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6283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1527048"/>
            <a:ext cx="7406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 proposes budget cutting $28M+ from disability services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12064" y="2185416"/>
            <a:ext cx="438912" cy="438912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97280" y="2112264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2026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2386584"/>
            <a:ext cx="7406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25th Annual Disability Rights Day — one of the largest rallies in event history descends on Missouri Capitol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12064" y="3044952"/>
            <a:ext cx="438912" cy="438912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97280" y="297180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2026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3246120"/>
            <a:ext cx="7406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Missouri House restores $80M for disability services; lawmakers cite direct advocacy from families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12064" y="3904488"/>
            <a:ext cx="438912" cy="438912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97280" y="3831336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97280" y="4105656"/>
            <a:ext cx="7406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passes with most funding intact — now on governor's desk. Families continue to urge his signature.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4690872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squeaky wheel gets the grease — someone is ALWAYS talking to your legislators. Make sure it's you.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Legislative Advocacy?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28346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2834640" cy="3657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1887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600200"/>
            <a:ext cx="2560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by an individual or group that aims to influence decisions within political, economic, and social institutions.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0" y="1143000"/>
            <a:ext cx="28346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0" y="1143000"/>
            <a:ext cx="2834640" cy="3657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1887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Advocacy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1600200"/>
            <a:ext cx="2560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Efforts to influence the introduction, enactment, or modification of legislation — at any level of government.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1143000"/>
            <a:ext cx="28346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172200" y="1143000"/>
            <a:ext cx="2834640" cy="3657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63640" y="11887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Common Forms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09360" y="1600200"/>
            <a:ext cx="2560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Contacting a legislator,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sharing your views, and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asking them to vote a specific way on a bill that affects your loved one.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28600" y="4114800"/>
            <a:ext cx="8686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to be a policy expert. You need to be a parent, a caregiver, and a constituent.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1828800" y="4069080"/>
            <a:ext cx="5486400" cy="475488"/>
          </a:xfrm>
          <a:prstGeom prst="rect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5760" y="46634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doesn't take a lot of time — it just takes the will to act and speak out for those who may not be able to speak for themselves.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to Start: Your First Steps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44475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Legislators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146304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your state &amp; federal reps at congress.gov/members or senate.mo.gov/LegisLookup. You are their constituent — they work for you.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233172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" y="233172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26791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237744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Issue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22960" y="269748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facts about the specific program or funding at stake. What does it do? How much does it cost? Who relies on it?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356616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28600" y="356616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28600" y="391363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22960" y="361188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Your Story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2960" y="393192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personal experience is your most powerful tool. How does this service impact your family member's life? Be concrete and specific.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109728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09160" y="109728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9160" y="144475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03520" y="114300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Contact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03520" y="146304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Call, email, or visit the district office. Request a meeting. Introduce yourself as a constituent and parent/caregiver.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09160" y="233172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09160" y="233172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09160" y="267919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303520" y="237744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Something Specific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03520" y="269748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just vent — ask for a specific vote, a meeting, co-sponsorship, or a public statement of support.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709160" y="356616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09160" y="3566160"/>
            <a:ext cx="502920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09160" y="3913632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303520" y="361188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 &amp; Stay Engaged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03520" y="393192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a thank-you. Track the bill. Return next session. Bring others. Advocacy is a relationship, not a one-time act.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3A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028090">
              <a:alpha val="50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3840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Power of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Story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2103120"/>
            <a:ext cx="3200400" cy="0"/>
          </a:xfrm>
          <a:prstGeom prst="line">
            <a:avLst/>
          </a:prstGeom>
          <a:noFill/>
          <a:ln w="254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47472" y="230428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21792" y="224028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Raises awareness among legislators who may not know the issue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47472" y="271576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21792" y="265176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Educates policy staff on real-world program impact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7472" y="312724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21792" y="306324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a sense of urgency that data alone cannot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7472" y="353872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21792" y="347472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policy real — turns a budget line into a person's life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47472" y="395020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1792" y="388620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Motivates other caregivers to take action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47472" y="4361688"/>
            <a:ext cx="182880" cy="18288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" y="4297680"/>
            <a:ext cx="3611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5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Closes the gap between lawmakers and the communities they represent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46320" y="4114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Crafting Your Story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4754880" y="960120"/>
            <a:ext cx="4023360" cy="74980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9966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you are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92040" y="126187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Name, city, role — parent, caregiver, self-advocate. Briefly establish who you represent.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54880" y="1801368"/>
            <a:ext cx="4023360" cy="74980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1837944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210312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Describe your loved one — not just their diagnosis, but their personality, goals, and contributions to community.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54880" y="2642616"/>
            <a:ext cx="4023360" cy="74980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92040" y="26791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service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892040" y="2944368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Explain what the program does for them in concrete, daily terms: independence, employment, safety, dignity.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54880" y="3483864"/>
            <a:ext cx="4023360" cy="74980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892040" y="35204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at stake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92040" y="3785616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If funding is cut, what specifically would happen? Use real numbers or timeframes if possible.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754880" y="4325112"/>
            <a:ext cx="4023360" cy="74980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92040" y="43616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ask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892040" y="462686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End with a clear, specific request. Leave no doubt about what you want them to do.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3D"/>
          </a:solidFill>
          <a:ln w="12700">
            <a:solidFill>
              <a:srgbClr val="1B3A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 Players — and What They Need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143000"/>
            <a:ext cx="283464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2834640" cy="4572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38328" y="11887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Elected Officials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38328" y="1828800"/>
            <a:ext cx="73152" cy="548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Personal: moral beliefs, family connections to the issue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38328" y="2651760"/>
            <a:ext cx="73152" cy="548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256032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Political: good publicity, party alignment, future ambitions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38328" y="3474720"/>
            <a:ext cx="73152" cy="5486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338328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respond to constituent pressure — you are their voter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00400" y="1143000"/>
            <a:ext cx="283464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0" y="1143000"/>
            <a:ext cx="2834640" cy="457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310128" y="11887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Legislative Staff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310128" y="1828800"/>
            <a:ext cx="73152" cy="5486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474720" y="17373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legislation and briefing materials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310128" y="2651760"/>
            <a:ext cx="73152" cy="5486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474720" y="256032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committee agendas, arrange hearings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310128" y="3474720"/>
            <a:ext cx="73152" cy="5486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474720" y="338328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relationship — they are the gatekeepers to the elected official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172200" y="1143000"/>
            <a:ext cx="283464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172200" y="1143000"/>
            <a:ext cx="2834640" cy="4572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281928" y="11887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Branch Officials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81928" y="1828800"/>
            <a:ext cx="73152" cy="5486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446520" y="173736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 heads administer the programs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281928" y="2651760"/>
            <a:ext cx="73152" cy="5486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446520" y="256032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testify at hearings and brief legislators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281928" y="3474720"/>
            <a:ext cx="73152" cy="5486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46520" y="338328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Governor can sign, veto, or line-item veto budget appropriations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228600" y="4709160"/>
            <a:ext cx="8686800" cy="320040"/>
          </a:xfrm>
          <a:prstGeom prst="rect">
            <a:avLst/>
          </a:prstGeom>
          <a:solidFill>
            <a:srgbClr val="028090">
              <a:alpha val="15000"/>
            </a:srgbClr>
          </a:solidFill>
          <a:ln w="12700">
            <a:solidFill>
              <a:srgbClr val="028090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65760" y="473659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tip: Introduce yourself to staff first. A staffer who knows your name will make sure the legislator sees your request.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Ways to Connect &amp; Take Action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11430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Phone/Email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49961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Calls carry more weight than emails. Email is better than silence. Faxes still get attention in many offices.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09160" y="1097280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1430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In-Person Visit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46320" y="149961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district office meeting. Capitol visits during session are especially powerful — bring your person if possible.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28600" y="2176272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222199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Written Testimony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5760" y="2578608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written comments on bills in committee. Include background, anecdotes, and data. Ask others to sign on.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2176272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46320" y="222199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Oral Testimony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46320" y="2578608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Testify at committee hearings. 2–3 minutes. State who you are, what the program does, and your ask. Practice beforehand.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8600" y="3255264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300984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📣  Rally/Advocacy Day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65760" y="3657600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like Missouri's Disability Rights Legislative Day send a powerful signal through numbers. Attend and bring others.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3255264"/>
            <a:ext cx="42062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5F6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46320" y="3300984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Social Media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46320" y="3657600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 legislators. Share stories publicly. Help build the chorus of voices they cannot ignore.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1812</Words>
  <Application>Microsoft Office PowerPoint</Application>
  <PresentationFormat>On-screen Show (16:9)</PresentationFormat>
  <Paragraphs>218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Advocacy – The Power of You</dc:title>
  <dc:subject>PptxGenJS Presentation</dc:subject>
  <dc:creator>PptxGenJS</dc:creator>
  <cp:lastModifiedBy>Nita Shah</cp:lastModifiedBy>
  <cp:revision>3</cp:revision>
  <dcterms:created xsi:type="dcterms:W3CDTF">2026-05-10T15:18:58Z</dcterms:created>
  <dcterms:modified xsi:type="dcterms:W3CDTF">2026-05-11T23:14:02Z</dcterms:modified>
</cp:coreProperties>
</file>