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orbel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1" roundtripDataSignature="AMtx7mjbxq+g8K3ACNxlFQb43FSl/dxB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rbel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orbel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rbel-italic.fntdata"/><Relationship Id="rId6" Type="http://schemas.openxmlformats.org/officeDocument/2006/relationships/slide" Target="slides/slide1.xml"/><Relationship Id="rId18" Type="http://schemas.openxmlformats.org/officeDocument/2006/relationships/font" Target="fonts/Corbel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6" name="Google Shape;346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8e4fe883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358e4fe883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9" name="Google Shape;16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/>
          <p:nvPr/>
        </p:nvSpPr>
        <p:spPr>
          <a:xfrm>
            <a:off x="0" y="571500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3"/>
          <p:cNvSpPr/>
          <p:nvPr/>
        </p:nvSpPr>
        <p:spPr>
          <a:xfrm>
            <a:off x="6952697" y="571500"/>
            <a:ext cx="2193989" cy="4000501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13"/>
          <p:cNvSpPr txBox="1"/>
          <p:nvPr>
            <p:ph type="ctrTitle"/>
          </p:nvPr>
        </p:nvSpPr>
        <p:spPr>
          <a:xfrm>
            <a:off x="802386" y="973836"/>
            <a:ext cx="5486400" cy="2441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25"/>
              <a:buFont typeface="Corbel"/>
              <a:buNone/>
              <a:defRPr sz="4425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3"/>
          <p:cNvSpPr txBox="1"/>
          <p:nvPr>
            <p:ph idx="1" type="subTitle"/>
          </p:nvPr>
        </p:nvSpPr>
        <p:spPr>
          <a:xfrm>
            <a:off x="825011" y="3502685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50"/>
              <a:buNone/>
              <a:defRPr sz="1650" cap="none">
                <a:solidFill>
                  <a:srgbClr val="D7F0F6"/>
                </a:solidFill>
              </a:defRPr>
            </a:lvl1pPr>
            <a:lvl2pPr lvl="1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650"/>
              <a:buNone/>
              <a:defRPr sz="1650"/>
            </a:lvl2pPr>
            <a:lvl3pPr lvl="2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650"/>
              <a:buNone/>
              <a:defRPr sz="1650"/>
            </a:lvl3pPr>
            <a:lvl4pPr lvl="3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18" name="Google Shape;18;p13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7233" y="678879"/>
            <a:ext cx="1715247" cy="502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/>
          <p:nvPr>
            <p:ph type="title"/>
          </p:nvPr>
        </p:nvSpPr>
        <p:spPr>
          <a:xfrm>
            <a:off x="192024" y="857250"/>
            <a:ext cx="2125980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/>
          <p:nvPr>
            <p:ph idx="2" type="pic"/>
          </p:nvPr>
        </p:nvSpPr>
        <p:spPr>
          <a:xfrm>
            <a:off x="2677983" y="575564"/>
            <a:ext cx="6086423" cy="39982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3" name="Google Shape;73;p22"/>
          <p:cNvSpPr txBox="1"/>
          <p:nvPr>
            <p:ph idx="1" type="body"/>
          </p:nvPr>
        </p:nvSpPr>
        <p:spPr>
          <a:xfrm>
            <a:off x="192024" y="2619756"/>
            <a:ext cx="2125980" cy="1741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74" name="Google Shape;74;p22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2"/>
          <p:cNvSpPr txBox="1"/>
          <p:nvPr>
            <p:ph idx="11" type="ftr"/>
          </p:nvPr>
        </p:nvSpPr>
        <p:spPr>
          <a:xfrm>
            <a:off x="2624326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3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" type="body"/>
          </p:nvPr>
        </p:nvSpPr>
        <p:spPr>
          <a:xfrm rot="5400000">
            <a:off x="3724911" y="-174879"/>
            <a:ext cx="38404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/>
          <p:nvPr>
            <p:ph type="title"/>
          </p:nvPr>
        </p:nvSpPr>
        <p:spPr>
          <a:xfrm rot="5400000">
            <a:off x="-514350" y="1543050"/>
            <a:ext cx="3714750" cy="2114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4"/>
          <p:cNvSpPr txBox="1"/>
          <p:nvPr>
            <p:ph idx="1" type="body"/>
          </p:nvPr>
        </p:nvSpPr>
        <p:spPr>
          <a:xfrm rot="5400000">
            <a:off x="3723894" y="-171450"/>
            <a:ext cx="384048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2900934" y="651510"/>
            <a:ext cx="26060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5863590" y="651510"/>
            <a:ext cx="260604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6pPr>
            <a:lvl7pPr indent="-3429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800"/>
              <a:buChar char="●"/>
              <a:defRPr/>
            </a:lvl8pPr>
            <a:lvl9pPr indent="-3429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/>
          <p:nvPr>
            <p:ph type="title"/>
          </p:nvPr>
        </p:nvSpPr>
        <p:spPr>
          <a:xfrm>
            <a:off x="2900934" y="973836"/>
            <a:ext cx="5486400" cy="2441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25"/>
              <a:buFont typeface="Corbel"/>
              <a:buNone/>
              <a:defRPr b="0" sz="4425">
                <a:solidFill>
                  <a:srgbClr val="59595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" type="body"/>
          </p:nvPr>
        </p:nvSpPr>
        <p:spPr>
          <a:xfrm>
            <a:off x="2914650" y="3504438"/>
            <a:ext cx="5486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650"/>
              <a:buNone/>
              <a:defRPr sz="1650" cap="none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None/>
              <a:defRPr sz="105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2900934" y="767690"/>
            <a:ext cx="2606040" cy="6057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48" name="Google Shape;48;p18"/>
          <p:cNvSpPr txBox="1"/>
          <p:nvPr>
            <p:ph idx="2" type="body"/>
          </p:nvPr>
        </p:nvSpPr>
        <p:spPr>
          <a:xfrm>
            <a:off x="2900934" y="1448202"/>
            <a:ext cx="260604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49" name="Google Shape;49;p18"/>
          <p:cNvSpPr txBox="1"/>
          <p:nvPr>
            <p:ph idx="3" type="body"/>
          </p:nvPr>
        </p:nvSpPr>
        <p:spPr>
          <a:xfrm>
            <a:off x="5863847" y="767690"/>
            <a:ext cx="2606040" cy="60987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rgbClr val="59595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50" name="Google Shape;50;p18"/>
          <p:cNvSpPr txBox="1"/>
          <p:nvPr>
            <p:ph idx="4" type="body"/>
          </p:nvPr>
        </p:nvSpPr>
        <p:spPr>
          <a:xfrm>
            <a:off x="5863847" y="1448202"/>
            <a:ext cx="260604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/>
          <p:nvPr>
            <p:ph type="title"/>
          </p:nvPr>
        </p:nvSpPr>
        <p:spPr>
          <a:xfrm>
            <a:off x="192024" y="857250"/>
            <a:ext cx="2125980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orbel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1"/>
          <p:cNvSpPr txBox="1"/>
          <p:nvPr>
            <p:ph idx="1" type="body"/>
          </p:nvPr>
        </p:nvSpPr>
        <p:spPr>
          <a:xfrm>
            <a:off x="2900934" y="651510"/>
            <a:ext cx="54864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4325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350"/>
              <a:buChar char="●"/>
              <a:defRPr sz="1350"/>
            </a:lvl2pPr>
            <a:lvl3pPr indent="-3048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200"/>
              <a:buChar char="●"/>
              <a:defRPr sz="1200"/>
            </a:lvl3pPr>
            <a:lvl4pPr indent="-295275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4pPr>
            <a:lvl5pPr indent="-295275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5pPr>
            <a:lvl6pPr indent="-295275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6pPr>
            <a:lvl7pPr indent="-295275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7pPr>
            <a:lvl8pPr indent="-295275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1050"/>
              <a:buChar char="●"/>
              <a:defRPr sz="1050"/>
            </a:lvl8pPr>
            <a:lvl9pPr indent="-295275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1050"/>
              <a:buChar char="●"/>
              <a:defRPr sz="1050"/>
            </a:lvl9pPr>
          </a:lstStyle>
          <a:p/>
        </p:txBody>
      </p:sp>
      <p:sp>
        <p:nvSpPr>
          <p:cNvPr id="66" name="Google Shape;66;p21"/>
          <p:cNvSpPr txBox="1"/>
          <p:nvPr>
            <p:ph idx="2" type="body"/>
          </p:nvPr>
        </p:nvSpPr>
        <p:spPr>
          <a:xfrm>
            <a:off x="192024" y="2620632"/>
            <a:ext cx="2125980" cy="1741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050"/>
              <a:buNone/>
              <a:defRPr sz="105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750"/>
              <a:buNone/>
              <a:defRPr sz="750"/>
            </a:lvl3pPr>
            <a:lvl4pPr indent="-228600" lvl="3" marL="18288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4pPr>
            <a:lvl5pPr indent="-228600" lvl="4" marL="22860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5pPr>
            <a:lvl6pPr indent="-228600" lvl="5" marL="27432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6pPr>
            <a:lvl7pPr indent="-228600" lvl="6" marL="32004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7pPr>
            <a:lvl8pPr indent="-228600" lvl="7" marL="365760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SzPts val="675"/>
              <a:buNone/>
              <a:defRPr sz="675"/>
            </a:lvl8pPr>
            <a:lvl9pPr indent="-228600" lvl="8" marL="411480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SzPts val="675"/>
              <a:buNone/>
              <a:defRPr sz="675"/>
            </a:lvl9pPr>
          </a:lstStyle>
          <a:p/>
        </p:txBody>
      </p:sp>
      <p:sp>
        <p:nvSpPr>
          <p:cNvPr id="67" name="Google Shape;67;p21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2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Corbel"/>
              <a:buNone/>
              <a:defRPr b="0" i="0" sz="27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9;p12"/>
          <p:cNvSpPr txBox="1"/>
          <p:nvPr>
            <p:ph idx="1" type="body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  <a:defRPr b="0" i="0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14325" lvl="1" marL="9144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●"/>
              <a:defRPr b="0" i="0" sz="12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295275" lvl="3" marL="18288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295275" lvl="4" marL="22860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295275" lvl="5" marL="27432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295275" lvl="6" marL="32004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295275" lvl="7" marL="3657600" marR="0" rtl="0" algn="l">
              <a:lnSpc>
                <a:spcPct val="90000"/>
              </a:lnSpc>
              <a:spcBef>
                <a:spcPts val="188"/>
              </a:spcBef>
              <a:spcAft>
                <a:spcPts val="0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295275" lvl="8" marL="4114800" marR="0" rtl="0" algn="l">
              <a:lnSpc>
                <a:spcPct val="90000"/>
              </a:lnSpc>
              <a:spcBef>
                <a:spcPts val="188"/>
              </a:spcBef>
              <a:spcAft>
                <a:spcPts val="188"/>
              </a:spcAft>
              <a:buClr>
                <a:schemeClr val="accent1"/>
              </a:buClr>
              <a:buSzPts val="1050"/>
              <a:buFont typeface="Noto Sans Symbols"/>
              <a:buChar char="●"/>
              <a:defRPr b="0" i="0" sz="105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196849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1" type="ftr"/>
          </p:nvPr>
        </p:nvSpPr>
        <p:spPr>
          <a:xfrm>
            <a:off x="2901951" y="4767263"/>
            <a:ext cx="4433638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25" u="none" cap="none" strike="noStrike">
                <a:solidFill>
                  <a:srgbClr val="7F7F7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7975602" y="4767263"/>
            <a:ext cx="114819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orbel"/>
              <a:buNone/>
              <a:defRPr b="1" i="0" sz="9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17.png"/><Relationship Id="rId5" Type="http://schemas.openxmlformats.org/officeDocument/2006/relationships/image" Target="../media/image23.png"/><Relationship Id="rId6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rive.google.com/file/d/1UszmWkRGtswQLlHjp5kVOqE7Z94Krfw_/view?usp=drive_lin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mh.mo.gov/media/pdf/abuse-and-neglect-self-registration" TargetMode="External"/><Relationship Id="rId4" Type="http://schemas.openxmlformats.org/officeDocument/2006/relationships/hyperlink" Target="https://drive.google.com/file/d/1Boaq5K28oHFlRb1wun24wRUpENzbOa6k/view?usp=drive_link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3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wDUbpi_UgOU_vIwqYgakF1VTnM2LUfxR/view?usp=drive_link" TargetMode="External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5" Type="http://schemas.openxmlformats.org/officeDocument/2006/relationships/hyperlink" Target="https://mosds.org/docs/support-manual-outline-and-examples/" TargetMode="External"/><Relationship Id="rId6" Type="http://schemas.openxmlformats.org/officeDocument/2006/relationships/hyperlink" Target="https://docs.google.com/document/d/1EWXn_J2iGl5aX_38OKDX76KGzmg4K_3u/edit?usp=sharing&amp;ouid=104684208619362688321&amp;rtpof=true&amp;sd=true" TargetMode="External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5.png"/><Relationship Id="rId10" Type="http://schemas.openxmlformats.org/officeDocument/2006/relationships/image" Target="../media/image13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s://drive.google.com/file/d/1cR3q_U08l9Sa5gASBzNkxSkGXOx3vJ72/view?usp=sharing" TargetMode="External"/><Relationship Id="rId9" Type="http://schemas.openxmlformats.org/officeDocument/2006/relationships/image" Target="../media/image10.png"/><Relationship Id="rId5" Type="http://schemas.openxmlformats.org/officeDocument/2006/relationships/hyperlink" Target="https://drive.google.com/file/d/1cR3q_U08l9Sa5gASBzNkxSkGXOx3vJ72/view?usp=sharing" TargetMode="External"/><Relationship Id="rId6" Type="http://schemas.openxmlformats.org/officeDocument/2006/relationships/hyperlink" Target="https://drive.google.com/file/d/1cR3q_U08l9Sa5gASBzNkxSkGXOx3vJ72/view?usp=sharing" TargetMode="External"/><Relationship Id="rId7" Type="http://schemas.openxmlformats.org/officeDocument/2006/relationships/hyperlink" Target="https://drive.google.com/file/d/1cR3q_U08l9Sa5gASBzNkxSkGXOx3vJ72/view?usp=sharing" TargetMode="External"/><Relationship Id="rId8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4" Type="http://schemas.openxmlformats.org/officeDocument/2006/relationships/image" Target="../media/image27.png"/><Relationship Id="rId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3479292" y="571499"/>
            <a:ext cx="5664708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5" name="Google Shape;95;p1"/>
          <p:cNvSpPr txBox="1"/>
          <p:nvPr>
            <p:ph type="ctrTitle"/>
          </p:nvPr>
        </p:nvSpPr>
        <p:spPr>
          <a:xfrm>
            <a:off x="3669700" y="973825"/>
            <a:ext cx="5474400" cy="2441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9859"/>
              <a:buFont typeface="Corbel"/>
              <a:buNone/>
            </a:pPr>
            <a:r>
              <a:rPr lang="en-US"/>
              <a:t>Recruiting, Hiring, Retaining, and Managing (PA/PCA/DSP) Staff</a:t>
            </a:r>
            <a:endParaRPr/>
          </a:p>
        </p:txBody>
      </p:sp>
      <p:sp>
        <p:nvSpPr>
          <p:cNvPr id="96" name="Google Shape;96;p1"/>
          <p:cNvSpPr txBox="1"/>
          <p:nvPr>
            <p:ph idx="1" type="subTitle"/>
          </p:nvPr>
        </p:nvSpPr>
        <p:spPr>
          <a:xfrm>
            <a:off x="3790562" y="3502684"/>
            <a:ext cx="4528427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031"/>
              <a:buNone/>
            </a:pPr>
            <a:r>
              <a:rPr lang="en-US"/>
              <a:t>June 1, 2026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4031"/>
              <a:buNone/>
            </a:pPr>
            <a:r>
              <a:rPr lang="en-US"/>
              <a:t>Cheryl Dennison and Victoria McMullen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97" name="Google Shape;97;p1"/>
          <p:cNvSpPr/>
          <p:nvPr/>
        </p:nvSpPr>
        <p:spPr>
          <a:xfrm>
            <a:off x="-5934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Handshake"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132" y="1271849"/>
            <a:ext cx="2593687" cy="259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9" name="Google Shape;319;p10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0" name="Google Shape;320;p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1" name="Google Shape;321;p10"/>
          <p:cNvSpPr/>
          <p:nvPr/>
        </p:nvSpPr>
        <p:spPr>
          <a:xfrm>
            <a:off x="6482142" y="567993"/>
            <a:ext cx="2661858" cy="3996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2" name="Google Shape;322;p10"/>
          <p:cNvSpPr txBox="1"/>
          <p:nvPr>
            <p:ph type="title"/>
          </p:nvPr>
        </p:nvSpPr>
        <p:spPr>
          <a:xfrm>
            <a:off x="6671831" y="842877"/>
            <a:ext cx="2210611" cy="34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Retaining</a:t>
            </a:r>
            <a:endParaRPr/>
          </a:p>
        </p:txBody>
      </p:sp>
      <p:sp>
        <p:nvSpPr>
          <p:cNvPr id="323" name="Google Shape;323;p10"/>
          <p:cNvSpPr/>
          <p:nvPr/>
        </p:nvSpPr>
        <p:spPr>
          <a:xfrm>
            <a:off x="0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24" name="Google Shape;324;p10"/>
          <p:cNvGrpSpPr/>
          <p:nvPr/>
        </p:nvGrpSpPr>
        <p:grpSpPr>
          <a:xfrm>
            <a:off x="649985" y="703804"/>
            <a:ext cx="5470207" cy="3774543"/>
            <a:chOff x="0" y="3414"/>
            <a:chExt cx="5470207" cy="3774543"/>
          </a:xfrm>
        </p:grpSpPr>
        <p:sp>
          <p:nvSpPr>
            <p:cNvPr id="325" name="Google Shape;325;p10"/>
            <p:cNvSpPr/>
            <p:nvPr/>
          </p:nvSpPr>
          <p:spPr>
            <a:xfrm>
              <a:off x="0" y="3414"/>
              <a:ext cx="5470207" cy="74789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0"/>
            <p:cNvSpPr/>
            <p:nvPr/>
          </p:nvSpPr>
          <p:spPr>
            <a:xfrm>
              <a:off x="226238" y="171691"/>
              <a:ext cx="411745" cy="41134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0"/>
            <p:cNvSpPr/>
            <p:nvPr/>
          </p:nvSpPr>
          <p:spPr>
            <a:xfrm>
              <a:off x="864223" y="3414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0"/>
            <p:cNvSpPr txBox="1"/>
            <p:nvPr/>
          </p:nvSpPr>
          <p:spPr>
            <a:xfrm>
              <a:off x="864223" y="3414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Be positive and compliment support staff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0"/>
            <p:cNvSpPr/>
            <p:nvPr/>
          </p:nvSpPr>
          <p:spPr>
            <a:xfrm>
              <a:off x="0" y="996715"/>
              <a:ext cx="5470207" cy="74789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0"/>
            <p:cNvSpPr/>
            <p:nvPr/>
          </p:nvSpPr>
          <p:spPr>
            <a:xfrm>
              <a:off x="226238" y="1164992"/>
              <a:ext cx="411745" cy="411343"/>
            </a:xfrm>
            <a:prstGeom prst="rect">
              <a:avLst/>
            </a:prstGeom>
            <a:solidFill>
              <a:srgbClr val="90B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864223" y="996715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 txBox="1"/>
            <p:nvPr/>
          </p:nvSpPr>
          <p:spPr>
            <a:xfrm>
              <a:off x="864223" y="996715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Provide small incentives for staff.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0" y="1990016"/>
              <a:ext cx="5470207" cy="74789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226238" y="2158292"/>
              <a:ext cx="411745" cy="41134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864223" y="1990016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 txBox="1"/>
            <p:nvPr/>
          </p:nvSpPr>
          <p:spPr>
            <a:xfrm>
              <a:off x="864223" y="1990016"/>
              <a:ext cx="4579807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Send support staff birthday and holiday cards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0" y="2983317"/>
              <a:ext cx="5470207" cy="747897"/>
            </a:xfrm>
            <a:prstGeom prst="roundRect">
              <a:avLst>
                <a:gd fmla="val 1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226460" y="3151593"/>
              <a:ext cx="411745" cy="41134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864665" y="2983317"/>
              <a:ext cx="2461593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0"/>
            <p:cNvSpPr txBox="1"/>
            <p:nvPr/>
          </p:nvSpPr>
          <p:spPr>
            <a:xfrm>
              <a:off x="864665" y="2983317"/>
              <a:ext cx="2461593" cy="7946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4075" lIns="84075" spcFirstLastPara="1" rIns="84075" wrap="square" tIns="840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When college aged staff are moving on to full-time jobs ask for three things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3326258" y="2983317"/>
              <a:ext cx="2089906" cy="747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 txBox="1"/>
            <p:nvPr/>
          </p:nvSpPr>
          <p:spPr>
            <a:xfrm>
              <a:off x="3326258" y="2983317"/>
              <a:ext cx="2089906" cy="7478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150" lIns="79150" spcFirstLastPara="1" rIns="79150" wrap="square" tIns="791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orbe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Can you help find a replacement for yourself?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orbe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Would you be willing to continue working a few hours once or twice a month?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28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orbel"/>
                <a:buNone/>
              </a:pPr>
              <a:r>
                <a:rPr b="0" i="0" lang="en-US" sz="8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Would you be interested in supporting the individual with your presence for important events?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Chocolate chip cookies on brown paper" id="343" name="Google Shape;343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0997" y="1746607"/>
            <a:ext cx="414095" cy="621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"/>
          <p:cNvSpPr/>
          <p:nvPr/>
        </p:nvSpPr>
        <p:spPr>
          <a:xfrm>
            <a:off x="0" y="571499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6952697" y="571499"/>
            <a:ext cx="2193988" cy="4000501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3479292" y="571499"/>
            <a:ext cx="5664708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2" name="Google Shape;352;p11"/>
          <p:cNvSpPr txBox="1"/>
          <p:nvPr>
            <p:ph type="title"/>
          </p:nvPr>
        </p:nvSpPr>
        <p:spPr>
          <a:xfrm>
            <a:off x="3790561" y="973836"/>
            <a:ext cx="4551053" cy="24414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5900"/>
              <a:t>Questions? </a:t>
            </a:r>
            <a:br>
              <a:rPr lang="en-US" sz="5900"/>
            </a:br>
            <a:endParaRPr sz="5900"/>
          </a:p>
        </p:txBody>
      </p:sp>
      <p:sp>
        <p:nvSpPr>
          <p:cNvPr id="353" name="Google Shape;353;p11"/>
          <p:cNvSpPr/>
          <p:nvPr/>
        </p:nvSpPr>
        <p:spPr>
          <a:xfrm>
            <a:off x="-5934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descr="Questions" id="354" name="Google Shape;3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132" y="1271849"/>
            <a:ext cx="2593687" cy="2593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58e4fe883e_0_0"/>
          <p:cNvSpPr txBox="1"/>
          <p:nvPr>
            <p:ph type="title"/>
          </p:nvPr>
        </p:nvSpPr>
        <p:spPr>
          <a:xfrm>
            <a:off x="0" y="629375"/>
            <a:ext cx="25350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</a:pPr>
            <a:r>
              <a:rPr lang="en-US" sz="3600">
                <a:solidFill>
                  <a:schemeClr val="lt1"/>
                </a:solidFill>
              </a:rPr>
              <a:t>Recruiting</a:t>
            </a:r>
            <a:endParaRPr/>
          </a:p>
        </p:txBody>
      </p:sp>
      <p:sp>
        <p:nvSpPr>
          <p:cNvPr id="104" name="Google Shape;104;g358e4fe883e_0_0"/>
          <p:cNvSpPr txBox="1"/>
          <p:nvPr>
            <p:ph idx="1" type="body"/>
          </p:nvPr>
        </p:nvSpPr>
        <p:spPr>
          <a:xfrm>
            <a:off x="2866725" y="629375"/>
            <a:ext cx="5965500" cy="39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grpSp>
        <p:nvGrpSpPr>
          <p:cNvPr id="105" name="Google Shape;105;g358e4fe883e_0_0"/>
          <p:cNvGrpSpPr/>
          <p:nvPr/>
        </p:nvGrpSpPr>
        <p:grpSpPr>
          <a:xfrm>
            <a:off x="2901831" y="715014"/>
            <a:ext cx="5486519" cy="3626600"/>
            <a:chOff x="-120" y="66933"/>
            <a:chExt cx="5486519" cy="3626600"/>
          </a:xfrm>
        </p:grpSpPr>
        <p:sp>
          <p:nvSpPr>
            <p:cNvPr id="106" name="Google Shape;106;g358e4fe883e_0_0"/>
            <p:cNvSpPr/>
            <p:nvPr/>
          </p:nvSpPr>
          <p:spPr>
            <a:xfrm rot="5400000">
              <a:off x="-105720" y="172533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g358e4fe883e_0_0"/>
            <p:cNvSpPr txBox="1"/>
            <p:nvPr/>
          </p:nvSpPr>
          <p:spPr>
            <a:xfrm>
              <a:off x="2" y="313473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Don’t rule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g358e4fe883e_0_0"/>
            <p:cNvSpPr/>
            <p:nvPr/>
          </p:nvSpPr>
          <p:spPr>
            <a:xfrm rot="5400000">
              <a:off x="2760899" y="-2200765"/>
              <a:ext cx="457800" cy="4993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g358e4fe883e_0_0"/>
            <p:cNvSpPr txBox="1"/>
            <p:nvPr/>
          </p:nvSpPr>
          <p:spPr>
            <a:xfrm>
              <a:off x="493079" y="89285"/>
              <a:ext cx="49710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99550" spcFirstLastPara="1" rIns="8875" wrap="square" tIns="88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Don’t rule anyone out - training is what makes the difference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g358e4fe883e_0_0"/>
            <p:cNvSpPr/>
            <p:nvPr/>
          </p:nvSpPr>
          <p:spPr>
            <a:xfrm rot="5400000">
              <a:off x="-105720" y="778681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358e4fe883e_0_0"/>
            <p:cNvSpPr txBox="1"/>
            <p:nvPr/>
          </p:nvSpPr>
          <p:spPr>
            <a:xfrm>
              <a:off x="2" y="919621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Look Widely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g358e4fe883e_0_0"/>
            <p:cNvSpPr/>
            <p:nvPr/>
          </p:nvSpPr>
          <p:spPr>
            <a:xfrm rot="5400000">
              <a:off x="2760899" y="-1594617"/>
              <a:ext cx="457800" cy="4993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g358e4fe883e_0_0"/>
            <p:cNvSpPr txBox="1"/>
            <p:nvPr/>
          </p:nvSpPr>
          <p:spPr>
            <a:xfrm>
              <a:off x="493079" y="695433"/>
              <a:ext cx="49710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99550" spcFirstLastPara="1" rIns="8875" wrap="square" tIns="88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Recruit widely - Personal references, Facebook, Handshake, Care.com  ( sample: Email)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358e4fe883e_0_0"/>
            <p:cNvSpPr/>
            <p:nvPr/>
          </p:nvSpPr>
          <p:spPr>
            <a:xfrm rot="5400000">
              <a:off x="-105720" y="1384829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g358e4fe883e_0_0"/>
            <p:cNvSpPr txBox="1"/>
            <p:nvPr/>
          </p:nvSpPr>
          <p:spPr>
            <a:xfrm>
              <a:off x="2" y="1525769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Have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358e4fe883e_0_0"/>
            <p:cNvSpPr/>
            <p:nvPr/>
          </p:nvSpPr>
          <p:spPr>
            <a:xfrm rot="5400000">
              <a:off x="2760899" y="-988469"/>
              <a:ext cx="457800" cy="4993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g358e4fe883e_0_0"/>
            <p:cNvSpPr txBox="1"/>
            <p:nvPr/>
          </p:nvSpPr>
          <p:spPr>
            <a:xfrm>
              <a:off x="493079" y="1301581"/>
              <a:ext cx="49710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99550" spcFirstLastPara="1" rIns="8875" wrap="square" tIns="88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a clear job description  ( sample: </a:t>
              </a:r>
              <a:r>
                <a:rPr lang="en-US" u="sng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Job description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358e4fe883e_0_0"/>
            <p:cNvSpPr/>
            <p:nvPr/>
          </p:nvSpPr>
          <p:spPr>
            <a:xfrm rot="5400000">
              <a:off x="-105720" y="1990977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g358e4fe883e_0_0"/>
            <p:cNvSpPr txBox="1"/>
            <p:nvPr/>
          </p:nvSpPr>
          <p:spPr>
            <a:xfrm>
              <a:off x="2" y="2131917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Start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358e4fe883e_0_0"/>
            <p:cNvSpPr/>
            <p:nvPr/>
          </p:nvSpPr>
          <p:spPr>
            <a:xfrm rot="5400000">
              <a:off x="2760899" y="-382321"/>
              <a:ext cx="457800" cy="49932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g358e4fe883e_0_0"/>
            <p:cNvSpPr txBox="1"/>
            <p:nvPr/>
          </p:nvSpPr>
          <p:spPr>
            <a:xfrm>
              <a:off x="493079" y="1907729"/>
              <a:ext cx="4971000" cy="41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875" lIns="99550" spcFirstLastPara="1" rIns="8875" wrap="square" tIns="887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Char char="•"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Start with a positive description of the individual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358e4fe883e_0_0"/>
            <p:cNvSpPr/>
            <p:nvPr/>
          </p:nvSpPr>
          <p:spPr>
            <a:xfrm rot="5400000">
              <a:off x="-105720" y="3009206"/>
              <a:ext cx="704400" cy="493200"/>
            </a:xfrm>
            <a:prstGeom prst="chevron">
              <a:avLst>
                <a:gd fmla="val 50000" name="adj"/>
              </a:avLst>
            </a:prstGeom>
            <a:solidFill>
              <a:srgbClr val="17B39E"/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g358e4fe883e_0_0"/>
            <p:cNvSpPr txBox="1"/>
            <p:nvPr/>
          </p:nvSpPr>
          <p:spPr>
            <a:xfrm>
              <a:off x="2" y="3150146"/>
              <a:ext cx="493200" cy="21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25" lIns="4425" spcFirstLastPara="1" rIns="4425" wrap="square" tIns="4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00"/>
                <a:buFont typeface="Corbel"/>
                <a:buNone/>
              </a:pPr>
              <a:r>
                <a:rPr b="0" i="0" lang="en-US" sz="7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Posting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358e4fe883e_0_0"/>
            <p:cNvSpPr/>
            <p:nvPr/>
          </p:nvSpPr>
          <p:spPr>
            <a:xfrm rot="5400000">
              <a:off x="2348820" y="609233"/>
              <a:ext cx="1281900" cy="4886700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411"/>
              </a:schemeClr>
            </a:solidFill>
            <a:ln cap="flat" cmpd="sng" w="10775">
              <a:solidFill>
                <a:srgbClr val="17B39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g358e4fe883e_0_0"/>
            <p:cNvSpPr txBox="1"/>
            <p:nvPr/>
          </p:nvSpPr>
          <p:spPr>
            <a:xfrm>
              <a:off x="546359" y="2474216"/>
              <a:ext cx="4824300" cy="115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78225" spcFirstLastPara="1" rIns="6975" wrap="square" tIns="6975">
              <a:noAutofit/>
            </a:bodyPr>
            <a:lstStyle/>
            <a:p>
              <a:pPr indent="-314325" lvl="0" marL="457200" marR="0" rtl="0" algn="l">
                <a:lnSpc>
                  <a:spcPct val="90000"/>
                </a:lnSpc>
                <a:spcBef>
                  <a:spcPts val="158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Include job tasks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Location(s)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Shifts needed and minimum number of hours per week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Paid training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Starting pay range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314325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50"/>
                <a:buFont typeface="Corbel"/>
                <a:buChar char="●"/>
              </a:pPr>
              <a:r>
                <a:rPr b="0" i="0" lang="en-US" sz="135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Advantages of position</a:t>
              </a:r>
              <a:endParaRPr b="0" i="0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"/>
          <p:cNvSpPr txBox="1"/>
          <p:nvPr>
            <p:ph type="title"/>
          </p:nvPr>
        </p:nvSpPr>
        <p:spPr>
          <a:xfrm>
            <a:off x="311700" y="666406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200"/>
              <a:t>Hiring</a:t>
            </a:r>
            <a:endParaRPr sz="3200"/>
          </a:p>
        </p:txBody>
      </p:sp>
      <p:grpSp>
        <p:nvGrpSpPr>
          <p:cNvPr id="131" name="Google Shape;131;p3"/>
          <p:cNvGrpSpPr/>
          <p:nvPr/>
        </p:nvGrpSpPr>
        <p:grpSpPr>
          <a:xfrm>
            <a:off x="264716" y="1491283"/>
            <a:ext cx="8362233" cy="2646583"/>
            <a:chOff x="8316" y="384908"/>
            <a:chExt cx="8362233" cy="2646583"/>
          </a:xfrm>
        </p:grpSpPr>
        <p:sp>
          <p:nvSpPr>
            <p:cNvPr id="132" name="Google Shape;132;p3"/>
            <p:cNvSpPr/>
            <p:nvPr/>
          </p:nvSpPr>
          <p:spPr>
            <a:xfrm>
              <a:off x="716980" y="642564"/>
              <a:ext cx="566931" cy="71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317927" y="594931"/>
              <a:ext cx="65197" cy="122575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88423" y="384909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463899" y="460385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8316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 txBox="1"/>
            <p:nvPr/>
          </p:nvSpPr>
          <p:spPr>
            <a:xfrm>
              <a:off x="8316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interviewees bring license, social security card, voided check, proof of high school graduation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425644" y="642564"/>
              <a:ext cx="1275594" cy="71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2735255" y="594931"/>
              <a:ext cx="65197" cy="122576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1805750" y="384909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 txBox="1"/>
            <p:nvPr/>
          </p:nvSpPr>
          <p:spPr>
            <a:xfrm>
              <a:off x="1881226" y="460385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1425644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 txBox="1"/>
            <p:nvPr/>
          </p:nvSpPr>
          <p:spPr>
            <a:xfrm>
              <a:off x="1425644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Download the full copy of the application and fill out at end of interview if you know you want to hire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2842972" y="642564"/>
              <a:ext cx="1275594" cy="71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152583" y="594931"/>
              <a:ext cx="65197" cy="122576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223078" y="384908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 txBox="1"/>
            <p:nvPr/>
          </p:nvSpPr>
          <p:spPr>
            <a:xfrm>
              <a:off x="3298554" y="460384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842972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2842972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relias training link save and ready to text to applicant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Link:</a:t>
              </a:r>
              <a:r>
                <a:rPr b="0" i="0" lang="en-US" sz="1100" u="none" cap="none" strike="noStrike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b="0" i="0" lang="en-US" sz="1100" u="sng" cap="none" strike="noStrike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MO Abuse and Neglect</a:t>
              </a:r>
              <a:endParaRPr b="0" i="0" sz="1100" u="none" cap="none" strike="noStrike">
                <a:solidFill>
                  <a:srgbClr val="0000FF"/>
                </a:solidFill>
                <a:latin typeface="Corbel"/>
                <a:ea typeface="Corbel"/>
                <a:cs typeface="Corbel"/>
                <a:sym typeface="Corbe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Number: 960785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4260300" y="642564"/>
              <a:ext cx="1275594" cy="72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569910" y="594931"/>
              <a:ext cx="65197" cy="122576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640406" y="384908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4715882" y="460384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4260300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3"/>
            <p:cNvSpPr txBox="1"/>
            <p:nvPr/>
          </p:nvSpPr>
          <p:spPr>
            <a:xfrm>
              <a:off x="4260300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a list of questions that you ask all applicants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385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sng" cap="none" strike="noStrike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Sample Questions</a:t>
              </a:r>
              <a:endParaRPr b="0" i="0" sz="1100" u="none" cap="none" strike="noStrike">
                <a:solidFill>
                  <a:srgbClr val="0000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5677627" y="642564"/>
              <a:ext cx="1275594" cy="72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6987238" y="594931"/>
              <a:ext cx="65197" cy="122576"/>
            </a:xfrm>
            <a:prstGeom prst="chevron">
              <a:avLst>
                <a:gd fmla="val 90000" name="adj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6057734" y="384908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3"/>
            <p:cNvSpPr txBox="1"/>
            <p:nvPr/>
          </p:nvSpPr>
          <p:spPr>
            <a:xfrm>
              <a:off x="6133210" y="460384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677627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3"/>
            <p:cNvSpPr txBox="1"/>
            <p:nvPr/>
          </p:nvSpPr>
          <p:spPr>
            <a:xfrm>
              <a:off x="5677627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Notify applicant if you will be using one or two funding streams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7094955" y="642563"/>
              <a:ext cx="637797" cy="72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7475061" y="384908"/>
              <a:ext cx="515382" cy="515382"/>
            </a:xfrm>
            <a:prstGeom prst="ellipse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 txBox="1"/>
            <p:nvPr/>
          </p:nvSpPr>
          <p:spPr>
            <a:xfrm>
              <a:off x="7550537" y="460384"/>
              <a:ext cx="364430" cy="3644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000" lIns="20000" spcFirstLastPara="1" rIns="20000" wrap="square" tIns="20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orbel"/>
                <a:buNone/>
              </a:pPr>
              <a:r>
                <a:rPr b="0" i="0" lang="en-US" sz="23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7094955" y="1065891"/>
              <a:ext cx="1275594" cy="1965600"/>
            </a:xfrm>
            <a:prstGeom prst="upArrowCallout">
              <a:avLst>
                <a:gd fmla="val 50000" name="adj1"/>
                <a:gd fmla="val 20000" name="adj2"/>
                <a:gd fmla="val 20000" name="adj3"/>
                <a:gd fmla="val 100000" name="adj4"/>
              </a:avLst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7094955" y="1321010"/>
              <a:ext cx="1275594" cy="17104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5100" lIns="100600" spcFirstLastPara="1" rIns="100600" wrap="square" tIns="1651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Decide on a screening process and interview location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>
            <p:ph type="title"/>
          </p:nvPr>
        </p:nvSpPr>
        <p:spPr>
          <a:xfrm>
            <a:off x="189689" y="842878"/>
            <a:ext cx="2210612" cy="3450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1" i="0" lang="en-US" sz="3500" u="none" cap="none" strike="noStrike">
                <a:latin typeface="Corbel"/>
                <a:ea typeface="Corbel"/>
                <a:cs typeface="Corbel"/>
                <a:sym typeface="Corbel"/>
              </a:rPr>
              <a:t>Teach with examples</a:t>
            </a:r>
            <a:br>
              <a:rPr b="0" i="0" lang="en-US" sz="2800" u="none" cap="none" strike="noStrike">
                <a:latin typeface="Corbel"/>
                <a:ea typeface="Corbel"/>
                <a:cs typeface="Corbel"/>
                <a:sym typeface="Corbel"/>
              </a:rPr>
            </a:br>
            <a:br>
              <a:rPr b="0" i="0" lang="en-US" sz="2300" u="none" cap="none" strike="noStrike">
                <a:latin typeface="Corbel"/>
                <a:ea typeface="Corbel"/>
                <a:cs typeface="Corbel"/>
                <a:sym typeface="Corbel"/>
              </a:rPr>
            </a:br>
            <a:br>
              <a:rPr lang="en-US" sz="2300"/>
            </a:br>
            <a:endParaRPr b="0" i="0" sz="230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2" name="Google Shape;172;p25"/>
          <p:cNvSpPr txBox="1"/>
          <p:nvPr>
            <p:ph idx="1" type="body"/>
          </p:nvPr>
        </p:nvSpPr>
        <p:spPr>
          <a:xfrm>
            <a:off x="2922450" y="608375"/>
            <a:ext cx="2645100" cy="39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20000"/>
          </a:bodyPr>
          <a:lstStyle/>
          <a:p>
            <a: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</a:pPr>
            <a:r>
              <a:rPr b="0" i="0" lang="en-US" u="none" cap="none" strike="noStrike">
                <a:latin typeface="Corbel"/>
                <a:ea typeface="Corbel"/>
                <a:cs typeface="Corbel"/>
                <a:sym typeface="Corbel"/>
              </a:rPr>
              <a:t>Photo of correct positioning in wheelchair or stander</a:t>
            </a:r>
            <a:endParaRPr/>
          </a:p>
          <a:p>
            <a: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</a:pPr>
            <a:r>
              <a:rPr b="0" i="0" lang="en-US" u="none" cap="none" strike="noStrike">
                <a:latin typeface="Corbel"/>
                <a:ea typeface="Corbel"/>
                <a:cs typeface="Corbel"/>
                <a:sym typeface="Corbel"/>
              </a:rPr>
              <a:t>Video of physical therapy exercises or mealtime routine</a:t>
            </a:r>
            <a:endParaRPr/>
          </a:p>
          <a:p>
            <a: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</a:pPr>
            <a:r>
              <a:rPr b="0" i="0" lang="en-US" u="none" cap="none" strike="noStrike">
                <a:latin typeface="Corbel"/>
                <a:ea typeface="Corbel"/>
                <a:cs typeface="Corbel"/>
                <a:sym typeface="Corbel"/>
              </a:rPr>
              <a:t>Examples of documentation that reference individual’s goals and the level of assistance needed.</a:t>
            </a:r>
            <a:endParaRPr/>
          </a:p>
          <a:p>
            <a:pPr indent="-32385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Char char="●"/>
            </a:pPr>
            <a:r>
              <a:rPr b="0" i="0" lang="en-US" u="none" cap="none" strike="noStrike">
                <a:latin typeface="Corbel"/>
                <a:ea typeface="Corbel"/>
                <a:cs typeface="Corbel"/>
                <a:sym typeface="Corbel"/>
              </a:rPr>
              <a:t>(describe if employee had to complete the task or it was individual who did it)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u="none" cap="none" strike="noStrike">
              <a:latin typeface="Corbel"/>
              <a:ea typeface="Corbel"/>
              <a:cs typeface="Corbel"/>
              <a:sym typeface="Corbel"/>
            </a:endParaRPr>
          </a:p>
          <a:p>
            <a:pPr indent="-228600" lvl="0" marL="4572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u="none" cap="none" strike="noStrike"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5863600" y="651500"/>
            <a:ext cx="2773500" cy="38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Goal</a:t>
            </a:r>
            <a:r>
              <a:rPr b="1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: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Maintain contact with friends and family</a:t>
            </a:r>
            <a:endParaRPr b="0" i="0" sz="1000" u="none" cap="none" strike="noStrik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SUPPORT LEVEL: Verbal prompts for birthday cards; rehearsal and physical assistance for phone calls.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●"/>
            </a:pPr>
            <a:r>
              <a:rPr b="0" i="0" lang="en-US" sz="1500" u="none" cap="none" strike="noStrike">
                <a:solidFill>
                  <a:srgbClr val="595959"/>
                </a:solidFill>
                <a:latin typeface="Corbel"/>
                <a:ea typeface="Corbel"/>
                <a:cs typeface="Corbel"/>
                <a:sym typeface="Corbel"/>
              </a:rPr>
              <a:t>DOCUMENTATION:  Today Ron colored, and name stamped a birthday card for his friend Jilli with verbal prompting.  We reviewed his phone call script and I physically assisted him in calling his aunt Joann.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80" name="Google Shape;180;p4"/>
          <p:cNvSpPr txBox="1"/>
          <p:nvPr>
            <p:ph type="title"/>
          </p:nvPr>
        </p:nvSpPr>
        <p:spPr>
          <a:xfrm>
            <a:off x="189689" y="842877"/>
            <a:ext cx="22107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Training</a:t>
            </a:r>
            <a:br>
              <a:rPr lang="en-US" sz="3600"/>
            </a:br>
            <a:r>
              <a:rPr lang="en-US" sz="2000"/>
              <a:t>(</a:t>
            </a:r>
            <a:r>
              <a:rPr lang="en-US" sz="2000" u="sng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DSP Manual</a:t>
            </a:r>
            <a:r>
              <a:rPr lang="en-US" sz="2000"/>
              <a:t>)</a:t>
            </a:r>
            <a:endParaRPr/>
          </a:p>
        </p:txBody>
      </p:sp>
      <p:grpSp>
        <p:nvGrpSpPr>
          <p:cNvPr id="181" name="Google Shape;181;p4"/>
          <p:cNvGrpSpPr/>
          <p:nvPr/>
        </p:nvGrpSpPr>
        <p:grpSpPr>
          <a:xfrm>
            <a:off x="2832996" y="777381"/>
            <a:ext cx="5770051" cy="3588918"/>
            <a:chOff x="13074" y="113287"/>
            <a:chExt cx="5770051" cy="3588918"/>
          </a:xfrm>
        </p:grpSpPr>
        <p:sp>
          <p:nvSpPr>
            <p:cNvPr id="182" name="Google Shape;182;p4"/>
            <p:cNvSpPr/>
            <p:nvPr/>
          </p:nvSpPr>
          <p:spPr>
            <a:xfrm>
              <a:off x="13074" y="113287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73490" y="273702"/>
              <a:ext cx="443052" cy="4430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940647" y="113287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 txBox="1"/>
            <p:nvPr/>
          </p:nvSpPr>
          <p:spPr>
            <a:xfrm>
              <a:off x="940647" y="113287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Start creating a </a:t>
              </a:r>
              <a:r>
                <a:rPr b="0" i="0" lang="en-US" sz="1100" u="sng" cap="none" strike="noStrike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support manual</a:t>
              </a:r>
              <a:r>
                <a:rPr b="0" i="0" lang="en-US" sz="1100" u="none" cap="none" strike="noStrike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and</a:t>
              </a:r>
              <a:r>
                <a:rPr b="0" i="0" lang="en-US" sz="1100" u="none" cap="none" strike="noStrike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b="0" i="0" lang="en-US" sz="1100" u="sng" cap="none" strike="noStrike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checklist manual</a:t>
              </a:r>
              <a:endParaRPr b="0" i="0" sz="1100" u="none" cap="none" strike="noStrike">
                <a:solidFill>
                  <a:srgbClr val="0000FF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054968" y="113287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3215384" y="273702"/>
              <a:ext cx="443052" cy="44305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982542" y="113287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4"/>
            <p:cNvSpPr txBox="1"/>
            <p:nvPr/>
          </p:nvSpPr>
          <p:spPr>
            <a:xfrm>
              <a:off x="3982542" y="113287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Ask for funding for a community specialist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3074" y="1525804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173490" y="1686220"/>
              <a:ext cx="443052" cy="44305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940647" y="1525804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4"/>
            <p:cNvSpPr txBox="1"/>
            <p:nvPr/>
          </p:nvSpPr>
          <p:spPr>
            <a:xfrm>
              <a:off x="940647" y="1525804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Consider using team collaboration to cross-train (DR must be present)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054968" y="1525804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215384" y="1686220"/>
              <a:ext cx="443052" cy="443052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982542" y="1525804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4"/>
            <p:cNvSpPr txBox="1"/>
            <p:nvPr/>
          </p:nvSpPr>
          <p:spPr>
            <a:xfrm>
              <a:off x="3982542" y="1525804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Create a training list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13074" y="2938322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73490" y="3098737"/>
              <a:ext cx="443052" cy="443052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940647" y="2938322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4"/>
            <p:cNvSpPr txBox="1"/>
            <p:nvPr/>
          </p:nvSpPr>
          <p:spPr>
            <a:xfrm>
              <a:off x="940647" y="2938322"/>
              <a:ext cx="1800583" cy="7638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Consider using training videos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054968" y="2938322"/>
              <a:ext cx="763883" cy="763883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215384" y="3098737"/>
              <a:ext cx="443052" cy="443052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963690" y="2922246"/>
              <a:ext cx="1800583" cy="47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4"/>
            <p:cNvSpPr txBox="1"/>
            <p:nvPr/>
          </p:nvSpPr>
          <p:spPr>
            <a:xfrm>
              <a:off x="3963690" y="2922246"/>
              <a:ext cx="1800583" cy="4755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At the end of training assess employee’s, individual’s and DR’s comfort levels; provide more training if needed.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015277" y="4061864"/>
            <a:ext cx="1113445" cy="835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/>
              <a:t>Supporting</a:t>
            </a:r>
            <a:endParaRPr/>
          </a:p>
        </p:txBody>
      </p:sp>
      <p:grpSp>
        <p:nvGrpSpPr>
          <p:cNvPr id="212" name="Google Shape;212;p6"/>
          <p:cNvGrpSpPr/>
          <p:nvPr/>
        </p:nvGrpSpPr>
        <p:grpSpPr>
          <a:xfrm>
            <a:off x="311700" y="1153580"/>
            <a:ext cx="8520600" cy="3414189"/>
            <a:chOff x="0" y="1105"/>
            <a:chExt cx="8520600" cy="3414189"/>
          </a:xfrm>
        </p:grpSpPr>
        <p:sp>
          <p:nvSpPr>
            <p:cNvPr id="213" name="Google Shape;213;p6"/>
            <p:cNvSpPr/>
            <p:nvPr/>
          </p:nvSpPr>
          <p:spPr>
            <a:xfrm>
              <a:off x="0" y="1105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42454" y="107062"/>
              <a:ext cx="259007" cy="25900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543915" y="1105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6"/>
            <p:cNvSpPr txBox="1"/>
            <p:nvPr/>
          </p:nvSpPr>
          <p:spPr>
            <a:xfrm>
              <a:off x="543915" y="1105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After training, schedule a review ( SAMPLE:</a:t>
              </a:r>
              <a:r>
                <a:rPr b="0" i="0" lang="en-US" sz="1400" u="none" cap="none" strike="noStrike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</a:rPr>
                <a:t> </a:t>
              </a:r>
              <a:r>
                <a:rPr b="0" i="0" lang="en-US" sz="1400" u="sng" cap="none" strike="noStrike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</a:t>
              </a:r>
              <a:r>
                <a:rPr lang="en-US" u="sng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SP</a:t>
              </a:r>
              <a:r>
                <a:rPr b="0" i="0" lang="en-US" sz="1400" u="sng" cap="none" strike="noStrike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 </a:t>
              </a:r>
              <a:r>
                <a:rPr lang="en-US" u="sng">
                  <a:solidFill>
                    <a:srgbClr val="0000FF"/>
                  </a:solidFill>
                  <a:latin typeface="Corbel"/>
                  <a:ea typeface="Corbel"/>
                  <a:cs typeface="Corbel"/>
                  <a:sym typeface="Corbel"/>
                  <a:hlinkClick r:id="rId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Assessment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)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0" y="589758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142454" y="695716"/>
              <a:ext cx="259007" cy="259007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543915" y="589758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543915" y="589758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Have staff self evaluate and have the staff set an improvement  goal for themselves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0" y="1178411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142454" y="1284369"/>
              <a:ext cx="259007" cy="259007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43915" y="1178411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6"/>
            <p:cNvSpPr txBox="1"/>
            <p:nvPr/>
          </p:nvSpPr>
          <p:spPr>
            <a:xfrm>
              <a:off x="543915" y="1178411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Be receptive and supportive in training the staff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0" y="1767065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142454" y="1873022"/>
              <a:ext cx="259007" cy="259007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43915" y="1767065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543915" y="1767065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When there are behavior difficulties or personal hygiene emergencies, offer assistance if you are available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0" y="2355718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142454" y="2461676"/>
              <a:ext cx="259007" cy="259007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43915" y="2355718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543915" y="2355718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Offer the staff a short break to regroup whenever you feel it is appropriate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0" y="2944372"/>
              <a:ext cx="8520600" cy="470922"/>
            </a:xfrm>
            <a:prstGeom prst="roundRect">
              <a:avLst>
                <a:gd fmla="val 10000" name="adj"/>
              </a:avLst>
            </a:prstGeom>
            <a:solidFill>
              <a:srgbClr val="CDE6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142454" y="3050329"/>
              <a:ext cx="259007" cy="259007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43915" y="2944372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6"/>
            <p:cNvSpPr txBox="1"/>
            <p:nvPr/>
          </p:nvSpPr>
          <p:spPr>
            <a:xfrm>
              <a:off x="543915" y="2944372"/>
              <a:ext cx="7976684" cy="4709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825" lIns="49825" spcFirstLastPara="1" rIns="49825" wrap="square" tIns="49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Use an app (GroupMe) to send messages to all employees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2" name="Google Shape;242;p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3" name="Google Shape;243;p7"/>
          <p:cNvSpPr txBox="1"/>
          <p:nvPr>
            <p:ph type="title"/>
          </p:nvPr>
        </p:nvSpPr>
        <p:spPr>
          <a:xfrm>
            <a:off x="165928" y="842875"/>
            <a:ext cx="2814000" cy="3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Scheduling</a:t>
            </a:r>
            <a:endParaRPr/>
          </a:p>
        </p:txBody>
      </p:sp>
      <p:grpSp>
        <p:nvGrpSpPr>
          <p:cNvPr id="244" name="Google Shape;244;p7"/>
          <p:cNvGrpSpPr/>
          <p:nvPr/>
        </p:nvGrpSpPr>
        <p:grpSpPr>
          <a:xfrm>
            <a:off x="3265390" y="915259"/>
            <a:ext cx="4905263" cy="3313162"/>
            <a:chOff x="445468" y="251165"/>
            <a:chExt cx="4905263" cy="3313162"/>
          </a:xfrm>
        </p:grpSpPr>
        <p:sp>
          <p:nvSpPr>
            <p:cNvPr id="245" name="Google Shape;245;p7"/>
            <p:cNvSpPr/>
            <p:nvPr/>
          </p:nvSpPr>
          <p:spPr>
            <a:xfrm>
              <a:off x="848139" y="251165"/>
              <a:ext cx="658916" cy="65891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45468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"/>
            <p:cNvSpPr txBox="1"/>
            <p:nvPr/>
          </p:nvSpPr>
          <p:spPr>
            <a:xfrm>
              <a:off x="445468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Use a shared calendar (google, ical, outlook)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2568641" y="251165"/>
              <a:ext cx="658916" cy="6589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2165971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7"/>
            <p:cNvSpPr txBox="1"/>
            <p:nvPr/>
          </p:nvSpPr>
          <p:spPr>
            <a:xfrm>
              <a:off x="2165971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Use an app (GroupMe) to have staff find replacements if they need to call off for a shift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289144" y="251165"/>
              <a:ext cx="658916" cy="65891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3886474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"/>
            <p:cNvSpPr txBox="1"/>
            <p:nvPr/>
          </p:nvSpPr>
          <p:spPr>
            <a:xfrm>
              <a:off x="3886474" y="1139011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Consider scheduling for larger block of time (by month or by semester)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708390" y="2090778"/>
              <a:ext cx="658916" cy="65891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305719" y="2978624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 txBox="1"/>
            <p:nvPr/>
          </p:nvSpPr>
          <p:spPr>
            <a:xfrm>
              <a:off x="1305719" y="2978624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Prepare for summer schedule ahead of time if using students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3428893" y="2090778"/>
              <a:ext cx="658916" cy="658916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3026222" y="2978624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3026222" y="2978624"/>
              <a:ext cx="1464257" cy="5857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Be flexible - Does the shift have to start at 7:00 am?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p8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7" name="Google Shape;267;p8"/>
          <p:cNvSpPr/>
          <p:nvPr/>
        </p:nvSpPr>
        <p:spPr>
          <a:xfrm>
            <a:off x="6482142" y="567993"/>
            <a:ext cx="2661858" cy="3996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8" name="Google Shape;268;p8"/>
          <p:cNvSpPr txBox="1"/>
          <p:nvPr>
            <p:ph type="title"/>
          </p:nvPr>
        </p:nvSpPr>
        <p:spPr>
          <a:xfrm>
            <a:off x="6671831" y="842877"/>
            <a:ext cx="2210611" cy="34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Evaluating</a:t>
            </a:r>
            <a:endParaRPr/>
          </a:p>
        </p:txBody>
      </p:sp>
      <p:sp>
        <p:nvSpPr>
          <p:cNvPr id="269" name="Google Shape;269;p8"/>
          <p:cNvSpPr/>
          <p:nvPr/>
        </p:nvSpPr>
        <p:spPr>
          <a:xfrm>
            <a:off x="0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270" name="Google Shape;270;p8"/>
          <p:cNvGrpSpPr/>
          <p:nvPr/>
        </p:nvGrpSpPr>
        <p:grpSpPr>
          <a:xfrm>
            <a:off x="657007" y="1087846"/>
            <a:ext cx="5456162" cy="3006458"/>
            <a:chOff x="7022" y="387456"/>
            <a:chExt cx="5456162" cy="3006458"/>
          </a:xfrm>
        </p:grpSpPr>
        <p:sp>
          <p:nvSpPr>
            <p:cNvPr id="271" name="Google Shape;271;p8"/>
            <p:cNvSpPr/>
            <p:nvPr/>
          </p:nvSpPr>
          <p:spPr>
            <a:xfrm>
              <a:off x="7022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8"/>
            <p:cNvSpPr txBox="1"/>
            <p:nvPr/>
          </p:nvSpPr>
          <p:spPr>
            <a:xfrm>
              <a:off x="7022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Evaluate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7022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8"/>
            <p:cNvSpPr txBox="1"/>
            <p:nvPr/>
          </p:nvSpPr>
          <p:spPr>
            <a:xfrm>
              <a:off x="7022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After hire and working alone with the individual, formally evaluate frequently during the first year; consider giving small raises frequently to maintain motivation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1119812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8"/>
            <p:cNvSpPr txBox="1"/>
            <p:nvPr/>
          </p:nvSpPr>
          <p:spPr>
            <a:xfrm>
              <a:off x="1119812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Create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1119812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8"/>
            <p:cNvSpPr txBox="1"/>
            <p:nvPr/>
          </p:nvSpPr>
          <p:spPr>
            <a:xfrm>
              <a:off x="1119812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Create a standard list of things to evaluate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2232602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8"/>
            <p:cNvSpPr txBox="1"/>
            <p:nvPr/>
          </p:nvSpPr>
          <p:spPr>
            <a:xfrm>
              <a:off x="2232602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Provide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232602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 txBox="1"/>
            <p:nvPr/>
          </p:nvSpPr>
          <p:spPr>
            <a:xfrm>
              <a:off x="2232602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Always provide positive feedback first, set goals with the employee and follow up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3345393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8"/>
            <p:cNvSpPr txBox="1"/>
            <p:nvPr/>
          </p:nvSpPr>
          <p:spPr>
            <a:xfrm>
              <a:off x="3345393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Remember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3345393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8"/>
            <p:cNvSpPr txBox="1"/>
            <p:nvPr/>
          </p:nvSpPr>
          <p:spPr>
            <a:xfrm>
              <a:off x="3345393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Remember to recognize their progress when you see improvement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4458183" y="387456"/>
              <a:ext cx="1005001" cy="301500"/>
            </a:xfrm>
            <a:prstGeom prst="rect">
              <a:avLst/>
            </a:prstGeom>
            <a:solidFill>
              <a:srgbClr val="3EBAD1"/>
            </a:solidFill>
            <a:ln cap="flat" cmpd="sng" w="10775">
              <a:solidFill>
                <a:srgbClr val="3EBAD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8"/>
            <p:cNvSpPr txBox="1"/>
            <p:nvPr/>
          </p:nvSpPr>
          <p:spPr>
            <a:xfrm>
              <a:off x="4458183" y="387456"/>
              <a:ext cx="1005001" cy="30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400" lIns="79400" spcFirstLastPara="1" rIns="79400" wrap="square" tIns="79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orbel"/>
                <a:buNone/>
              </a:pPr>
              <a:r>
                <a:rPr b="0" i="0" lang="en-US" sz="1400" u="none" cap="none" strike="noStrik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Provide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4458183" y="688956"/>
              <a:ext cx="1005001" cy="2704958"/>
            </a:xfrm>
            <a:prstGeom prst="rect">
              <a:avLst/>
            </a:prstGeom>
            <a:solidFill>
              <a:srgbClr val="CDE6ED">
                <a:alpha val="89411"/>
              </a:srgbClr>
            </a:solidFill>
            <a:ln cap="flat" cmpd="sng" w="10775">
              <a:solidFill>
                <a:srgbClr val="CDE6ED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8"/>
            <p:cNvSpPr txBox="1"/>
            <p:nvPr/>
          </p:nvSpPr>
          <p:spPr>
            <a:xfrm>
              <a:off x="4458183" y="688956"/>
              <a:ext cx="1005001" cy="27049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9250" lIns="99250" spcFirstLastPara="1" rIns="99250" wrap="square" tIns="992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orbel"/>
                <a:buNone/>
              </a:pPr>
              <a:r>
                <a:rPr b="0" i="0" lang="en-US" sz="11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Provide raises as appropriate and as funding is available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"/>
          <p:cNvSpPr/>
          <p:nvPr/>
        </p:nvSpPr>
        <p:spPr>
          <a:xfrm>
            <a:off x="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6482142" y="567993"/>
            <a:ext cx="2661858" cy="3996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99" name="Google Shape;299;p9"/>
          <p:cNvSpPr txBox="1"/>
          <p:nvPr>
            <p:ph type="title"/>
          </p:nvPr>
        </p:nvSpPr>
        <p:spPr>
          <a:xfrm>
            <a:off x="6671831" y="842877"/>
            <a:ext cx="2210611" cy="3450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orbel"/>
              <a:buNone/>
            </a:pPr>
            <a:r>
              <a:rPr lang="en-US" sz="3600"/>
              <a:t>Teaming</a:t>
            </a:r>
            <a:endParaRPr/>
          </a:p>
        </p:txBody>
      </p:sp>
      <p:sp>
        <p:nvSpPr>
          <p:cNvPr id="300" name="Google Shape;300;p9"/>
          <p:cNvSpPr/>
          <p:nvPr/>
        </p:nvSpPr>
        <p:spPr>
          <a:xfrm>
            <a:off x="0" y="569214"/>
            <a:ext cx="288036" cy="3998214"/>
          </a:xfrm>
          <a:prstGeom prst="rect">
            <a:avLst/>
          </a:prstGeom>
          <a:solidFill>
            <a:srgbClr val="C8C8C8">
              <a:alpha val="49411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grpSp>
        <p:nvGrpSpPr>
          <p:cNvPr id="301" name="Google Shape;301;p9"/>
          <p:cNvGrpSpPr/>
          <p:nvPr/>
        </p:nvGrpSpPr>
        <p:grpSpPr>
          <a:xfrm>
            <a:off x="649985" y="700851"/>
            <a:ext cx="5470207" cy="3780449"/>
            <a:chOff x="0" y="461"/>
            <a:chExt cx="5470207" cy="3780449"/>
          </a:xfrm>
        </p:grpSpPr>
        <p:sp>
          <p:nvSpPr>
            <p:cNvPr id="302" name="Google Shape;302;p9"/>
            <p:cNvSpPr/>
            <p:nvPr/>
          </p:nvSpPr>
          <p:spPr>
            <a:xfrm>
              <a:off x="0" y="461"/>
              <a:ext cx="5470207" cy="1080128"/>
            </a:xfrm>
            <a:prstGeom prst="roundRect">
              <a:avLst>
                <a:gd fmla="val 1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326738" y="243490"/>
              <a:ext cx="594070" cy="59407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1247548" y="461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9"/>
            <p:cNvSpPr txBox="1"/>
            <p:nvPr/>
          </p:nvSpPr>
          <p:spPr>
            <a:xfrm>
              <a:off x="1247548" y="461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Make sure employees have each others’ contact information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0" y="1350621"/>
              <a:ext cx="5470207" cy="1080128"/>
            </a:xfrm>
            <a:prstGeom prst="roundRect">
              <a:avLst>
                <a:gd fmla="val 10000" name="adj"/>
              </a:avLst>
            </a:prstGeom>
            <a:solidFill>
              <a:srgbClr val="90B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9"/>
            <p:cNvSpPr/>
            <p:nvPr/>
          </p:nvSpPr>
          <p:spPr>
            <a:xfrm>
              <a:off x="326738" y="1593650"/>
              <a:ext cx="594070" cy="59407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1247548" y="1350621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9"/>
            <p:cNvSpPr txBox="1"/>
            <p:nvPr/>
          </p:nvSpPr>
          <p:spPr>
            <a:xfrm>
              <a:off x="1247548" y="1350621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Model group texting or app use for information sharing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0" y="2700782"/>
              <a:ext cx="5470207" cy="1080128"/>
            </a:xfrm>
            <a:prstGeom prst="roundRect">
              <a:avLst>
                <a:gd fmla="val 10000" name="adj"/>
              </a:avLst>
            </a:prstGeom>
            <a:solidFill>
              <a:srgbClr val="EE6E0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326738" y="2943811"/>
              <a:ext cx="594070" cy="59407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1247548" y="2700782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9"/>
            <p:cNvSpPr txBox="1"/>
            <p:nvPr/>
          </p:nvSpPr>
          <p:spPr>
            <a:xfrm>
              <a:off x="1247548" y="2700782"/>
              <a:ext cx="4222658" cy="10801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300" lIns="114300" spcFirstLastPara="1" rIns="114300" wrap="square" tIns="1143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orbel"/>
                <a:buNone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Use team collaboration meetings for regular training and feedback with all the support staff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