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34"/>
  </p:notesMasterIdLst>
  <p:handoutMasterIdLst>
    <p:handoutMasterId r:id="rId35"/>
  </p:handoutMasterIdLst>
  <p:sldIdLst>
    <p:sldId id="260" r:id="rId5"/>
    <p:sldId id="261" r:id="rId6"/>
    <p:sldId id="257" r:id="rId7"/>
    <p:sldId id="263" r:id="rId8"/>
    <p:sldId id="262" r:id="rId9"/>
    <p:sldId id="264" r:id="rId10"/>
    <p:sldId id="273" r:id="rId11"/>
    <p:sldId id="274" r:id="rId12"/>
    <p:sldId id="265" r:id="rId13"/>
    <p:sldId id="272" r:id="rId14"/>
    <p:sldId id="268" r:id="rId15"/>
    <p:sldId id="276" r:id="rId16"/>
    <p:sldId id="266" r:id="rId17"/>
    <p:sldId id="275" r:id="rId18"/>
    <p:sldId id="269" r:id="rId19"/>
    <p:sldId id="278" r:id="rId20"/>
    <p:sldId id="267" r:id="rId21"/>
    <p:sldId id="279" r:id="rId22"/>
    <p:sldId id="371" r:id="rId23"/>
    <p:sldId id="270" r:id="rId24"/>
    <p:sldId id="366" r:id="rId25"/>
    <p:sldId id="365" r:id="rId26"/>
    <p:sldId id="271" r:id="rId27"/>
    <p:sldId id="367" r:id="rId28"/>
    <p:sldId id="368" r:id="rId29"/>
    <p:sldId id="280" r:id="rId30"/>
    <p:sldId id="370" r:id="rId31"/>
    <p:sldId id="372" r:id="rId32"/>
    <p:sldId id="36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CE001F-BA96-4A5D-A00E-CEB365FECFF0}">
          <p14:sldIdLst>
            <p14:sldId id="260"/>
            <p14:sldId id="261"/>
            <p14:sldId id="257"/>
            <p14:sldId id="263"/>
            <p14:sldId id="262"/>
            <p14:sldId id="264"/>
            <p14:sldId id="273"/>
            <p14:sldId id="274"/>
            <p14:sldId id="265"/>
            <p14:sldId id="272"/>
            <p14:sldId id="268"/>
            <p14:sldId id="276"/>
            <p14:sldId id="266"/>
            <p14:sldId id="275"/>
            <p14:sldId id="269"/>
            <p14:sldId id="278"/>
            <p14:sldId id="267"/>
            <p14:sldId id="279"/>
            <p14:sldId id="371"/>
            <p14:sldId id="270"/>
            <p14:sldId id="366"/>
            <p14:sldId id="365"/>
            <p14:sldId id="271"/>
            <p14:sldId id="367"/>
            <p14:sldId id="368"/>
            <p14:sldId id="280"/>
            <p14:sldId id="370"/>
            <p14:sldId id="372"/>
            <p14:sldId id="3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28"/>
  </p:normalViewPr>
  <p:slideViewPr>
    <p:cSldViewPr snapToGrid="0">
      <p:cViewPr varScale="1">
        <p:scale>
          <a:sx n="105" d="100"/>
          <a:sy n="105" d="100"/>
        </p:scale>
        <p:origin x="132" y="9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diagrams/_rels/data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image" Target="../media/image25.svg"/><Relationship Id="rId5" Type="http://schemas.openxmlformats.org/officeDocument/2006/relationships/image" Target="../media/image29.sv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65B27A-307C-4D46-B07D-0C33B9308DFF}" type="doc">
      <dgm:prSet loTypeId="urn:microsoft.com/office/officeart/2005/8/layout/pList1" loCatId="list" qsTypeId="urn:microsoft.com/office/officeart/2005/8/quickstyle/3d2" qsCatId="3D" csTypeId="urn:microsoft.com/office/officeart/2005/8/colors/accent1_2" csCatId="accent1" phldr="1"/>
      <dgm:spPr/>
      <dgm:t>
        <a:bodyPr/>
        <a:lstStyle/>
        <a:p>
          <a:endParaRPr lang="en-US"/>
        </a:p>
      </dgm:t>
    </dgm:pt>
    <dgm:pt modelId="{DD08D046-7403-4FF0-81F9-A81CAF5A93F0}">
      <dgm:prSet phldrT="[Text]" phldr="0"/>
      <dgm:spPr/>
      <dgm:t>
        <a:bodyPr/>
        <a:lstStyle/>
        <a:p>
          <a:r>
            <a:rPr lang="en-US" dirty="0"/>
            <a:t>Purpose</a:t>
          </a:r>
        </a:p>
      </dgm:t>
    </dgm:pt>
    <dgm:pt modelId="{67F1B183-AE7F-4608-8A37-BFBE664CF59D}" type="parTrans" cxnId="{83ED8287-42CC-4B06-BE71-5B2516BD8C3F}">
      <dgm:prSet/>
      <dgm:spPr/>
      <dgm:t>
        <a:bodyPr/>
        <a:lstStyle/>
        <a:p>
          <a:endParaRPr lang="en-US"/>
        </a:p>
      </dgm:t>
    </dgm:pt>
    <dgm:pt modelId="{61DA103C-0430-4809-8FFC-ED5BFD33F46B}" type="sibTrans" cxnId="{83ED8287-42CC-4B06-BE71-5B2516BD8C3F}">
      <dgm:prSet/>
      <dgm:spPr/>
      <dgm:t>
        <a:bodyPr/>
        <a:lstStyle/>
        <a:p>
          <a:endParaRPr lang="en-US"/>
        </a:p>
      </dgm:t>
    </dgm:pt>
    <dgm:pt modelId="{3FBCF941-5F8F-468C-85F0-7968D0927E22}">
      <dgm:prSet phldrT="[Text]" phldr="0"/>
      <dgm:spPr/>
      <dgm:t>
        <a:bodyPr/>
        <a:lstStyle/>
        <a:p>
          <a:r>
            <a:rPr lang="en-US" dirty="0"/>
            <a:t>Responsibility	</a:t>
          </a:r>
        </a:p>
      </dgm:t>
    </dgm:pt>
    <dgm:pt modelId="{22B6EE34-E03D-4F6D-BE40-08A1A33F65D6}" type="parTrans" cxnId="{CAF9B4F0-2EAF-487D-B197-1A8EA0BCAE2C}">
      <dgm:prSet/>
      <dgm:spPr/>
      <dgm:t>
        <a:bodyPr/>
        <a:lstStyle/>
        <a:p>
          <a:endParaRPr lang="en-US"/>
        </a:p>
      </dgm:t>
    </dgm:pt>
    <dgm:pt modelId="{84ED4718-C494-4B1E-9C84-5A654BC998F6}" type="sibTrans" cxnId="{CAF9B4F0-2EAF-487D-B197-1A8EA0BCAE2C}">
      <dgm:prSet/>
      <dgm:spPr/>
      <dgm:t>
        <a:bodyPr/>
        <a:lstStyle/>
        <a:p>
          <a:endParaRPr lang="en-US"/>
        </a:p>
      </dgm:t>
    </dgm:pt>
    <dgm:pt modelId="{A730FBAE-3AD3-42D1-9284-FDB21CCF6368}">
      <dgm:prSet phldrT="[Text]" phldr="0"/>
      <dgm:spPr/>
      <dgm:t>
        <a:bodyPr/>
        <a:lstStyle/>
        <a:p>
          <a:r>
            <a:rPr lang="en-US" dirty="0"/>
            <a:t>Community</a:t>
          </a:r>
        </a:p>
      </dgm:t>
    </dgm:pt>
    <dgm:pt modelId="{C1806E09-EB19-4D45-BF34-176C7BC37671}" type="parTrans" cxnId="{4ADB2CA0-548A-4BB2-A6E4-93FEDC6E3CE0}">
      <dgm:prSet/>
      <dgm:spPr/>
      <dgm:t>
        <a:bodyPr/>
        <a:lstStyle/>
        <a:p>
          <a:endParaRPr lang="en-US"/>
        </a:p>
      </dgm:t>
    </dgm:pt>
    <dgm:pt modelId="{AB470B25-B6C8-41CE-979E-2FB38F6B6833}" type="sibTrans" cxnId="{4ADB2CA0-548A-4BB2-A6E4-93FEDC6E3CE0}">
      <dgm:prSet/>
      <dgm:spPr/>
      <dgm:t>
        <a:bodyPr/>
        <a:lstStyle/>
        <a:p>
          <a:endParaRPr lang="en-US"/>
        </a:p>
      </dgm:t>
    </dgm:pt>
    <dgm:pt modelId="{CED93F27-F66C-4FAC-95E6-4373AC45E6D9}">
      <dgm:prSet phldrT="[Text]" phldr="0"/>
      <dgm:spPr/>
      <dgm:t>
        <a:bodyPr/>
        <a:lstStyle/>
        <a:p>
          <a:r>
            <a:rPr lang="en-US" dirty="0"/>
            <a:t>Routines</a:t>
          </a:r>
        </a:p>
      </dgm:t>
    </dgm:pt>
    <dgm:pt modelId="{3DFFF6E8-6113-4FBE-8D16-C077DA275976}" type="parTrans" cxnId="{C9570303-C38B-4408-83ED-AE6A8BD1675B}">
      <dgm:prSet/>
      <dgm:spPr/>
      <dgm:t>
        <a:bodyPr/>
        <a:lstStyle/>
        <a:p>
          <a:endParaRPr lang="en-US"/>
        </a:p>
      </dgm:t>
    </dgm:pt>
    <dgm:pt modelId="{EDF6894E-1CAF-4284-AA60-A40DD3C962CB}" type="sibTrans" cxnId="{C9570303-C38B-4408-83ED-AE6A8BD1675B}">
      <dgm:prSet/>
      <dgm:spPr/>
      <dgm:t>
        <a:bodyPr/>
        <a:lstStyle/>
        <a:p>
          <a:endParaRPr lang="en-US"/>
        </a:p>
      </dgm:t>
    </dgm:pt>
    <dgm:pt modelId="{B9303ED2-D898-46FB-9164-F5E8A7C536E0}" type="pres">
      <dgm:prSet presAssocID="{7C65B27A-307C-4D46-B07D-0C33B9308DFF}" presName="Name0" presStyleCnt="0">
        <dgm:presLayoutVars>
          <dgm:dir/>
          <dgm:resizeHandles val="exact"/>
        </dgm:presLayoutVars>
      </dgm:prSet>
      <dgm:spPr/>
    </dgm:pt>
    <dgm:pt modelId="{804B057B-912F-45F6-B206-35B93F2332AD}" type="pres">
      <dgm:prSet presAssocID="{DD08D046-7403-4FF0-81F9-A81CAF5A93F0}" presName="compNode" presStyleCnt="0"/>
      <dgm:spPr/>
    </dgm:pt>
    <dgm:pt modelId="{05037873-B5BA-4657-B864-5F78582AC49E}" type="pres">
      <dgm:prSet presAssocID="{DD08D046-7403-4FF0-81F9-A81CAF5A93F0}" presName="pictRect" presStyleLbl="node1" presStyleIdx="0" presStyleCnt="4"/>
      <dgm:spPr/>
    </dgm:pt>
    <dgm:pt modelId="{340E7CD1-B572-4748-97FD-3715937987FC}" type="pres">
      <dgm:prSet presAssocID="{DD08D046-7403-4FF0-81F9-A81CAF5A93F0}" presName="textRect" presStyleLbl="revTx" presStyleIdx="0" presStyleCnt="4">
        <dgm:presLayoutVars>
          <dgm:bulletEnabled val="1"/>
        </dgm:presLayoutVars>
      </dgm:prSet>
      <dgm:spPr/>
    </dgm:pt>
    <dgm:pt modelId="{F22A949F-5CBC-4C2E-9C9C-C1DDF4101A20}" type="pres">
      <dgm:prSet presAssocID="{61DA103C-0430-4809-8FFC-ED5BFD33F46B}" presName="sibTrans" presStyleLbl="sibTrans2D1" presStyleIdx="0" presStyleCnt="0"/>
      <dgm:spPr/>
    </dgm:pt>
    <dgm:pt modelId="{8F59B3FA-A253-4205-A921-7F70C3995369}" type="pres">
      <dgm:prSet presAssocID="{3FBCF941-5F8F-468C-85F0-7968D0927E22}" presName="compNode" presStyleCnt="0"/>
      <dgm:spPr/>
    </dgm:pt>
    <dgm:pt modelId="{993F2A03-AE67-4423-860F-EA7A0A1DE83E}" type="pres">
      <dgm:prSet presAssocID="{3FBCF941-5F8F-468C-85F0-7968D0927E22}" presName="pictRect" presStyleLbl="node1" presStyleIdx="1" presStyleCnt="4" custLinFactNeighborX="0" custLinFactNeighborY="1711"/>
      <dgm:spPr/>
    </dgm:pt>
    <dgm:pt modelId="{13D99858-44E8-4ED4-9A97-77EA22967073}" type="pres">
      <dgm:prSet presAssocID="{3FBCF941-5F8F-468C-85F0-7968D0927E22}" presName="textRect" presStyleLbl="revTx" presStyleIdx="1" presStyleCnt="4">
        <dgm:presLayoutVars>
          <dgm:bulletEnabled val="1"/>
        </dgm:presLayoutVars>
      </dgm:prSet>
      <dgm:spPr/>
    </dgm:pt>
    <dgm:pt modelId="{4B1EF56E-346F-4028-B287-539E1428C31D}" type="pres">
      <dgm:prSet presAssocID="{84ED4718-C494-4B1E-9C84-5A654BC998F6}" presName="sibTrans" presStyleLbl="sibTrans2D1" presStyleIdx="0" presStyleCnt="0"/>
      <dgm:spPr/>
    </dgm:pt>
    <dgm:pt modelId="{B78BEDAF-D077-4C80-B22E-DA866C679716}" type="pres">
      <dgm:prSet presAssocID="{A730FBAE-3AD3-42D1-9284-FDB21CCF6368}" presName="compNode" presStyleCnt="0"/>
      <dgm:spPr/>
    </dgm:pt>
    <dgm:pt modelId="{DA050FAD-195A-487D-B2B9-6823D04DD602}" type="pres">
      <dgm:prSet presAssocID="{A730FBAE-3AD3-42D1-9284-FDB21CCF6368}" presName="pictRect" presStyleLbl="node1" presStyleIdx="2" presStyleCnt="4" custLinFactNeighborX="-894" custLinFactNeighborY="649"/>
      <dgm:spPr/>
    </dgm:pt>
    <dgm:pt modelId="{E92E40B2-5434-402B-B559-EA13038F9AD6}" type="pres">
      <dgm:prSet presAssocID="{A730FBAE-3AD3-42D1-9284-FDB21CCF6368}" presName="textRect" presStyleLbl="revTx" presStyleIdx="2" presStyleCnt="4">
        <dgm:presLayoutVars>
          <dgm:bulletEnabled val="1"/>
        </dgm:presLayoutVars>
      </dgm:prSet>
      <dgm:spPr/>
    </dgm:pt>
    <dgm:pt modelId="{5569F854-9D65-4E9D-9BCA-0EDC3E2D7322}" type="pres">
      <dgm:prSet presAssocID="{AB470B25-B6C8-41CE-979E-2FB38F6B6833}" presName="sibTrans" presStyleLbl="sibTrans2D1" presStyleIdx="0" presStyleCnt="0"/>
      <dgm:spPr/>
    </dgm:pt>
    <dgm:pt modelId="{1C9858D7-4CF5-45E9-9715-43D580776B88}" type="pres">
      <dgm:prSet presAssocID="{CED93F27-F66C-4FAC-95E6-4373AC45E6D9}" presName="compNode" presStyleCnt="0"/>
      <dgm:spPr/>
    </dgm:pt>
    <dgm:pt modelId="{33374E0E-8A4B-4982-BBCD-A9A945BB0060}" type="pres">
      <dgm:prSet presAssocID="{CED93F27-F66C-4FAC-95E6-4373AC45E6D9}" presName="pictRect" presStyleLbl="node1" presStyleIdx="3" presStyleCnt="4" custLinFactNeighborX="-61993" custLinFactNeighborY="-7115"/>
      <dgm:spPr/>
    </dgm:pt>
    <dgm:pt modelId="{897E3332-532C-4586-A42A-8EBE2255D130}" type="pres">
      <dgm:prSet presAssocID="{CED93F27-F66C-4FAC-95E6-4373AC45E6D9}" presName="textRect" presStyleLbl="revTx" presStyleIdx="3" presStyleCnt="4" custLinFactNeighborX="-59310" custLinFactNeighborY="-15624">
        <dgm:presLayoutVars>
          <dgm:bulletEnabled val="1"/>
        </dgm:presLayoutVars>
      </dgm:prSet>
      <dgm:spPr/>
    </dgm:pt>
  </dgm:ptLst>
  <dgm:cxnLst>
    <dgm:cxn modelId="{C9570303-C38B-4408-83ED-AE6A8BD1675B}" srcId="{7C65B27A-307C-4D46-B07D-0C33B9308DFF}" destId="{CED93F27-F66C-4FAC-95E6-4373AC45E6D9}" srcOrd="3" destOrd="0" parTransId="{3DFFF6E8-6113-4FBE-8D16-C077DA275976}" sibTransId="{EDF6894E-1CAF-4284-AA60-A40DD3C962CB}"/>
    <dgm:cxn modelId="{111FBB19-32D2-4731-96EA-A4810C4DD612}" type="presOf" srcId="{3FBCF941-5F8F-468C-85F0-7968D0927E22}" destId="{13D99858-44E8-4ED4-9A97-77EA22967073}" srcOrd="0" destOrd="0" presId="urn:microsoft.com/office/officeart/2005/8/layout/pList1"/>
    <dgm:cxn modelId="{31198C35-098A-4B49-9C82-289290FF78CC}" type="presOf" srcId="{61DA103C-0430-4809-8FFC-ED5BFD33F46B}" destId="{F22A949F-5CBC-4C2E-9C9C-C1DDF4101A20}" srcOrd="0" destOrd="0" presId="urn:microsoft.com/office/officeart/2005/8/layout/pList1"/>
    <dgm:cxn modelId="{E25FAB44-BB04-4004-8CF3-5F2523856835}" type="presOf" srcId="{AB470B25-B6C8-41CE-979E-2FB38F6B6833}" destId="{5569F854-9D65-4E9D-9BCA-0EDC3E2D7322}" srcOrd="0" destOrd="0" presId="urn:microsoft.com/office/officeart/2005/8/layout/pList1"/>
    <dgm:cxn modelId="{824AAA77-E35E-4C2D-9F48-751FC4BE7C9C}" type="presOf" srcId="{84ED4718-C494-4B1E-9C84-5A654BC998F6}" destId="{4B1EF56E-346F-4028-B287-539E1428C31D}" srcOrd="0" destOrd="0" presId="urn:microsoft.com/office/officeart/2005/8/layout/pList1"/>
    <dgm:cxn modelId="{83ED8287-42CC-4B06-BE71-5B2516BD8C3F}" srcId="{7C65B27A-307C-4D46-B07D-0C33B9308DFF}" destId="{DD08D046-7403-4FF0-81F9-A81CAF5A93F0}" srcOrd="0" destOrd="0" parTransId="{67F1B183-AE7F-4608-8A37-BFBE664CF59D}" sibTransId="{61DA103C-0430-4809-8FFC-ED5BFD33F46B}"/>
    <dgm:cxn modelId="{4ADB2CA0-548A-4BB2-A6E4-93FEDC6E3CE0}" srcId="{7C65B27A-307C-4D46-B07D-0C33B9308DFF}" destId="{A730FBAE-3AD3-42D1-9284-FDB21CCF6368}" srcOrd="2" destOrd="0" parTransId="{C1806E09-EB19-4D45-BF34-176C7BC37671}" sibTransId="{AB470B25-B6C8-41CE-979E-2FB38F6B6833}"/>
    <dgm:cxn modelId="{882052B7-8BD8-448F-A8FF-0C73E008FD87}" type="presOf" srcId="{CED93F27-F66C-4FAC-95E6-4373AC45E6D9}" destId="{897E3332-532C-4586-A42A-8EBE2255D130}" srcOrd="0" destOrd="0" presId="urn:microsoft.com/office/officeart/2005/8/layout/pList1"/>
    <dgm:cxn modelId="{1F8BAECB-7DBE-43D1-A225-E8C82EC591BD}" type="presOf" srcId="{A730FBAE-3AD3-42D1-9284-FDB21CCF6368}" destId="{E92E40B2-5434-402B-B559-EA13038F9AD6}" srcOrd="0" destOrd="0" presId="urn:microsoft.com/office/officeart/2005/8/layout/pList1"/>
    <dgm:cxn modelId="{C93AF1DC-1D19-4B6D-9DEE-8F505F2A4C03}" type="presOf" srcId="{DD08D046-7403-4FF0-81F9-A81CAF5A93F0}" destId="{340E7CD1-B572-4748-97FD-3715937987FC}" srcOrd="0" destOrd="0" presId="urn:microsoft.com/office/officeart/2005/8/layout/pList1"/>
    <dgm:cxn modelId="{5109B1DE-DC82-4A6E-99AE-E6D706848119}" type="presOf" srcId="{7C65B27A-307C-4D46-B07D-0C33B9308DFF}" destId="{B9303ED2-D898-46FB-9164-F5E8A7C536E0}" srcOrd="0" destOrd="0" presId="urn:microsoft.com/office/officeart/2005/8/layout/pList1"/>
    <dgm:cxn modelId="{CAF9B4F0-2EAF-487D-B197-1A8EA0BCAE2C}" srcId="{7C65B27A-307C-4D46-B07D-0C33B9308DFF}" destId="{3FBCF941-5F8F-468C-85F0-7968D0927E22}" srcOrd="1" destOrd="0" parTransId="{22B6EE34-E03D-4F6D-BE40-08A1A33F65D6}" sibTransId="{84ED4718-C494-4B1E-9C84-5A654BC998F6}"/>
    <dgm:cxn modelId="{E6BC25D2-B3F1-4E21-86DD-8F82F881E1D2}" type="presParOf" srcId="{B9303ED2-D898-46FB-9164-F5E8A7C536E0}" destId="{804B057B-912F-45F6-B206-35B93F2332AD}" srcOrd="0" destOrd="0" presId="urn:microsoft.com/office/officeart/2005/8/layout/pList1"/>
    <dgm:cxn modelId="{B19ADC80-9D6D-4BE0-979A-58FF4E641B3C}" type="presParOf" srcId="{804B057B-912F-45F6-B206-35B93F2332AD}" destId="{05037873-B5BA-4657-B864-5F78582AC49E}" srcOrd="0" destOrd="0" presId="urn:microsoft.com/office/officeart/2005/8/layout/pList1"/>
    <dgm:cxn modelId="{E0230A7E-415A-4506-931F-588FC584E91B}" type="presParOf" srcId="{804B057B-912F-45F6-B206-35B93F2332AD}" destId="{340E7CD1-B572-4748-97FD-3715937987FC}" srcOrd="1" destOrd="0" presId="urn:microsoft.com/office/officeart/2005/8/layout/pList1"/>
    <dgm:cxn modelId="{F4E52E16-A982-4D54-BA7B-67FBB30A06B3}" type="presParOf" srcId="{B9303ED2-D898-46FB-9164-F5E8A7C536E0}" destId="{F22A949F-5CBC-4C2E-9C9C-C1DDF4101A20}" srcOrd="1" destOrd="0" presId="urn:microsoft.com/office/officeart/2005/8/layout/pList1"/>
    <dgm:cxn modelId="{E1F8CFB5-A343-43DC-B6A0-BFB8E15235D3}" type="presParOf" srcId="{B9303ED2-D898-46FB-9164-F5E8A7C536E0}" destId="{8F59B3FA-A253-4205-A921-7F70C3995369}" srcOrd="2" destOrd="0" presId="urn:microsoft.com/office/officeart/2005/8/layout/pList1"/>
    <dgm:cxn modelId="{CF8C1A8B-7485-4253-A76D-3F6DE795F3F6}" type="presParOf" srcId="{8F59B3FA-A253-4205-A921-7F70C3995369}" destId="{993F2A03-AE67-4423-860F-EA7A0A1DE83E}" srcOrd="0" destOrd="0" presId="urn:microsoft.com/office/officeart/2005/8/layout/pList1"/>
    <dgm:cxn modelId="{8A9EABC7-BA8D-4ADF-AB07-1F8DB4EB203A}" type="presParOf" srcId="{8F59B3FA-A253-4205-A921-7F70C3995369}" destId="{13D99858-44E8-4ED4-9A97-77EA22967073}" srcOrd="1" destOrd="0" presId="urn:microsoft.com/office/officeart/2005/8/layout/pList1"/>
    <dgm:cxn modelId="{D32AAC12-1E80-4A60-8133-04E07143198D}" type="presParOf" srcId="{B9303ED2-D898-46FB-9164-F5E8A7C536E0}" destId="{4B1EF56E-346F-4028-B287-539E1428C31D}" srcOrd="3" destOrd="0" presId="urn:microsoft.com/office/officeart/2005/8/layout/pList1"/>
    <dgm:cxn modelId="{5F2B2CF3-A13C-4E7F-8A43-42A7A5D8F032}" type="presParOf" srcId="{B9303ED2-D898-46FB-9164-F5E8A7C536E0}" destId="{B78BEDAF-D077-4C80-B22E-DA866C679716}" srcOrd="4" destOrd="0" presId="urn:microsoft.com/office/officeart/2005/8/layout/pList1"/>
    <dgm:cxn modelId="{429708B2-5700-47E7-B145-FD335C0ABE95}" type="presParOf" srcId="{B78BEDAF-D077-4C80-B22E-DA866C679716}" destId="{DA050FAD-195A-487D-B2B9-6823D04DD602}" srcOrd="0" destOrd="0" presId="urn:microsoft.com/office/officeart/2005/8/layout/pList1"/>
    <dgm:cxn modelId="{8FEB9169-ACEB-44F0-8A5C-3FC3E87D6DA4}" type="presParOf" srcId="{B78BEDAF-D077-4C80-B22E-DA866C679716}" destId="{E92E40B2-5434-402B-B559-EA13038F9AD6}" srcOrd="1" destOrd="0" presId="urn:microsoft.com/office/officeart/2005/8/layout/pList1"/>
    <dgm:cxn modelId="{6D1AE38C-4667-4790-8BB0-CF6AA416D0D4}" type="presParOf" srcId="{B9303ED2-D898-46FB-9164-F5E8A7C536E0}" destId="{5569F854-9D65-4E9D-9BCA-0EDC3E2D7322}" srcOrd="5" destOrd="0" presId="urn:microsoft.com/office/officeart/2005/8/layout/pList1"/>
    <dgm:cxn modelId="{8CF87270-8ADF-4A2D-8A52-9C07F9536D23}" type="presParOf" srcId="{B9303ED2-D898-46FB-9164-F5E8A7C536E0}" destId="{1C9858D7-4CF5-45E9-9715-43D580776B88}" srcOrd="6" destOrd="0" presId="urn:microsoft.com/office/officeart/2005/8/layout/pList1"/>
    <dgm:cxn modelId="{65BF84FC-9E27-4983-A317-77E2321ACC1F}" type="presParOf" srcId="{1C9858D7-4CF5-45E9-9715-43D580776B88}" destId="{33374E0E-8A4B-4982-BBCD-A9A945BB0060}" srcOrd="0" destOrd="0" presId="urn:microsoft.com/office/officeart/2005/8/layout/pList1"/>
    <dgm:cxn modelId="{62A81260-9A9E-465C-86B0-666AD945B51F}" type="presParOf" srcId="{1C9858D7-4CF5-45E9-9715-43D580776B88}" destId="{897E3332-532C-4586-A42A-8EBE2255D130}"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562E47-8AC3-4471-A1A8-8A978CD4D812}" type="doc">
      <dgm:prSet loTypeId="urn:microsoft.com/office/officeart/2018/2/layout/IconLabelList" loCatId="icon" qsTypeId="urn:microsoft.com/office/officeart/2005/8/quickstyle/simple1#14" qsCatId="simple" csTypeId="urn:microsoft.com/office/officeart/2005/8/colors/accent2_2#4" csCatId="accent2" phldr="1"/>
      <dgm:spPr/>
      <dgm:t>
        <a:bodyPr/>
        <a:lstStyle/>
        <a:p>
          <a:endParaRPr lang="en-US"/>
        </a:p>
      </dgm:t>
    </dgm:pt>
    <dgm:pt modelId="{B5C6AE9F-55EB-40D4-A1CF-7C0F90168001}">
      <dgm:prSet/>
      <dgm:spPr/>
      <dgm:t>
        <a:bodyPr/>
        <a:lstStyle/>
        <a:p>
          <a:pPr>
            <a:lnSpc>
              <a:spcPct val="100000"/>
            </a:lnSpc>
          </a:pPr>
          <a:r>
            <a:rPr lang="en-US"/>
            <a:t>Adjust plans</a:t>
          </a:r>
        </a:p>
      </dgm:t>
    </dgm:pt>
    <dgm:pt modelId="{4FEB8444-B64F-4300-A182-C558AE138F15}" type="parTrans" cxnId="{4177A5B9-B217-42DA-B2AF-A9EEBF735BE4}">
      <dgm:prSet/>
      <dgm:spPr/>
      <dgm:t>
        <a:bodyPr/>
        <a:lstStyle/>
        <a:p>
          <a:endParaRPr lang="en-US"/>
        </a:p>
      </dgm:t>
    </dgm:pt>
    <dgm:pt modelId="{4D85F9D0-8924-480F-A7B4-ED3AF2C0C609}" type="sibTrans" cxnId="{4177A5B9-B217-42DA-B2AF-A9EEBF735BE4}">
      <dgm:prSet/>
      <dgm:spPr/>
      <dgm:t>
        <a:bodyPr/>
        <a:lstStyle/>
        <a:p>
          <a:endParaRPr lang="en-US"/>
        </a:p>
      </dgm:t>
    </dgm:pt>
    <dgm:pt modelId="{54472FDB-A7BD-4D02-9991-2639B6E8EF8F}">
      <dgm:prSet/>
      <dgm:spPr/>
      <dgm:t>
        <a:bodyPr/>
        <a:lstStyle/>
        <a:p>
          <a:pPr>
            <a:lnSpc>
              <a:spcPct val="100000"/>
            </a:lnSpc>
          </a:pPr>
          <a:r>
            <a:rPr lang="en-US"/>
            <a:t>Ask for help</a:t>
          </a:r>
        </a:p>
      </dgm:t>
    </dgm:pt>
    <dgm:pt modelId="{B9745BCD-D65D-43DE-9015-E70E00B00667}" type="parTrans" cxnId="{1C01D0B2-D80A-41C9-AC10-A8693D0FAE60}">
      <dgm:prSet/>
      <dgm:spPr/>
      <dgm:t>
        <a:bodyPr/>
        <a:lstStyle/>
        <a:p>
          <a:endParaRPr lang="en-US"/>
        </a:p>
      </dgm:t>
    </dgm:pt>
    <dgm:pt modelId="{9EE7A67F-E379-4998-AD67-B0454B42CCEA}" type="sibTrans" cxnId="{1C01D0B2-D80A-41C9-AC10-A8693D0FAE60}">
      <dgm:prSet/>
      <dgm:spPr/>
      <dgm:t>
        <a:bodyPr/>
        <a:lstStyle/>
        <a:p>
          <a:endParaRPr lang="en-US"/>
        </a:p>
      </dgm:t>
    </dgm:pt>
    <dgm:pt modelId="{6EEC197C-A72E-4CF0-9180-1298A290CDAA}">
      <dgm:prSet/>
      <dgm:spPr/>
      <dgm:t>
        <a:bodyPr/>
        <a:lstStyle/>
        <a:p>
          <a:pPr>
            <a:lnSpc>
              <a:spcPct val="100000"/>
            </a:lnSpc>
          </a:pPr>
          <a:r>
            <a:rPr lang="en-US"/>
            <a:t>Find resources</a:t>
          </a:r>
        </a:p>
      </dgm:t>
    </dgm:pt>
    <dgm:pt modelId="{E4F8F177-CAB4-4C9B-AF9F-13935189E07B}" type="parTrans" cxnId="{87B955FC-AFAC-4C0A-BA6F-F9E1668C96BA}">
      <dgm:prSet/>
      <dgm:spPr/>
      <dgm:t>
        <a:bodyPr/>
        <a:lstStyle/>
        <a:p>
          <a:endParaRPr lang="en-US"/>
        </a:p>
      </dgm:t>
    </dgm:pt>
    <dgm:pt modelId="{F7D7CED1-D683-4A5B-91D7-688CE1E3EEAB}" type="sibTrans" cxnId="{87B955FC-AFAC-4C0A-BA6F-F9E1668C96BA}">
      <dgm:prSet/>
      <dgm:spPr/>
      <dgm:t>
        <a:bodyPr/>
        <a:lstStyle/>
        <a:p>
          <a:endParaRPr lang="en-US"/>
        </a:p>
      </dgm:t>
    </dgm:pt>
    <dgm:pt modelId="{DF20578C-4F8B-4946-9F27-1DEE862B6911}">
      <dgm:prSet/>
      <dgm:spPr/>
      <dgm:t>
        <a:bodyPr/>
        <a:lstStyle/>
        <a:p>
          <a:pPr>
            <a:lnSpc>
              <a:spcPct val="100000"/>
            </a:lnSpc>
          </a:pPr>
          <a:r>
            <a:rPr lang="en-US"/>
            <a:t>Try a new approach</a:t>
          </a:r>
        </a:p>
      </dgm:t>
    </dgm:pt>
    <dgm:pt modelId="{24AD61E8-C75A-4180-A3B9-D5C0791CDE00}" type="parTrans" cxnId="{CF68DBF9-A4E6-4370-83E6-0DA1340EDDC6}">
      <dgm:prSet/>
      <dgm:spPr/>
      <dgm:t>
        <a:bodyPr/>
        <a:lstStyle/>
        <a:p>
          <a:endParaRPr lang="en-US"/>
        </a:p>
      </dgm:t>
    </dgm:pt>
    <dgm:pt modelId="{EE4C79FA-3EF0-4199-9A46-C0762F4987DF}" type="sibTrans" cxnId="{CF68DBF9-A4E6-4370-83E6-0DA1340EDDC6}">
      <dgm:prSet/>
      <dgm:spPr/>
      <dgm:t>
        <a:bodyPr/>
        <a:lstStyle/>
        <a:p>
          <a:endParaRPr lang="en-US"/>
        </a:p>
      </dgm:t>
    </dgm:pt>
    <dgm:pt modelId="{887EEC5D-1B2B-4C28-8024-EA2E4CF54703}">
      <dgm:prSet/>
      <dgm:spPr/>
      <dgm:t>
        <a:bodyPr/>
        <a:lstStyle/>
        <a:p>
          <a:pPr>
            <a:lnSpc>
              <a:spcPct val="100000"/>
            </a:lnSpc>
          </a:pPr>
          <a:r>
            <a:rPr lang="en-US"/>
            <a:t>Continue Forward</a:t>
          </a:r>
        </a:p>
      </dgm:t>
    </dgm:pt>
    <dgm:pt modelId="{54E6F730-2CD0-4891-BA7F-989A719B04EB}" type="parTrans" cxnId="{5947F80E-1A68-4E34-B4E4-DAE50B605212}">
      <dgm:prSet/>
      <dgm:spPr/>
      <dgm:t>
        <a:bodyPr/>
        <a:lstStyle/>
        <a:p>
          <a:endParaRPr lang="en-US"/>
        </a:p>
      </dgm:t>
    </dgm:pt>
    <dgm:pt modelId="{43D1C71D-9892-4C05-90F4-EF4F4AECEF0E}" type="sibTrans" cxnId="{5947F80E-1A68-4E34-B4E4-DAE50B605212}">
      <dgm:prSet/>
      <dgm:spPr/>
      <dgm:t>
        <a:bodyPr/>
        <a:lstStyle/>
        <a:p>
          <a:endParaRPr lang="en-US"/>
        </a:p>
      </dgm:t>
    </dgm:pt>
    <dgm:pt modelId="{7D09440D-E186-4DC9-B465-DA45C41692E4}" type="pres">
      <dgm:prSet presAssocID="{98562E47-8AC3-4471-A1A8-8A978CD4D812}" presName="root" presStyleCnt="0">
        <dgm:presLayoutVars>
          <dgm:dir/>
          <dgm:resizeHandles val="exact"/>
        </dgm:presLayoutVars>
      </dgm:prSet>
      <dgm:spPr/>
    </dgm:pt>
    <dgm:pt modelId="{DF5E373A-EAE3-4A4D-8620-C4A9EF69A2E2}" type="pres">
      <dgm:prSet presAssocID="{B5C6AE9F-55EB-40D4-A1CF-7C0F90168001}" presName="compNode" presStyleCnt="0"/>
      <dgm:spPr/>
    </dgm:pt>
    <dgm:pt modelId="{CDEF7A8C-A457-4BDA-B646-38D431312EC4}" type="pres">
      <dgm:prSet presAssocID="{B5C6AE9F-55EB-40D4-A1CF-7C0F90168001}"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7B25B8D3-2081-47E8-9602-C89C3536BC37}" type="pres">
      <dgm:prSet presAssocID="{B5C6AE9F-55EB-40D4-A1CF-7C0F90168001}" presName="spaceRect" presStyleCnt="0"/>
      <dgm:spPr/>
    </dgm:pt>
    <dgm:pt modelId="{105860CF-157E-4ACD-8DC0-21AE07E428D5}" type="pres">
      <dgm:prSet presAssocID="{B5C6AE9F-55EB-40D4-A1CF-7C0F90168001}" presName="textRect" presStyleLbl="revTx" presStyleIdx="0" presStyleCnt="5">
        <dgm:presLayoutVars>
          <dgm:chMax val="1"/>
          <dgm:chPref val="1"/>
        </dgm:presLayoutVars>
      </dgm:prSet>
      <dgm:spPr/>
    </dgm:pt>
    <dgm:pt modelId="{0D13FE86-CC3A-4BF5-9218-397AC5B41A21}" type="pres">
      <dgm:prSet presAssocID="{4D85F9D0-8924-480F-A7B4-ED3AF2C0C609}" presName="sibTrans" presStyleCnt="0"/>
      <dgm:spPr/>
    </dgm:pt>
    <dgm:pt modelId="{D7E79D69-927A-47A1-8602-0D88B570DD85}" type="pres">
      <dgm:prSet presAssocID="{54472FDB-A7BD-4D02-9991-2639B6E8EF8F}" presName="compNode" presStyleCnt="0"/>
      <dgm:spPr/>
    </dgm:pt>
    <dgm:pt modelId="{E8224009-EE78-4EA6-B215-EB6655F8DE8B}" type="pres">
      <dgm:prSet presAssocID="{54472FDB-A7BD-4D02-9991-2639B6E8EF8F}"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A0CDF7DC-4C68-4DF2-A222-340A88949CD8}" type="pres">
      <dgm:prSet presAssocID="{54472FDB-A7BD-4D02-9991-2639B6E8EF8F}" presName="spaceRect" presStyleCnt="0"/>
      <dgm:spPr/>
    </dgm:pt>
    <dgm:pt modelId="{3ACF28A3-5B9A-4AFD-9044-E6884F77B5D5}" type="pres">
      <dgm:prSet presAssocID="{54472FDB-A7BD-4D02-9991-2639B6E8EF8F}" presName="textRect" presStyleLbl="revTx" presStyleIdx="1" presStyleCnt="5">
        <dgm:presLayoutVars>
          <dgm:chMax val="1"/>
          <dgm:chPref val="1"/>
        </dgm:presLayoutVars>
      </dgm:prSet>
      <dgm:spPr/>
    </dgm:pt>
    <dgm:pt modelId="{74D03030-C4D7-4C3A-97CC-3C331A4346D0}" type="pres">
      <dgm:prSet presAssocID="{9EE7A67F-E379-4998-AD67-B0454B42CCEA}" presName="sibTrans" presStyleCnt="0"/>
      <dgm:spPr/>
    </dgm:pt>
    <dgm:pt modelId="{9AA3AA5C-1274-4A40-9525-3A1FF146B514}" type="pres">
      <dgm:prSet presAssocID="{6EEC197C-A72E-4CF0-9180-1298A290CDAA}" presName="compNode" presStyleCnt="0"/>
      <dgm:spPr/>
    </dgm:pt>
    <dgm:pt modelId="{7DDD8EE5-D7E9-4C43-AF82-23D4F997AB12}" type="pres">
      <dgm:prSet presAssocID="{6EEC197C-A72E-4CF0-9180-1298A290CDA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gnifying glass"/>
        </a:ext>
      </dgm:extLst>
    </dgm:pt>
    <dgm:pt modelId="{232B57A0-BA13-4BC1-961F-193458E1CE40}" type="pres">
      <dgm:prSet presAssocID="{6EEC197C-A72E-4CF0-9180-1298A290CDAA}" presName="spaceRect" presStyleCnt="0"/>
      <dgm:spPr/>
    </dgm:pt>
    <dgm:pt modelId="{B8A32E3C-A10C-4801-9BC1-107196AE073D}" type="pres">
      <dgm:prSet presAssocID="{6EEC197C-A72E-4CF0-9180-1298A290CDAA}" presName="textRect" presStyleLbl="revTx" presStyleIdx="2" presStyleCnt="5">
        <dgm:presLayoutVars>
          <dgm:chMax val="1"/>
          <dgm:chPref val="1"/>
        </dgm:presLayoutVars>
      </dgm:prSet>
      <dgm:spPr/>
    </dgm:pt>
    <dgm:pt modelId="{86234CF1-4BF7-48EC-AC3B-7AAB72481EE6}" type="pres">
      <dgm:prSet presAssocID="{F7D7CED1-D683-4A5B-91D7-688CE1E3EEAB}" presName="sibTrans" presStyleCnt="0"/>
      <dgm:spPr/>
    </dgm:pt>
    <dgm:pt modelId="{30D1F2FC-BB4A-4AF2-ADA4-B843879BE5C3}" type="pres">
      <dgm:prSet presAssocID="{DF20578C-4F8B-4946-9F27-1DEE862B6911}" presName="compNode" presStyleCnt="0"/>
      <dgm:spPr/>
    </dgm:pt>
    <dgm:pt modelId="{5F7E21EB-9178-40CA-A488-6538C00738AD}" type="pres">
      <dgm:prSet presAssocID="{DF20578C-4F8B-4946-9F27-1DEE862B691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DACB77E-27D2-4007-B905-EBB3A3BF3C8F}" type="pres">
      <dgm:prSet presAssocID="{DF20578C-4F8B-4946-9F27-1DEE862B6911}" presName="spaceRect" presStyleCnt="0"/>
      <dgm:spPr/>
    </dgm:pt>
    <dgm:pt modelId="{8AC8D7EA-5441-4250-9C1E-AAD01F79FC20}" type="pres">
      <dgm:prSet presAssocID="{DF20578C-4F8B-4946-9F27-1DEE862B6911}" presName="textRect" presStyleLbl="revTx" presStyleIdx="3" presStyleCnt="5">
        <dgm:presLayoutVars>
          <dgm:chMax val="1"/>
          <dgm:chPref val="1"/>
        </dgm:presLayoutVars>
      </dgm:prSet>
      <dgm:spPr/>
    </dgm:pt>
    <dgm:pt modelId="{03928EAE-6DBB-45F7-9236-12C5D4D194A1}" type="pres">
      <dgm:prSet presAssocID="{EE4C79FA-3EF0-4199-9A46-C0762F4987DF}" presName="sibTrans" presStyleCnt="0"/>
      <dgm:spPr/>
    </dgm:pt>
    <dgm:pt modelId="{25DCCBD2-BEEE-4983-AE5D-6652486EB495}" type="pres">
      <dgm:prSet presAssocID="{887EEC5D-1B2B-4C28-8024-EA2E4CF54703}" presName="compNode" presStyleCnt="0"/>
      <dgm:spPr/>
    </dgm:pt>
    <dgm:pt modelId="{C14BDABF-132A-48EA-91BB-636C8E21440E}" type="pres">
      <dgm:prSet presAssocID="{887EEC5D-1B2B-4C28-8024-EA2E4CF5470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nd"/>
        </a:ext>
      </dgm:extLst>
    </dgm:pt>
    <dgm:pt modelId="{2A694EA9-4269-42F3-B6BA-0595BB4F3E0A}" type="pres">
      <dgm:prSet presAssocID="{887EEC5D-1B2B-4C28-8024-EA2E4CF54703}" presName="spaceRect" presStyleCnt="0"/>
      <dgm:spPr/>
    </dgm:pt>
    <dgm:pt modelId="{B3EE48CF-A025-44E2-9877-F8E750697B44}" type="pres">
      <dgm:prSet presAssocID="{887EEC5D-1B2B-4C28-8024-EA2E4CF54703}" presName="textRect" presStyleLbl="revTx" presStyleIdx="4" presStyleCnt="5">
        <dgm:presLayoutVars>
          <dgm:chMax val="1"/>
          <dgm:chPref val="1"/>
        </dgm:presLayoutVars>
      </dgm:prSet>
      <dgm:spPr/>
    </dgm:pt>
  </dgm:ptLst>
  <dgm:cxnLst>
    <dgm:cxn modelId="{60422F06-F357-412A-91D4-4C90B7FE9F67}" type="presOf" srcId="{98562E47-8AC3-4471-A1A8-8A978CD4D812}" destId="{7D09440D-E186-4DC9-B465-DA45C41692E4}" srcOrd="0" destOrd="0" presId="urn:microsoft.com/office/officeart/2018/2/layout/IconLabelList"/>
    <dgm:cxn modelId="{5947F80E-1A68-4E34-B4E4-DAE50B605212}" srcId="{98562E47-8AC3-4471-A1A8-8A978CD4D812}" destId="{887EEC5D-1B2B-4C28-8024-EA2E4CF54703}" srcOrd="4" destOrd="0" parTransId="{54E6F730-2CD0-4891-BA7F-989A719B04EB}" sibTransId="{43D1C71D-9892-4C05-90F4-EF4F4AECEF0E}"/>
    <dgm:cxn modelId="{05F9982E-DC1F-4E6F-8410-98D4078AE4F5}" type="presOf" srcId="{6EEC197C-A72E-4CF0-9180-1298A290CDAA}" destId="{B8A32E3C-A10C-4801-9BC1-107196AE073D}" srcOrd="0" destOrd="0" presId="urn:microsoft.com/office/officeart/2018/2/layout/IconLabelList"/>
    <dgm:cxn modelId="{1C01D0B2-D80A-41C9-AC10-A8693D0FAE60}" srcId="{98562E47-8AC3-4471-A1A8-8A978CD4D812}" destId="{54472FDB-A7BD-4D02-9991-2639B6E8EF8F}" srcOrd="1" destOrd="0" parTransId="{B9745BCD-D65D-43DE-9015-E70E00B00667}" sibTransId="{9EE7A67F-E379-4998-AD67-B0454B42CCEA}"/>
    <dgm:cxn modelId="{4177A5B9-B217-42DA-B2AF-A9EEBF735BE4}" srcId="{98562E47-8AC3-4471-A1A8-8A978CD4D812}" destId="{B5C6AE9F-55EB-40D4-A1CF-7C0F90168001}" srcOrd="0" destOrd="0" parTransId="{4FEB8444-B64F-4300-A182-C558AE138F15}" sibTransId="{4D85F9D0-8924-480F-A7B4-ED3AF2C0C609}"/>
    <dgm:cxn modelId="{084644C8-5AFB-4A9F-AFC2-5AC0A2A54769}" type="presOf" srcId="{54472FDB-A7BD-4D02-9991-2639B6E8EF8F}" destId="{3ACF28A3-5B9A-4AFD-9044-E6884F77B5D5}" srcOrd="0" destOrd="0" presId="urn:microsoft.com/office/officeart/2018/2/layout/IconLabelList"/>
    <dgm:cxn modelId="{6EF1DCCF-47E0-4174-A006-6958B314E2A6}" type="presOf" srcId="{DF20578C-4F8B-4946-9F27-1DEE862B6911}" destId="{8AC8D7EA-5441-4250-9C1E-AAD01F79FC20}" srcOrd="0" destOrd="0" presId="urn:microsoft.com/office/officeart/2018/2/layout/IconLabelList"/>
    <dgm:cxn modelId="{E6CE32DC-E3C2-46AB-B15B-4A924FB09363}" type="presOf" srcId="{B5C6AE9F-55EB-40D4-A1CF-7C0F90168001}" destId="{105860CF-157E-4ACD-8DC0-21AE07E428D5}" srcOrd="0" destOrd="0" presId="urn:microsoft.com/office/officeart/2018/2/layout/IconLabelList"/>
    <dgm:cxn modelId="{ABDC76F0-27CC-4455-835A-93878731BCF9}" type="presOf" srcId="{887EEC5D-1B2B-4C28-8024-EA2E4CF54703}" destId="{B3EE48CF-A025-44E2-9877-F8E750697B44}" srcOrd="0" destOrd="0" presId="urn:microsoft.com/office/officeart/2018/2/layout/IconLabelList"/>
    <dgm:cxn modelId="{CF68DBF9-A4E6-4370-83E6-0DA1340EDDC6}" srcId="{98562E47-8AC3-4471-A1A8-8A978CD4D812}" destId="{DF20578C-4F8B-4946-9F27-1DEE862B6911}" srcOrd="3" destOrd="0" parTransId="{24AD61E8-C75A-4180-A3B9-D5C0791CDE00}" sibTransId="{EE4C79FA-3EF0-4199-9A46-C0762F4987DF}"/>
    <dgm:cxn modelId="{87B955FC-AFAC-4C0A-BA6F-F9E1668C96BA}" srcId="{98562E47-8AC3-4471-A1A8-8A978CD4D812}" destId="{6EEC197C-A72E-4CF0-9180-1298A290CDAA}" srcOrd="2" destOrd="0" parTransId="{E4F8F177-CAB4-4C9B-AF9F-13935189E07B}" sibTransId="{F7D7CED1-D683-4A5B-91D7-688CE1E3EEAB}"/>
    <dgm:cxn modelId="{8AD7CAC4-244B-4187-BDE7-EE080C9156A1}" type="presParOf" srcId="{7D09440D-E186-4DC9-B465-DA45C41692E4}" destId="{DF5E373A-EAE3-4A4D-8620-C4A9EF69A2E2}" srcOrd="0" destOrd="0" presId="urn:microsoft.com/office/officeart/2018/2/layout/IconLabelList"/>
    <dgm:cxn modelId="{B104192D-3BF9-42F1-95AF-9E3DF8DB503A}" type="presParOf" srcId="{DF5E373A-EAE3-4A4D-8620-C4A9EF69A2E2}" destId="{CDEF7A8C-A457-4BDA-B646-38D431312EC4}" srcOrd="0" destOrd="0" presId="urn:microsoft.com/office/officeart/2018/2/layout/IconLabelList"/>
    <dgm:cxn modelId="{801C83E4-C97B-4C6C-89D7-567DEE28C0AB}" type="presParOf" srcId="{DF5E373A-EAE3-4A4D-8620-C4A9EF69A2E2}" destId="{7B25B8D3-2081-47E8-9602-C89C3536BC37}" srcOrd="1" destOrd="0" presId="urn:microsoft.com/office/officeart/2018/2/layout/IconLabelList"/>
    <dgm:cxn modelId="{C0E58B37-5270-487B-8AC0-1999CD42E4D7}" type="presParOf" srcId="{DF5E373A-EAE3-4A4D-8620-C4A9EF69A2E2}" destId="{105860CF-157E-4ACD-8DC0-21AE07E428D5}" srcOrd="2" destOrd="0" presId="urn:microsoft.com/office/officeart/2018/2/layout/IconLabelList"/>
    <dgm:cxn modelId="{AC8757D0-9E2A-4EC2-B394-64A9C4F85995}" type="presParOf" srcId="{7D09440D-E186-4DC9-B465-DA45C41692E4}" destId="{0D13FE86-CC3A-4BF5-9218-397AC5B41A21}" srcOrd="1" destOrd="0" presId="urn:microsoft.com/office/officeart/2018/2/layout/IconLabelList"/>
    <dgm:cxn modelId="{B6908F45-E316-4D0D-9651-0F2C4A0E19B0}" type="presParOf" srcId="{7D09440D-E186-4DC9-B465-DA45C41692E4}" destId="{D7E79D69-927A-47A1-8602-0D88B570DD85}" srcOrd="2" destOrd="0" presId="urn:microsoft.com/office/officeart/2018/2/layout/IconLabelList"/>
    <dgm:cxn modelId="{DCE80B0A-801B-4D3C-BC4F-92F327C31669}" type="presParOf" srcId="{D7E79D69-927A-47A1-8602-0D88B570DD85}" destId="{E8224009-EE78-4EA6-B215-EB6655F8DE8B}" srcOrd="0" destOrd="0" presId="urn:microsoft.com/office/officeart/2018/2/layout/IconLabelList"/>
    <dgm:cxn modelId="{A922B128-884D-484E-881D-C76600A5DCD9}" type="presParOf" srcId="{D7E79D69-927A-47A1-8602-0D88B570DD85}" destId="{A0CDF7DC-4C68-4DF2-A222-340A88949CD8}" srcOrd="1" destOrd="0" presId="urn:microsoft.com/office/officeart/2018/2/layout/IconLabelList"/>
    <dgm:cxn modelId="{419CC17C-4D7C-43F7-A46E-1EB7C85D5064}" type="presParOf" srcId="{D7E79D69-927A-47A1-8602-0D88B570DD85}" destId="{3ACF28A3-5B9A-4AFD-9044-E6884F77B5D5}" srcOrd="2" destOrd="0" presId="urn:microsoft.com/office/officeart/2018/2/layout/IconLabelList"/>
    <dgm:cxn modelId="{732C9E93-40CA-473D-B1C4-BB1F83763D7D}" type="presParOf" srcId="{7D09440D-E186-4DC9-B465-DA45C41692E4}" destId="{74D03030-C4D7-4C3A-97CC-3C331A4346D0}" srcOrd="3" destOrd="0" presId="urn:microsoft.com/office/officeart/2018/2/layout/IconLabelList"/>
    <dgm:cxn modelId="{E8F0CEB4-6820-4DCF-8006-457B22135B3E}" type="presParOf" srcId="{7D09440D-E186-4DC9-B465-DA45C41692E4}" destId="{9AA3AA5C-1274-4A40-9525-3A1FF146B514}" srcOrd="4" destOrd="0" presId="urn:microsoft.com/office/officeart/2018/2/layout/IconLabelList"/>
    <dgm:cxn modelId="{9D89D6D3-7D0B-4250-8F26-E34E6716CA19}" type="presParOf" srcId="{9AA3AA5C-1274-4A40-9525-3A1FF146B514}" destId="{7DDD8EE5-D7E9-4C43-AF82-23D4F997AB12}" srcOrd="0" destOrd="0" presId="urn:microsoft.com/office/officeart/2018/2/layout/IconLabelList"/>
    <dgm:cxn modelId="{4D54F9D2-BC5C-4835-8DDF-869E04E69EC9}" type="presParOf" srcId="{9AA3AA5C-1274-4A40-9525-3A1FF146B514}" destId="{232B57A0-BA13-4BC1-961F-193458E1CE40}" srcOrd="1" destOrd="0" presId="urn:microsoft.com/office/officeart/2018/2/layout/IconLabelList"/>
    <dgm:cxn modelId="{14509ECB-53F6-49EF-8F39-790D2E33124A}" type="presParOf" srcId="{9AA3AA5C-1274-4A40-9525-3A1FF146B514}" destId="{B8A32E3C-A10C-4801-9BC1-107196AE073D}" srcOrd="2" destOrd="0" presId="urn:microsoft.com/office/officeart/2018/2/layout/IconLabelList"/>
    <dgm:cxn modelId="{1D5E4388-CE3C-4267-8F66-3F43BD90F16B}" type="presParOf" srcId="{7D09440D-E186-4DC9-B465-DA45C41692E4}" destId="{86234CF1-4BF7-48EC-AC3B-7AAB72481EE6}" srcOrd="5" destOrd="0" presId="urn:microsoft.com/office/officeart/2018/2/layout/IconLabelList"/>
    <dgm:cxn modelId="{DE7C17FA-B83B-4E13-87E1-2DF57327F4C7}" type="presParOf" srcId="{7D09440D-E186-4DC9-B465-DA45C41692E4}" destId="{30D1F2FC-BB4A-4AF2-ADA4-B843879BE5C3}" srcOrd="6" destOrd="0" presId="urn:microsoft.com/office/officeart/2018/2/layout/IconLabelList"/>
    <dgm:cxn modelId="{D075F737-FCEE-4AF8-A40C-EAE50806D0B5}" type="presParOf" srcId="{30D1F2FC-BB4A-4AF2-ADA4-B843879BE5C3}" destId="{5F7E21EB-9178-40CA-A488-6538C00738AD}" srcOrd="0" destOrd="0" presId="urn:microsoft.com/office/officeart/2018/2/layout/IconLabelList"/>
    <dgm:cxn modelId="{FDD9E373-9A13-4B7E-99B6-53B1106845C0}" type="presParOf" srcId="{30D1F2FC-BB4A-4AF2-ADA4-B843879BE5C3}" destId="{EDACB77E-27D2-4007-B905-EBB3A3BF3C8F}" srcOrd="1" destOrd="0" presId="urn:microsoft.com/office/officeart/2018/2/layout/IconLabelList"/>
    <dgm:cxn modelId="{8EEDD05E-FE2A-4FB4-998C-1FD432ABF581}" type="presParOf" srcId="{30D1F2FC-BB4A-4AF2-ADA4-B843879BE5C3}" destId="{8AC8D7EA-5441-4250-9C1E-AAD01F79FC20}" srcOrd="2" destOrd="0" presId="urn:microsoft.com/office/officeart/2018/2/layout/IconLabelList"/>
    <dgm:cxn modelId="{9FFFE3F8-2F27-4E72-98ED-C3D5E1C1105D}" type="presParOf" srcId="{7D09440D-E186-4DC9-B465-DA45C41692E4}" destId="{03928EAE-6DBB-45F7-9236-12C5D4D194A1}" srcOrd="7" destOrd="0" presId="urn:microsoft.com/office/officeart/2018/2/layout/IconLabelList"/>
    <dgm:cxn modelId="{8D2C9695-6C93-4841-8839-EFBCFAE7413E}" type="presParOf" srcId="{7D09440D-E186-4DC9-B465-DA45C41692E4}" destId="{25DCCBD2-BEEE-4983-AE5D-6652486EB495}" srcOrd="8" destOrd="0" presId="urn:microsoft.com/office/officeart/2018/2/layout/IconLabelList"/>
    <dgm:cxn modelId="{96669300-725B-4331-9467-555C717C413E}" type="presParOf" srcId="{25DCCBD2-BEEE-4983-AE5D-6652486EB495}" destId="{C14BDABF-132A-48EA-91BB-636C8E21440E}" srcOrd="0" destOrd="0" presId="urn:microsoft.com/office/officeart/2018/2/layout/IconLabelList"/>
    <dgm:cxn modelId="{99176CA5-880F-4FF5-AA79-CC5263F35EF0}" type="presParOf" srcId="{25DCCBD2-BEEE-4983-AE5D-6652486EB495}" destId="{2A694EA9-4269-42F3-B6BA-0595BB4F3E0A}" srcOrd="1" destOrd="0" presId="urn:microsoft.com/office/officeart/2018/2/layout/IconLabelList"/>
    <dgm:cxn modelId="{E5169954-F52E-4058-9291-46A20A53D78B}" type="presParOf" srcId="{25DCCBD2-BEEE-4983-AE5D-6652486EB495}" destId="{B3EE48CF-A025-44E2-9877-F8E750697B4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037873-B5BA-4657-B864-5F78582AC49E}">
      <dsp:nvSpPr>
        <dsp:cNvPr id="0" name=""/>
        <dsp:cNvSpPr/>
      </dsp:nvSpPr>
      <dsp:spPr>
        <a:xfrm>
          <a:off x="586133" y="3308"/>
          <a:ext cx="2045342" cy="140924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40E7CD1-B572-4748-97FD-3715937987FC}">
      <dsp:nvSpPr>
        <dsp:cNvPr id="0" name=""/>
        <dsp:cNvSpPr/>
      </dsp:nvSpPr>
      <dsp:spPr>
        <a:xfrm>
          <a:off x="586133" y="1412549"/>
          <a:ext cx="2045342" cy="758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US" sz="2100" kern="1200" dirty="0"/>
            <a:t>Purpose</a:t>
          </a:r>
        </a:p>
      </dsp:txBody>
      <dsp:txXfrm>
        <a:off x="586133" y="1412549"/>
        <a:ext cx="2045342" cy="758822"/>
      </dsp:txXfrm>
    </dsp:sp>
    <dsp:sp modelId="{993F2A03-AE67-4423-860F-EA7A0A1DE83E}">
      <dsp:nvSpPr>
        <dsp:cNvPr id="0" name=""/>
        <dsp:cNvSpPr/>
      </dsp:nvSpPr>
      <dsp:spPr>
        <a:xfrm>
          <a:off x="2836096" y="27420"/>
          <a:ext cx="2045342" cy="140924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3D99858-44E8-4ED4-9A97-77EA22967073}">
      <dsp:nvSpPr>
        <dsp:cNvPr id="0" name=""/>
        <dsp:cNvSpPr/>
      </dsp:nvSpPr>
      <dsp:spPr>
        <a:xfrm>
          <a:off x="2836096" y="1412549"/>
          <a:ext cx="2045342" cy="758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US" sz="2100" kern="1200" dirty="0"/>
            <a:t>Responsibility	</a:t>
          </a:r>
        </a:p>
      </dsp:txBody>
      <dsp:txXfrm>
        <a:off x="2836096" y="1412549"/>
        <a:ext cx="2045342" cy="758822"/>
      </dsp:txXfrm>
    </dsp:sp>
    <dsp:sp modelId="{DA050FAD-195A-487D-B2B9-6823D04DD602}">
      <dsp:nvSpPr>
        <dsp:cNvPr id="0" name=""/>
        <dsp:cNvSpPr/>
      </dsp:nvSpPr>
      <dsp:spPr>
        <a:xfrm>
          <a:off x="5067774" y="12454"/>
          <a:ext cx="2045342" cy="140924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92E40B2-5434-402B-B559-EA13038F9AD6}">
      <dsp:nvSpPr>
        <dsp:cNvPr id="0" name=""/>
        <dsp:cNvSpPr/>
      </dsp:nvSpPr>
      <dsp:spPr>
        <a:xfrm>
          <a:off x="5086059" y="1412549"/>
          <a:ext cx="2045342" cy="758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US" sz="2100" kern="1200" dirty="0"/>
            <a:t>Community</a:t>
          </a:r>
        </a:p>
      </dsp:txBody>
      <dsp:txXfrm>
        <a:off x="5086059" y="1412549"/>
        <a:ext cx="2045342" cy="758822"/>
      </dsp:txXfrm>
    </dsp:sp>
    <dsp:sp modelId="{33374E0E-8A4B-4982-BBCD-A9A945BB0060}">
      <dsp:nvSpPr>
        <dsp:cNvPr id="0" name=""/>
        <dsp:cNvSpPr/>
      </dsp:nvSpPr>
      <dsp:spPr>
        <a:xfrm>
          <a:off x="1568127" y="2275638"/>
          <a:ext cx="2045342" cy="140924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97E3332-532C-4586-A42A-8EBE2255D130}">
      <dsp:nvSpPr>
        <dsp:cNvPr id="0" name=""/>
        <dsp:cNvSpPr/>
      </dsp:nvSpPr>
      <dsp:spPr>
        <a:xfrm>
          <a:off x="1623003" y="3666588"/>
          <a:ext cx="2045342" cy="758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US" sz="2100" kern="1200" dirty="0"/>
            <a:t>Routines</a:t>
          </a:r>
        </a:p>
      </dsp:txBody>
      <dsp:txXfrm>
        <a:off x="1623003" y="3666588"/>
        <a:ext cx="2045342" cy="758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F7A8C-A457-4BDA-B646-38D431312EC4}">
      <dsp:nvSpPr>
        <dsp:cNvPr id="0" name=""/>
        <dsp:cNvSpPr/>
      </dsp:nvSpPr>
      <dsp:spPr>
        <a:xfrm>
          <a:off x="778664" y="126609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5860CF-157E-4ACD-8DC0-21AE07E428D5}">
      <dsp:nvSpPr>
        <dsp:cNvPr id="0" name=""/>
        <dsp:cNvSpPr/>
      </dsp:nvSpPr>
      <dsp:spPr>
        <a:xfrm>
          <a:off x="283664" y="23461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Adjust plans</a:t>
          </a:r>
        </a:p>
      </dsp:txBody>
      <dsp:txXfrm>
        <a:off x="283664" y="2346186"/>
        <a:ext cx="1800000" cy="720000"/>
      </dsp:txXfrm>
    </dsp:sp>
    <dsp:sp modelId="{E8224009-EE78-4EA6-B215-EB6655F8DE8B}">
      <dsp:nvSpPr>
        <dsp:cNvPr id="0" name=""/>
        <dsp:cNvSpPr/>
      </dsp:nvSpPr>
      <dsp:spPr>
        <a:xfrm>
          <a:off x="2893664" y="126609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CF28A3-5B9A-4AFD-9044-E6884F77B5D5}">
      <dsp:nvSpPr>
        <dsp:cNvPr id="0" name=""/>
        <dsp:cNvSpPr/>
      </dsp:nvSpPr>
      <dsp:spPr>
        <a:xfrm>
          <a:off x="2398664" y="23461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Ask for help</a:t>
          </a:r>
        </a:p>
      </dsp:txBody>
      <dsp:txXfrm>
        <a:off x="2398664" y="2346186"/>
        <a:ext cx="1800000" cy="720000"/>
      </dsp:txXfrm>
    </dsp:sp>
    <dsp:sp modelId="{7DDD8EE5-D7E9-4C43-AF82-23D4F997AB12}">
      <dsp:nvSpPr>
        <dsp:cNvPr id="0" name=""/>
        <dsp:cNvSpPr/>
      </dsp:nvSpPr>
      <dsp:spPr>
        <a:xfrm>
          <a:off x="5008664" y="126609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A32E3C-A10C-4801-9BC1-107196AE073D}">
      <dsp:nvSpPr>
        <dsp:cNvPr id="0" name=""/>
        <dsp:cNvSpPr/>
      </dsp:nvSpPr>
      <dsp:spPr>
        <a:xfrm>
          <a:off x="4513664" y="23461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Find resources</a:t>
          </a:r>
        </a:p>
      </dsp:txBody>
      <dsp:txXfrm>
        <a:off x="4513664" y="2346186"/>
        <a:ext cx="1800000" cy="720000"/>
      </dsp:txXfrm>
    </dsp:sp>
    <dsp:sp modelId="{5F7E21EB-9178-40CA-A488-6538C00738AD}">
      <dsp:nvSpPr>
        <dsp:cNvPr id="0" name=""/>
        <dsp:cNvSpPr/>
      </dsp:nvSpPr>
      <dsp:spPr>
        <a:xfrm>
          <a:off x="7123664" y="126609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C8D7EA-5441-4250-9C1E-AAD01F79FC20}">
      <dsp:nvSpPr>
        <dsp:cNvPr id="0" name=""/>
        <dsp:cNvSpPr/>
      </dsp:nvSpPr>
      <dsp:spPr>
        <a:xfrm>
          <a:off x="6628664" y="23461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Try a new approach</a:t>
          </a:r>
        </a:p>
      </dsp:txBody>
      <dsp:txXfrm>
        <a:off x="6628664" y="2346186"/>
        <a:ext cx="1800000" cy="720000"/>
      </dsp:txXfrm>
    </dsp:sp>
    <dsp:sp modelId="{C14BDABF-132A-48EA-91BB-636C8E21440E}">
      <dsp:nvSpPr>
        <dsp:cNvPr id="0" name=""/>
        <dsp:cNvSpPr/>
      </dsp:nvSpPr>
      <dsp:spPr>
        <a:xfrm>
          <a:off x="9238664" y="126609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EE48CF-A025-44E2-9877-F8E750697B44}">
      <dsp:nvSpPr>
        <dsp:cNvPr id="0" name=""/>
        <dsp:cNvSpPr/>
      </dsp:nvSpPr>
      <dsp:spPr>
        <a:xfrm>
          <a:off x="8743664" y="2346186"/>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a:t>Continue Forward</a:t>
          </a:r>
        </a:p>
      </dsp:txBody>
      <dsp:txXfrm>
        <a:off x="8743664" y="2346186"/>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Emphasize that each person defines success differently. An enviable life is person-centered, not a standardized schedule.</a:t>
            </a:r>
            <a:r>
              <a:rPr lang="en-US" dirty="0"/>
              <a:t> This presentation explores practical ways to help people with developmental disabilities build lives that are meaningful, connected, and uniquely their own. We will look at how employment, volunteering, community involvement, relationships, and purposeful daily and weekly routines can create opportunities for belonging and personal growth.</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your loved one deserves more than a life limited by circumstances</a:t>
            </a:r>
          </a:p>
        </p:txBody>
      </p:sp>
      <p:sp>
        <p:nvSpPr>
          <p:cNvPr id="4" name="Slide Number Placeholder 3"/>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664137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5501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 id="2147484064" r:id="rId53"/>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hyperlink" Target="https://pxhere.com/da/photo/1275553" TargetMode="External"/><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mercy.net/practice/mercy-volunteer-services-st-louis/volunteers-with-developmental-disabilities/?utm_source=chatgpt.com" TargetMode="External"/><Relationship Id="rId2" Type="http://schemas.openxmlformats.org/officeDocument/2006/relationships/hyperlink" Target="https://dmh.mo.gov/dev-disabilities/programs/employment/services-map?utm_source=chatgpt.com" TargetMode="External"/><Relationship Id="rId1" Type="http://schemas.openxmlformats.org/officeDocument/2006/relationships/slideLayout" Target="../slideLayouts/slideLayout18.xml"/><Relationship Id="rId5" Type="http://schemas.openxmlformats.org/officeDocument/2006/relationships/hyperlink" Target="https://moddcouncil.org/partners-in-policymaking/?utm_source=chatgpt.com" TargetMode="External"/><Relationship Id="rId4" Type="http://schemas.openxmlformats.org/officeDocument/2006/relationships/hyperlink" Target="https://www.slarc.org/?utm_source=chatgpt.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6.xml"/><Relationship Id="rId1" Type="http://schemas.openxmlformats.org/officeDocument/2006/relationships/video" Target="https://www.youtube.com/embed/zepoMyfW59k?feature=oembed"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6248400" y="2819400"/>
            <a:ext cx="5029200" cy="1295400"/>
          </a:xfrm>
        </p:spPr>
        <p:txBody>
          <a:bodyPr>
            <a:normAutofit/>
          </a:bodyPr>
          <a:lstStyle/>
          <a:p>
            <a:r>
              <a:rPr lang="en-US" dirty="0"/>
              <a:t>Creating an enviable life</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6248400" y="4270248"/>
            <a:ext cx="5029200" cy="685800"/>
          </a:xfrm>
        </p:spPr>
        <p:txBody>
          <a:bodyPr>
            <a:normAutofit/>
          </a:bodyPr>
          <a:lstStyle/>
          <a:p>
            <a:r>
              <a:rPr lang="en-US" dirty="0"/>
              <a:t>Purpose. Belonging. Connection. </a:t>
            </a:r>
          </a:p>
          <a:p>
            <a:endParaRPr lang="en-US" dirty="0"/>
          </a:p>
        </p:txBody>
      </p:sp>
      <p:sp>
        <p:nvSpPr>
          <p:cNvPr id="2" name="TextBox 1">
            <a:extLst>
              <a:ext uri="{FF2B5EF4-FFF2-40B4-BE49-F238E27FC236}">
                <a16:creationId xmlns:a16="http://schemas.microsoft.com/office/drawing/2014/main" id="{4BDDC516-3415-BDDF-D809-A4F7FAA47ED2}"/>
              </a:ext>
            </a:extLst>
          </p:cNvPr>
          <p:cNvSpPr txBox="1"/>
          <p:nvPr/>
        </p:nvSpPr>
        <p:spPr>
          <a:xfrm>
            <a:off x="8763000" y="6281928"/>
            <a:ext cx="3136392" cy="369332"/>
          </a:xfrm>
          <a:prstGeom prst="rect">
            <a:avLst/>
          </a:prstGeom>
          <a:noFill/>
        </p:spPr>
        <p:txBody>
          <a:bodyPr wrap="square" rtlCol="0">
            <a:spAutoFit/>
          </a:bodyPr>
          <a:lstStyle/>
          <a:p>
            <a:r>
              <a:rPr lang="en-US" dirty="0"/>
              <a:t>Presented by : Tamico Jones</a:t>
            </a:r>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6CB9A-7957-960D-8F98-3349332DBC3A}"/>
              </a:ext>
            </a:extLst>
          </p:cNvPr>
          <p:cNvSpPr>
            <a:spLocks noGrp="1"/>
          </p:cNvSpPr>
          <p:nvPr>
            <p:ph type="ctrTitle"/>
          </p:nvPr>
        </p:nvSpPr>
        <p:spPr/>
        <p:txBody>
          <a:bodyPr/>
          <a:lstStyle/>
          <a:p>
            <a:r>
              <a:rPr lang="en-US" dirty="0"/>
              <a:t>An enviable life is more than a busy schedule</a:t>
            </a:r>
          </a:p>
        </p:txBody>
      </p:sp>
      <p:pic>
        <p:nvPicPr>
          <p:cNvPr id="6" name="Picture Placeholder 5" descr="City night lights">
            <a:extLst>
              <a:ext uri="{FF2B5EF4-FFF2-40B4-BE49-F238E27FC236}">
                <a16:creationId xmlns:a16="http://schemas.microsoft.com/office/drawing/2014/main" id="{C701564D-9B05-A4B4-DB9D-37EC58D144C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0469" b="30469"/>
          <a:stretch>
            <a:fillRect/>
          </a:stretch>
        </p:blipFill>
        <p:spPr/>
      </p:pic>
    </p:spTree>
    <p:extLst>
      <p:ext uri="{BB962C8B-B14F-4D97-AF65-F5344CB8AC3E}">
        <p14:creationId xmlns:p14="http://schemas.microsoft.com/office/powerpoint/2010/main" val="348424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F0F973-C0EA-437E-82A3-F6F6E52F9554}"/>
              </a:ext>
            </a:extLst>
          </p:cNvPr>
          <p:cNvSpPr>
            <a:spLocks noGrp="1"/>
          </p:cNvSpPr>
          <p:nvPr/>
        </p:nvSpPr>
        <p:spPr>
          <a:xfrm>
            <a:off x="514350" y="361950"/>
            <a:ext cx="11049000" cy="666750"/>
          </a:xfrm>
          <a:prstGeom prst="rect">
            <a:avLst/>
          </a:prstGeom>
          <a:noFill/>
          <a:ln w="0">
            <a:noFill/>
            <a:prstDash val="solid"/>
          </a:ln>
        </p:spPr>
        <p:txBody>
          <a:bodyPr anchor="t">
            <a:noAutofit/>
          </a:bodyPr>
          <a:lstStyle/>
          <a:p>
            <a:pPr algn="ctr">
              <a:defRPr sz="2850" b="1">
                <a:solidFill>
                  <a:srgbClr val="121212"/>
                </a:solidFill>
                <a:latin typeface="Arial"/>
                <a:ea typeface="Arial"/>
                <a:cs typeface="Arial"/>
              </a:defRPr>
            </a:pPr>
            <a:r>
              <a:rPr sz="4000" b="1" dirty="0">
                <a:solidFill>
                  <a:schemeClr val="accent1"/>
                </a:solidFill>
                <a:latin typeface="Arial"/>
                <a:ea typeface="Arial"/>
                <a:cs typeface="Arial"/>
              </a:rPr>
              <a:t>An enviable life is more than a full schedule</a:t>
            </a:r>
          </a:p>
        </p:txBody>
      </p:sp>
      <p:sp>
        <p:nvSpPr>
          <p:cNvPr id="2" name="Rectangle 1">
            <a:extLst>
              <a:ext uri="{FF2B5EF4-FFF2-40B4-BE49-F238E27FC236}">
                <a16:creationId xmlns:a16="http://schemas.microsoft.com/office/drawing/2014/main" id="{B29522A7-A47A-4EB2-8F44-46D3F2D3C02E}"/>
              </a:ext>
            </a:extLst>
          </p:cNvPr>
          <p:cNvSpPr>
            <a:spLocks noGrp="1"/>
          </p:cNvSpPr>
          <p:nvPr/>
        </p:nvSpPr>
        <p:spPr>
          <a:xfrm>
            <a:off x="11191875" y="6334125"/>
            <a:ext cx="476250" cy="190500"/>
          </a:xfrm>
          <a:prstGeom prst="rect">
            <a:avLst/>
          </a:prstGeom>
          <a:noFill/>
          <a:ln w="0">
            <a:noFill/>
            <a:prstDash val="solid"/>
          </a:ln>
        </p:spPr>
        <p:txBody>
          <a:bodyPr anchor="t">
            <a:normAutofit fontScale="81667" lnSpcReduction="20000"/>
          </a:bodyPr>
          <a:lstStyle/>
          <a:p>
            <a:pPr algn="r">
              <a:defRPr sz="975" b="0">
                <a:solidFill>
                  <a:srgbClr val="5E6670"/>
                </a:solidFill>
                <a:latin typeface="Arial"/>
                <a:ea typeface="Arial"/>
                <a:cs typeface="Arial"/>
              </a:defRPr>
            </a:pPr>
            <a:r>
              <a:rPr sz="975" b="0">
                <a:solidFill>
                  <a:srgbClr val="5E6670"/>
                </a:solidFill>
                <a:latin typeface="Arial"/>
                <a:ea typeface="Arial"/>
                <a:cs typeface="Arial"/>
              </a:rPr>
              <a:t>02</a:t>
            </a:r>
          </a:p>
        </p:txBody>
      </p:sp>
      <p:sp>
        <p:nvSpPr>
          <p:cNvPr id="3" name="Rectangle 2">
            <a:extLst>
              <a:ext uri="{FF2B5EF4-FFF2-40B4-BE49-F238E27FC236}">
                <a16:creationId xmlns:a16="http://schemas.microsoft.com/office/drawing/2014/main" id="{8DE92858-0509-463A-A161-50B64C092D90}"/>
              </a:ext>
            </a:extLst>
          </p:cNvPr>
          <p:cNvSpPr>
            <a:spLocks noGrp="1"/>
          </p:cNvSpPr>
          <p:nvPr/>
        </p:nvSpPr>
        <p:spPr>
          <a:xfrm>
            <a:off x="1337310" y="1460754"/>
            <a:ext cx="2857500" cy="333375"/>
          </a:xfrm>
          <a:prstGeom prst="rect">
            <a:avLst/>
          </a:prstGeom>
          <a:noFill/>
          <a:ln w="0">
            <a:noFill/>
            <a:prstDash val="solid"/>
          </a:ln>
        </p:spPr>
        <p:txBody>
          <a:bodyPr anchor="t">
            <a:noAutofit/>
          </a:bodyPr>
          <a:lstStyle/>
          <a:p>
            <a:pPr algn="ctr">
              <a:defRPr sz="1350" b="1">
                <a:solidFill>
                  <a:srgbClr val="3D8DFF"/>
                </a:solidFill>
                <a:latin typeface="Arial"/>
                <a:ea typeface="Arial"/>
                <a:cs typeface="Arial"/>
              </a:defRPr>
            </a:pPr>
            <a:r>
              <a:rPr sz="2800" b="1" dirty="0">
                <a:solidFill>
                  <a:srgbClr val="3D8DFF"/>
                </a:solidFill>
                <a:latin typeface="Arial"/>
                <a:ea typeface="Arial"/>
                <a:cs typeface="Arial"/>
              </a:rPr>
              <a:t>KNOWN</a:t>
            </a:r>
          </a:p>
        </p:txBody>
      </p:sp>
      <p:sp>
        <p:nvSpPr>
          <p:cNvPr id="4" name="Rectangle 3">
            <a:extLst>
              <a:ext uri="{FF2B5EF4-FFF2-40B4-BE49-F238E27FC236}">
                <a16:creationId xmlns:a16="http://schemas.microsoft.com/office/drawing/2014/main" id="{8CD44B9A-0586-465D-9F18-158D7A879A21}"/>
              </a:ext>
            </a:extLst>
          </p:cNvPr>
          <p:cNvSpPr>
            <a:spLocks noGrp="1"/>
          </p:cNvSpPr>
          <p:nvPr/>
        </p:nvSpPr>
        <p:spPr>
          <a:xfrm>
            <a:off x="514350" y="2143125"/>
            <a:ext cx="4857750" cy="1333500"/>
          </a:xfrm>
          <a:prstGeom prst="rect">
            <a:avLst/>
          </a:prstGeom>
          <a:noFill/>
          <a:ln w="0">
            <a:noFill/>
            <a:prstDash val="solid"/>
          </a:ln>
        </p:spPr>
        <p:txBody>
          <a:bodyPr anchor="t">
            <a:normAutofit/>
          </a:bodyPr>
          <a:lstStyle/>
          <a:p>
            <a:pPr algn="ctr">
              <a:defRPr sz="2250" b="1">
                <a:solidFill>
                  <a:srgbClr val="121212"/>
                </a:solidFill>
                <a:latin typeface="Arial"/>
                <a:ea typeface="Arial"/>
                <a:cs typeface="Arial"/>
              </a:defRPr>
            </a:pPr>
            <a:r>
              <a:rPr sz="2250" b="1" dirty="0">
                <a:solidFill>
                  <a:schemeClr val="accent1">
                    <a:lumMod val="60000"/>
                    <a:lumOff val="40000"/>
                  </a:schemeClr>
                </a:solidFill>
                <a:latin typeface="Arial"/>
                <a:ea typeface="Arial"/>
                <a:cs typeface="Arial"/>
              </a:rPr>
              <a:t>The person is recognized for strengths, interests and contributions.</a:t>
            </a:r>
          </a:p>
        </p:txBody>
      </p:sp>
      <p:sp>
        <p:nvSpPr>
          <p:cNvPr id="5" name="Rectangle 4">
            <a:extLst>
              <a:ext uri="{FF2B5EF4-FFF2-40B4-BE49-F238E27FC236}">
                <a16:creationId xmlns:a16="http://schemas.microsoft.com/office/drawing/2014/main" id="{12332276-E3CD-4981-A7F0-AF7712457F60}"/>
              </a:ext>
            </a:extLst>
          </p:cNvPr>
          <p:cNvSpPr>
            <a:spLocks noGrp="1"/>
          </p:cNvSpPr>
          <p:nvPr/>
        </p:nvSpPr>
        <p:spPr>
          <a:xfrm>
            <a:off x="7477125" y="1423987"/>
            <a:ext cx="2857500" cy="333375"/>
          </a:xfrm>
          <a:prstGeom prst="rect">
            <a:avLst/>
          </a:prstGeom>
          <a:noFill/>
          <a:ln w="0">
            <a:noFill/>
            <a:prstDash val="solid"/>
          </a:ln>
        </p:spPr>
        <p:txBody>
          <a:bodyPr anchor="t">
            <a:noAutofit/>
          </a:bodyPr>
          <a:lstStyle/>
          <a:p>
            <a:pPr algn="ctr">
              <a:defRPr sz="1350" b="1">
                <a:solidFill>
                  <a:srgbClr val="3D8DFF"/>
                </a:solidFill>
                <a:latin typeface="Arial"/>
                <a:ea typeface="Arial"/>
                <a:cs typeface="Arial"/>
              </a:defRPr>
            </a:pPr>
            <a:r>
              <a:rPr sz="2800" b="1" dirty="0">
                <a:solidFill>
                  <a:srgbClr val="3D8DFF"/>
                </a:solidFill>
                <a:latin typeface="Arial"/>
                <a:ea typeface="Arial"/>
                <a:cs typeface="Arial"/>
              </a:rPr>
              <a:t>VALUED</a:t>
            </a:r>
          </a:p>
        </p:txBody>
      </p:sp>
      <p:sp>
        <p:nvSpPr>
          <p:cNvPr id="6" name="Rectangle 5">
            <a:extLst>
              <a:ext uri="{FF2B5EF4-FFF2-40B4-BE49-F238E27FC236}">
                <a16:creationId xmlns:a16="http://schemas.microsoft.com/office/drawing/2014/main" id="{56D9A792-7950-4859-9C90-EC70229DF014}"/>
              </a:ext>
            </a:extLst>
          </p:cNvPr>
          <p:cNvSpPr>
            <a:spLocks noGrp="1"/>
          </p:cNvSpPr>
          <p:nvPr/>
        </p:nvSpPr>
        <p:spPr>
          <a:xfrm>
            <a:off x="6477000" y="2143125"/>
            <a:ext cx="4857750" cy="1333500"/>
          </a:xfrm>
          <a:prstGeom prst="rect">
            <a:avLst/>
          </a:prstGeom>
          <a:noFill/>
          <a:ln w="0">
            <a:noFill/>
            <a:prstDash val="solid"/>
          </a:ln>
        </p:spPr>
        <p:txBody>
          <a:bodyPr anchor="t">
            <a:normAutofit/>
          </a:bodyPr>
          <a:lstStyle/>
          <a:p>
            <a:pPr algn="ctr">
              <a:defRPr sz="2250" b="1">
                <a:solidFill>
                  <a:srgbClr val="121212"/>
                </a:solidFill>
                <a:latin typeface="Arial"/>
                <a:ea typeface="Arial"/>
                <a:cs typeface="Arial"/>
              </a:defRPr>
            </a:pPr>
            <a:r>
              <a:rPr sz="2250" b="1" dirty="0">
                <a:solidFill>
                  <a:schemeClr val="accent1">
                    <a:lumMod val="60000"/>
                    <a:lumOff val="40000"/>
                  </a:schemeClr>
                </a:solidFill>
                <a:latin typeface="Arial"/>
                <a:ea typeface="Arial"/>
                <a:cs typeface="Arial"/>
              </a:rPr>
              <a:t>The person has real choices, authentic relationships and a meaningful role.</a:t>
            </a:r>
          </a:p>
        </p:txBody>
      </p:sp>
      <p:sp>
        <p:nvSpPr>
          <p:cNvPr id="7" name="Rectangle: Rounded Corners 6">
            <a:extLst>
              <a:ext uri="{FF2B5EF4-FFF2-40B4-BE49-F238E27FC236}">
                <a16:creationId xmlns:a16="http://schemas.microsoft.com/office/drawing/2014/main" id="{FEC94C32-417E-47F1-9379-7CC763D5A0EA}"/>
              </a:ext>
            </a:extLst>
          </p:cNvPr>
          <p:cNvSpPr>
            <a:spLocks noGrp="1"/>
          </p:cNvSpPr>
          <p:nvPr/>
        </p:nvSpPr>
        <p:spPr>
          <a:xfrm>
            <a:off x="514350" y="4510087"/>
            <a:ext cx="10810875" cy="1000125"/>
          </a:xfrm>
          <a:prstGeom prst="roundRect">
            <a:avLst>
              <a:gd name="adj" fmla="val 7619"/>
            </a:avLst>
          </a:prstGeom>
          <a:solidFill>
            <a:srgbClr val="DDF3FC"/>
          </a:solidFill>
          <a:ln w="0">
            <a:solidFill>
              <a:srgbClr val="DDF3FC"/>
            </a:solidFill>
            <a:prstDash val="solid"/>
          </a:ln>
        </p:spPr>
        <p:txBody>
          <a:bodyPr/>
          <a:lstStyle/>
          <a:p>
            <a:endParaRPr lang="en-US"/>
          </a:p>
        </p:txBody>
      </p:sp>
      <p:sp>
        <p:nvSpPr>
          <p:cNvPr id="8" name="Rectangle 7">
            <a:extLst>
              <a:ext uri="{FF2B5EF4-FFF2-40B4-BE49-F238E27FC236}">
                <a16:creationId xmlns:a16="http://schemas.microsoft.com/office/drawing/2014/main" id="{33FCC1FF-6BCB-46D2-83C4-F78C7B5AC1A6}"/>
              </a:ext>
            </a:extLst>
          </p:cNvPr>
          <p:cNvSpPr>
            <a:spLocks noGrp="1"/>
          </p:cNvSpPr>
          <p:nvPr/>
        </p:nvSpPr>
        <p:spPr>
          <a:xfrm>
            <a:off x="800100" y="4714875"/>
            <a:ext cx="10239375" cy="590550"/>
          </a:xfrm>
          <a:prstGeom prst="rect">
            <a:avLst/>
          </a:prstGeom>
          <a:noFill/>
          <a:ln w="0">
            <a:noFill/>
            <a:prstDash val="solid"/>
          </a:ln>
        </p:spPr>
        <p:txBody>
          <a:bodyPr anchor="t">
            <a:normAutofit fontScale="91474" lnSpcReduction="10000"/>
          </a:bodyPr>
          <a:lstStyle/>
          <a:p>
            <a:pPr algn="ctr">
              <a:defRPr sz="1950" b="1">
                <a:solidFill>
                  <a:srgbClr val="121212"/>
                </a:solidFill>
                <a:latin typeface="Arial"/>
                <a:ea typeface="Arial"/>
                <a:cs typeface="Arial"/>
              </a:defRPr>
            </a:pPr>
            <a:r>
              <a:rPr sz="1950" b="1" dirty="0">
                <a:solidFill>
                  <a:srgbClr val="121212"/>
                </a:solidFill>
                <a:latin typeface="Arial"/>
                <a:ea typeface="Arial"/>
                <a:cs typeface="Arial"/>
              </a:rPr>
              <a:t>The goal is not simply to keep someone safe, busy or present—it is to help them build a life they genuinely want.</a:t>
            </a:r>
          </a:p>
        </p:txBody>
      </p:sp>
    </p:spTree>
    <p:extLst>
      <p:ext uri="{BB962C8B-B14F-4D97-AF65-F5344CB8AC3E}">
        <p14:creationId xmlns:p14="http://schemas.microsoft.com/office/powerpoint/2010/main" val="187266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514" y="2476500"/>
            <a:ext cx="7868972" cy="1905000"/>
          </a:xfrm>
        </p:spPr>
        <p:txBody>
          <a:bodyPr/>
          <a:lstStyle/>
          <a:p>
            <a:r>
              <a:rPr lang="en-US" dirty="0"/>
              <a:t>Making Decisions That Support an Enviable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A43D0-3DD3-B63A-1D16-47E5CD4FE104}"/>
              </a:ext>
            </a:extLst>
          </p:cNvPr>
          <p:cNvSpPr>
            <a:spLocks noGrp="1"/>
          </p:cNvSpPr>
          <p:nvPr>
            <p:ph type="ctrTitle"/>
          </p:nvPr>
        </p:nvSpPr>
        <p:spPr>
          <a:xfrm>
            <a:off x="1350505" y="155448"/>
            <a:ext cx="9490990" cy="1024128"/>
          </a:xfrm>
        </p:spPr>
        <p:txBody>
          <a:bodyPr>
            <a:normAutofit fontScale="90000"/>
          </a:bodyPr>
          <a:lstStyle/>
          <a:p>
            <a:r>
              <a:rPr lang="en-US" b="1" dirty="0">
                <a:solidFill>
                  <a:schemeClr val="bg1"/>
                </a:solidFill>
              </a:rPr>
              <a:t>Purpose. Responsibility. Community. Routines. Relationships.</a:t>
            </a:r>
          </a:p>
        </p:txBody>
      </p:sp>
      <p:graphicFrame>
        <p:nvGraphicFramePr>
          <p:cNvPr id="3" name="Diagram 2">
            <a:extLst>
              <a:ext uri="{FF2B5EF4-FFF2-40B4-BE49-F238E27FC236}">
                <a16:creationId xmlns:a16="http://schemas.microsoft.com/office/drawing/2014/main" id="{D413C870-9CAA-5567-0B9A-C2B02242EED4}"/>
              </a:ext>
            </a:extLst>
          </p:cNvPr>
          <p:cNvGraphicFramePr/>
          <p:nvPr>
            <p:extLst>
              <p:ext uri="{D42A27DB-BD31-4B8C-83A1-F6EECF244321}">
                <p14:modId xmlns:p14="http://schemas.microsoft.com/office/powerpoint/2010/main" val="1468062186"/>
              </p:ext>
            </p:extLst>
          </p:nvPr>
        </p:nvGraphicFramePr>
        <p:xfrm>
          <a:off x="2139696" y="1618488"/>
          <a:ext cx="7717536" cy="4547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B40FCC6-3763-CACB-CBC5-754252E5E461}"/>
              </a:ext>
            </a:extLst>
          </p:cNvPr>
          <p:cNvSpPr txBox="1"/>
          <p:nvPr/>
        </p:nvSpPr>
        <p:spPr>
          <a:xfrm>
            <a:off x="3026664" y="1873477"/>
            <a:ext cx="1591056" cy="738664"/>
          </a:xfrm>
          <a:prstGeom prst="rect">
            <a:avLst/>
          </a:prstGeom>
          <a:noFill/>
        </p:spPr>
        <p:txBody>
          <a:bodyPr wrap="square" rtlCol="0">
            <a:spAutoFit/>
          </a:bodyPr>
          <a:lstStyle/>
          <a:p>
            <a:pPr algn="ctr"/>
            <a:r>
              <a:rPr lang="en-US" sz="1400" dirty="0"/>
              <a:t>Being needed</a:t>
            </a:r>
          </a:p>
          <a:p>
            <a:pPr algn="ctr"/>
            <a:r>
              <a:rPr lang="en-US" sz="1400" dirty="0"/>
              <a:t>Valued</a:t>
            </a:r>
          </a:p>
          <a:p>
            <a:pPr algn="ctr"/>
            <a:r>
              <a:rPr lang="en-US" sz="1400" dirty="0"/>
              <a:t>Connected</a:t>
            </a:r>
          </a:p>
        </p:txBody>
      </p:sp>
      <p:sp>
        <p:nvSpPr>
          <p:cNvPr id="8" name="TextBox 7">
            <a:extLst>
              <a:ext uri="{FF2B5EF4-FFF2-40B4-BE49-F238E27FC236}">
                <a16:creationId xmlns:a16="http://schemas.microsoft.com/office/drawing/2014/main" id="{F18E0449-A9BE-BD72-B104-1FC04E6C865C}"/>
              </a:ext>
            </a:extLst>
          </p:cNvPr>
          <p:cNvSpPr txBox="1"/>
          <p:nvPr/>
        </p:nvSpPr>
        <p:spPr>
          <a:xfrm>
            <a:off x="5202936" y="1873478"/>
            <a:ext cx="1591056" cy="707886"/>
          </a:xfrm>
          <a:prstGeom prst="rect">
            <a:avLst/>
          </a:prstGeom>
          <a:noFill/>
        </p:spPr>
        <p:txBody>
          <a:bodyPr wrap="square" rtlCol="0">
            <a:spAutoFit/>
          </a:bodyPr>
          <a:lstStyle/>
          <a:p>
            <a:pPr algn="ctr"/>
            <a:r>
              <a:rPr lang="en-US" sz="1400" dirty="0"/>
              <a:t>Meaningful tasks</a:t>
            </a:r>
          </a:p>
          <a:p>
            <a:pPr algn="ctr"/>
            <a:r>
              <a:rPr lang="en-US" sz="1400" dirty="0"/>
              <a:t>Making choices</a:t>
            </a:r>
          </a:p>
          <a:p>
            <a:pPr algn="ctr"/>
            <a:r>
              <a:rPr lang="en-US" sz="1200" dirty="0"/>
              <a:t>Taking ownership</a:t>
            </a:r>
          </a:p>
        </p:txBody>
      </p:sp>
      <p:sp>
        <p:nvSpPr>
          <p:cNvPr id="11" name="Rectangle: Rounded Corners 10">
            <a:extLst>
              <a:ext uri="{FF2B5EF4-FFF2-40B4-BE49-F238E27FC236}">
                <a16:creationId xmlns:a16="http://schemas.microsoft.com/office/drawing/2014/main" id="{F964D2CB-08D3-5F27-3274-57AAB48DBA5B}"/>
              </a:ext>
            </a:extLst>
          </p:cNvPr>
          <p:cNvSpPr/>
          <p:nvPr/>
        </p:nvSpPr>
        <p:spPr>
          <a:xfrm>
            <a:off x="6438833" y="3892126"/>
            <a:ext cx="2045342" cy="1409241"/>
          </a:xfrm>
          <a:prstGeom prst="roundRect">
            <a:avLst/>
          </a:pr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dirty="0"/>
          </a:p>
        </p:txBody>
      </p:sp>
      <p:sp>
        <p:nvSpPr>
          <p:cNvPr id="10" name="TextBox 9">
            <a:extLst>
              <a:ext uri="{FF2B5EF4-FFF2-40B4-BE49-F238E27FC236}">
                <a16:creationId xmlns:a16="http://schemas.microsoft.com/office/drawing/2014/main" id="{8A9A304D-610D-FC64-8426-C2859AF01F9C}"/>
              </a:ext>
            </a:extLst>
          </p:cNvPr>
          <p:cNvSpPr txBox="1"/>
          <p:nvPr/>
        </p:nvSpPr>
        <p:spPr>
          <a:xfrm>
            <a:off x="7461504" y="1873477"/>
            <a:ext cx="1591056" cy="677108"/>
          </a:xfrm>
          <a:prstGeom prst="rect">
            <a:avLst/>
          </a:prstGeom>
          <a:noFill/>
        </p:spPr>
        <p:txBody>
          <a:bodyPr wrap="square" rtlCol="0">
            <a:spAutoFit/>
          </a:bodyPr>
          <a:lstStyle/>
          <a:p>
            <a:pPr algn="ctr"/>
            <a:r>
              <a:rPr lang="en-US" sz="1200" dirty="0"/>
              <a:t>Build relationships</a:t>
            </a:r>
          </a:p>
          <a:p>
            <a:pPr algn="ctr"/>
            <a:r>
              <a:rPr lang="en-US" sz="1200" dirty="0"/>
              <a:t>Participating</a:t>
            </a:r>
          </a:p>
          <a:p>
            <a:pPr algn="ctr"/>
            <a:r>
              <a:rPr lang="en-US" sz="1200" dirty="0"/>
              <a:t>Contributi</a:t>
            </a:r>
            <a:r>
              <a:rPr lang="en-US" sz="1400" dirty="0"/>
              <a:t>ng</a:t>
            </a:r>
          </a:p>
        </p:txBody>
      </p:sp>
      <p:sp>
        <p:nvSpPr>
          <p:cNvPr id="13" name="TextBox 12">
            <a:extLst>
              <a:ext uri="{FF2B5EF4-FFF2-40B4-BE49-F238E27FC236}">
                <a16:creationId xmlns:a16="http://schemas.microsoft.com/office/drawing/2014/main" id="{341AE72A-A324-D08C-3595-28FEF6C41B4A}"/>
              </a:ext>
            </a:extLst>
          </p:cNvPr>
          <p:cNvSpPr txBox="1"/>
          <p:nvPr/>
        </p:nvSpPr>
        <p:spPr>
          <a:xfrm>
            <a:off x="6519672" y="5365296"/>
            <a:ext cx="1964503" cy="415498"/>
          </a:xfrm>
          <a:prstGeom prst="rect">
            <a:avLst/>
          </a:prstGeom>
          <a:noFill/>
        </p:spPr>
        <p:txBody>
          <a:bodyPr wrap="square" rtlCol="0">
            <a:spAutoFit/>
          </a:bodyPr>
          <a:lstStyle/>
          <a:p>
            <a:pPr algn="ctr"/>
            <a:r>
              <a:rPr lang="en-US" sz="2100" dirty="0"/>
              <a:t>Relationships</a:t>
            </a:r>
          </a:p>
        </p:txBody>
      </p:sp>
      <p:sp>
        <p:nvSpPr>
          <p:cNvPr id="6" name="TextBox 5">
            <a:extLst>
              <a:ext uri="{FF2B5EF4-FFF2-40B4-BE49-F238E27FC236}">
                <a16:creationId xmlns:a16="http://schemas.microsoft.com/office/drawing/2014/main" id="{C6338983-DF37-DB43-48D7-D0AE06322624}"/>
              </a:ext>
            </a:extLst>
          </p:cNvPr>
          <p:cNvSpPr txBox="1"/>
          <p:nvPr/>
        </p:nvSpPr>
        <p:spPr>
          <a:xfrm>
            <a:off x="6613236" y="4068838"/>
            <a:ext cx="1684215" cy="1400383"/>
          </a:xfrm>
          <a:prstGeom prst="rect">
            <a:avLst/>
          </a:prstGeom>
          <a:noFill/>
        </p:spPr>
        <p:txBody>
          <a:bodyPr wrap="square" rtlCol="0">
            <a:spAutoFit/>
          </a:bodyPr>
          <a:lstStyle/>
          <a:p>
            <a:pPr algn="ctr"/>
            <a:r>
              <a:rPr lang="en-US" sz="1200" dirty="0"/>
              <a:t>Genuine Friendships</a:t>
            </a:r>
          </a:p>
          <a:p>
            <a:pPr algn="ctr"/>
            <a:r>
              <a:rPr lang="en-US" sz="1200" dirty="0"/>
              <a:t>Trusted Connections</a:t>
            </a:r>
          </a:p>
          <a:p>
            <a:pPr algn="ctr"/>
            <a:r>
              <a:rPr lang="en-US" sz="1200" dirty="0"/>
              <a:t>Choosing to be in life</a:t>
            </a:r>
          </a:p>
          <a:p>
            <a:pPr algn="ctr"/>
            <a:endParaRPr lang="en-US" sz="1200" dirty="0"/>
          </a:p>
          <a:p>
            <a:pPr algn="ctr"/>
            <a:r>
              <a:rPr lang="en-US" sz="1200" dirty="0"/>
              <a:t>-not paid staff</a:t>
            </a:r>
          </a:p>
          <a:p>
            <a:pPr algn="ctr"/>
            <a:endParaRPr lang="en-US" sz="1100" dirty="0"/>
          </a:p>
          <a:p>
            <a:pPr algn="ctr"/>
            <a:endParaRPr lang="en-US" sz="1400" dirty="0"/>
          </a:p>
        </p:txBody>
      </p:sp>
      <p:sp>
        <p:nvSpPr>
          <p:cNvPr id="15" name="TextBox 14">
            <a:extLst>
              <a:ext uri="{FF2B5EF4-FFF2-40B4-BE49-F238E27FC236}">
                <a16:creationId xmlns:a16="http://schemas.microsoft.com/office/drawing/2014/main" id="{D0E35807-490D-FD92-D178-793CD0B98E2A}"/>
              </a:ext>
            </a:extLst>
          </p:cNvPr>
          <p:cNvSpPr txBox="1"/>
          <p:nvPr/>
        </p:nvSpPr>
        <p:spPr>
          <a:xfrm>
            <a:off x="3958888" y="4068837"/>
            <a:ext cx="1591056" cy="1169551"/>
          </a:xfrm>
          <a:prstGeom prst="rect">
            <a:avLst/>
          </a:prstGeom>
          <a:noFill/>
        </p:spPr>
        <p:txBody>
          <a:bodyPr wrap="square" rtlCol="0">
            <a:spAutoFit/>
          </a:bodyPr>
          <a:lstStyle/>
          <a:p>
            <a:pPr algn="ctr"/>
            <a:r>
              <a:rPr lang="en-US" sz="1400" dirty="0"/>
              <a:t>Build:</a:t>
            </a:r>
          </a:p>
          <a:p>
            <a:pPr algn="ctr"/>
            <a:r>
              <a:rPr lang="en-US" sz="1400" dirty="0"/>
              <a:t>Consistency</a:t>
            </a:r>
          </a:p>
          <a:p>
            <a:pPr algn="ctr"/>
            <a:r>
              <a:rPr lang="en-US" sz="1400" dirty="0"/>
              <a:t>Confidence</a:t>
            </a:r>
          </a:p>
          <a:p>
            <a:pPr algn="ctr"/>
            <a:r>
              <a:rPr lang="en-US" sz="1400" dirty="0"/>
              <a:t>Independence</a:t>
            </a:r>
          </a:p>
          <a:p>
            <a:pPr algn="ctr"/>
            <a:r>
              <a:rPr lang="en-US" sz="1400" dirty="0"/>
              <a:t>Life Skills</a:t>
            </a:r>
          </a:p>
        </p:txBody>
      </p:sp>
    </p:spTree>
    <p:extLst>
      <p:ext uri="{BB962C8B-B14F-4D97-AF65-F5344CB8AC3E}">
        <p14:creationId xmlns:p14="http://schemas.microsoft.com/office/powerpoint/2010/main" val="2598612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514" y="2476500"/>
            <a:ext cx="7868972" cy="1905000"/>
          </a:xfrm>
        </p:spPr>
        <p:txBody>
          <a:bodyPr/>
          <a:lstStyle/>
          <a:p>
            <a:r>
              <a:rPr lang="en-US" dirty="0"/>
              <a:t>Not Allowing Life’s Circumstances to Become an Excuse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BE3518-9B3D-3D8C-B0AC-D03CB84DA927}"/>
              </a:ext>
            </a:extLst>
          </p:cNvPr>
          <p:cNvSpPr>
            <a:spLocks noGrp="1"/>
          </p:cNvSpPr>
          <p:nvPr>
            <p:ph sz="quarter" idx="13"/>
          </p:nvPr>
        </p:nvSpPr>
        <p:spPr>
          <a:xfrm>
            <a:off x="5308600" y="2957945"/>
            <a:ext cx="6400800" cy="3332480"/>
          </a:xfrm>
        </p:spPr>
        <p:txBody>
          <a:bodyPr>
            <a:normAutofit fontScale="62500" lnSpcReduction="20000"/>
          </a:bodyPr>
          <a:lstStyle/>
          <a:p>
            <a:r>
              <a:rPr lang="en-US" dirty="0"/>
              <a:t>An enviable life does not happen by accident. It is created when we stop allowing challenges, fear, inconvenience, or busy schedules to consistently stand between our loved one and the relationships, experiences, and opportunities they deserve.</a:t>
            </a:r>
          </a:p>
        </p:txBody>
      </p:sp>
    </p:spTree>
    <p:extLst>
      <p:ext uri="{BB962C8B-B14F-4D97-AF65-F5344CB8AC3E}">
        <p14:creationId xmlns:p14="http://schemas.microsoft.com/office/powerpoint/2010/main" val="2902229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82721-B3EA-F8BE-8ECC-978185DB89C1}"/>
              </a:ext>
            </a:extLst>
          </p:cNvPr>
          <p:cNvSpPr>
            <a:spLocks noGrp="1"/>
          </p:cNvSpPr>
          <p:nvPr>
            <p:ph type="title"/>
          </p:nvPr>
        </p:nvSpPr>
        <p:spPr>
          <a:xfrm>
            <a:off x="795604" y="678581"/>
            <a:ext cx="3859262" cy="4083580"/>
          </a:xfrm>
        </p:spPr>
        <p:txBody>
          <a:bodyPr>
            <a:noAutofit/>
          </a:bodyPr>
          <a:lstStyle/>
          <a:p>
            <a:pPr>
              <a:defRPr sz="1425" b="0">
                <a:solidFill>
                  <a:srgbClr val="121212"/>
                </a:solidFill>
                <a:latin typeface="Arial"/>
                <a:ea typeface="Arial"/>
                <a:cs typeface="Arial"/>
              </a:defRPr>
            </a:pPr>
            <a:br>
              <a:rPr lang="en-US" sz="1800" b="1">
                <a:solidFill>
                  <a:srgbClr val="FFFF00"/>
                </a:solidFill>
                <a:latin typeface="Arial"/>
                <a:ea typeface="Arial"/>
                <a:cs typeface="Arial"/>
              </a:rPr>
            </a:br>
            <a:r>
              <a:rPr lang="en-US" sz="1800" b="1">
                <a:solidFill>
                  <a:srgbClr val="FFFF00"/>
                </a:solidFill>
                <a:latin typeface="Arial"/>
                <a:ea typeface="Arial"/>
                <a:cs typeface="Arial"/>
              </a:rPr>
              <a:t>It might mean: </a:t>
            </a: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r>
              <a:rPr lang="en-US" sz="1800">
                <a:solidFill>
                  <a:schemeClr val="accent2">
                    <a:lumMod val="75000"/>
                  </a:schemeClr>
                </a:solidFill>
                <a:latin typeface="Arial"/>
                <a:ea typeface="Arial"/>
                <a:cs typeface="Arial"/>
              </a:rPr>
              <a:t>Extra planning or travel</a:t>
            </a: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r>
              <a:rPr lang="en-US" sz="1800">
                <a:solidFill>
                  <a:schemeClr val="accent2">
                    <a:lumMod val="75000"/>
                  </a:schemeClr>
                </a:solidFill>
                <a:latin typeface="Arial"/>
                <a:ea typeface="Arial"/>
                <a:cs typeface="Arial"/>
              </a:rPr>
              <a:t>Trying a new social event</a:t>
            </a: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r>
              <a:rPr lang="en-US" sz="1800">
                <a:solidFill>
                  <a:schemeClr val="accent2">
                    <a:lumMod val="75000"/>
                  </a:schemeClr>
                </a:solidFill>
                <a:latin typeface="Arial"/>
                <a:ea typeface="Arial"/>
                <a:cs typeface="Arial"/>
              </a:rPr>
              <a:t>Supporting reasonable risk</a:t>
            </a:r>
            <a:br>
              <a:rPr lang="en-US" sz="1800">
                <a:solidFill>
                  <a:schemeClr val="accent2">
                    <a:lumMod val="75000"/>
                  </a:schemeClr>
                </a:solidFill>
                <a:latin typeface="Arial"/>
                <a:ea typeface="Arial"/>
                <a:cs typeface="Arial"/>
              </a:rPr>
            </a:br>
            <a:br>
              <a:rPr lang="en-US" sz="1800">
                <a:solidFill>
                  <a:schemeClr val="accent2">
                    <a:lumMod val="75000"/>
                  </a:schemeClr>
                </a:solidFill>
                <a:latin typeface="Arial"/>
                <a:ea typeface="Arial"/>
                <a:cs typeface="Arial"/>
              </a:rPr>
            </a:br>
            <a:r>
              <a:rPr lang="en-US" sz="1800">
                <a:solidFill>
                  <a:schemeClr val="accent2">
                    <a:lumMod val="75000"/>
                  </a:schemeClr>
                </a:solidFill>
                <a:latin typeface="Arial"/>
                <a:ea typeface="Arial"/>
                <a:cs typeface="Arial"/>
              </a:rPr>
              <a:t>Choosing the person's interests over convenience</a:t>
            </a:r>
            <a:br>
              <a:rPr lang="en-US" sz="1800">
                <a:solidFill>
                  <a:schemeClr val="accent2">
                    <a:lumMod val="75000"/>
                  </a:schemeClr>
                </a:solidFill>
                <a:latin typeface="Arial"/>
                <a:ea typeface="Arial"/>
                <a:cs typeface="Arial"/>
              </a:rPr>
            </a:br>
            <a:endParaRPr lang="en-US" sz="1800" dirty="0">
              <a:solidFill>
                <a:schemeClr val="accent2">
                  <a:lumMod val="75000"/>
                </a:schemeClr>
              </a:solidFill>
            </a:endParaRPr>
          </a:p>
        </p:txBody>
      </p:sp>
      <p:sp>
        <p:nvSpPr>
          <p:cNvPr id="3" name="Content Placeholder 2">
            <a:extLst>
              <a:ext uri="{FF2B5EF4-FFF2-40B4-BE49-F238E27FC236}">
                <a16:creationId xmlns:a16="http://schemas.microsoft.com/office/drawing/2014/main" id="{362D7817-6F97-3099-53F4-CC46F85A560C}"/>
              </a:ext>
            </a:extLst>
          </p:cNvPr>
          <p:cNvSpPr>
            <a:spLocks noGrp="1"/>
          </p:cNvSpPr>
          <p:nvPr>
            <p:ph sz="quarter" idx="13"/>
          </p:nvPr>
        </p:nvSpPr>
        <p:spPr>
          <a:xfrm>
            <a:off x="6887183" y="1143000"/>
            <a:ext cx="4403880" cy="4572000"/>
          </a:xfrm>
        </p:spPr>
        <p:txBody>
          <a:bodyPr>
            <a:normAutofit/>
          </a:bodyPr>
          <a:lstStyle/>
          <a:p>
            <a:pPr marL="0" indent="0">
              <a:buNone/>
            </a:pPr>
            <a:endParaRPr lang="en-US" b="1">
              <a:solidFill>
                <a:srgbClr val="FFFF00"/>
              </a:solidFill>
              <a:latin typeface="Arial"/>
              <a:ea typeface="Arial"/>
              <a:cs typeface="Arial"/>
            </a:endParaRPr>
          </a:p>
          <a:p>
            <a:pPr marL="0" indent="0" algn="ctr">
              <a:buNone/>
            </a:pPr>
            <a:r>
              <a:rPr lang="en-US" sz="2800">
                <a:solidFill>
                  <a:schemeClr val="accent1"/>
                </a:solidFill>
                <a:latin typeface="+mj-lt"/>
                <a:ea typeface="Arial"/>
                <a:cs typeface="Arial"/>
              </a:rPr>
              <a:t>The Goal: </a:t>
            </a:r>
          </a:p>
          <a:p>
            <a:pPr marL="0" indent="0" algn="ctr">
              <a:buNone/>
            </a:pPr>
            <a:r>
              <a:rPr lang="en-US" sz="2800">
                <a:solidFill>
                  <a:srgbClr val="FFFF00"/>
                </a:solidFill>
                <a:latin typeface="+mj-lt"/>
                <a:ea typeface="Arial"/>
                <a:cs typeface="Arial"/>
              </a:rPr>
              <a:t>Provide meaningful choices, encouragement and enough support for the person to experience friendship, purpose and belonging.</a:t>
            </a:r>
          </a:p>
          <a:p>
            <a:endParaRPr lang="en-US" dirty="0"/>
          </a:p>
        </p:txBody>
      </p:sp>
    </p:spTree>
    <p:extLst>
      <p:ext uri="{BB962C8B-B14F-4D97-AF65-F5344CB8AC3E}">
        <p14:creationId xmlns:p14="http://schemas.microsoft.com/office/powerpoint/2010/main" val="1090297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514" y="2476500"/>
            <a:ext cx="7868972" cy="1905000"/>
          </a:xfrm>
        </p:spPr>
        <p:txBody>
          <a:bodyPr/>
          <a:lstStyle/>
          <a:p>
            <a:r>
              <a:rPr lang="en-US" dirty="0"/>
              <a:t>Adapt and Overcome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9B983-1BD2-1EC3-E1B4-973E05F2921B}"/>
              </a:ext>
            </a:extLst>
          </p:cNvPr>
          <p:cNvSpPr>
            <a:spLocks noGrp="1"/>
          </p:cNvSpPr>
          <p:nvPr>
            <p:ph type="title"/>
          </p:nvPr>
        </p:nvSpPr>
        <p:spPr>
          <a:xfrm>
            <a:off x="678872" y="694931"/>
            <a:ext cx="10827328" cy="1715759"/>
          </a:xfrm>
        </p:spPr>
        <p:txBody>
          <a:bodyPr anchor="t">
            <a:normAutofit/>
          </a:bodyPr>
          <a:lstStyle/>
          <a:p>
            <a:pPr algn="ctr">
              <a:lnSpc>
                <a:spcPct val="90000"/>
              </a:lnSpc>
            </a:pPr>
            <a:r>
              <a:rPr lang="en-US" sz="3200" b="1" dirty="0"/>
              <a:t>Acknowledge the barriers—</a:t>
            </a:r>
            <a:br>
              <a:rPr lang="en-US" sz="3200" b="1" dirty="0"/>
            </a:br>
            <a:r>
              <a:rPr lang="en-US" sz="3200" b="1" dirty="0"/>
              <a:t>but do not build a life around them.</a:t>
            </a:r>
            <a:br>
              <a:rPr lang="en-US" sz="2000" b="1" dirty="0"/>
            </a:br>
            <a:endParaRPr lang="en-US" sz="2000" dirty="0"/>
          </a:p>
        </p:txBody>
      </p:sp>
      <p:graphicFrame>
        <p:nvGraphicFramePr>
          <p:cNvPr id="6" name="Content Placeholder 3">
            <a:extLst>
              <a:ext uri="{FF2B5EF4-FFF2-40B4-BE49-F238E27FC236}">
                <a16:creationId xmlns:a16="http://schemas.microsoft.com/office/drawing/2014/main" id="{38A31193-96A2-CDFD-5B13-66FB96E70DC9}"/>
              </a:ext>
            </a:extLst>
          </p:cNvPr>
          <p:cNvGraphicFramePr>
            <a:graphicFrameLocks noGrp="1"/>
          </p:cNvGraphicFramePr>
          <p:nvPr>
            <p:ph idx="1"/>
            <p:extLst>
              <p:ext uri="{D42A27DB-BD31-4B8C-83A1-F6EECF244321}">
                <p14:modId xmlns:p14="http://schemas.microsoft.com/office/powerpoint/2010/main" val="1259362145"/>
              </p:ext>
            </p:extLst>
          </p:nvPr>
        </p:nvGraphicFramePr>
        <p:xfrm>
          <a:off x="678872" y="1830774"/>
          <a:ext cx="10827328" cy="4332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D3B4B78A-A947-6161-0238-6798D9082AAC}"/>
              </a:ext>
            </a:extLst>
          </p:cNvPr>
          <p:cNvSpPr txBox="1"/>
          <p:nvPr/>
        </p:nvSpPr>
        <p:spPr>
          <a:xfrm>
            <a:off x="3942952" y="6179838"/>
            <a:ext cx="10827327" cy="584775"/>
          </a:xfrm>
          <a:prstGeom prst="rect">
            <a:avLst/>
          </a:prstGeom>
          <a:noFill/>
        </p:spPr>
        <p:txBody>
          <a:bodyPr wrap="square" rtlCol="0">
            <a:spAutoFit/>
          </a:bodyPr>
          <a:lstStyle/>
          <a:p>
            <a:pPr algn="ctr"/>
            <a:r>
              <a:rPr lang="en-US" sz="3200" b="1" dirty="0">
                <a:solidFill>
                  <a:srgbClr val="FFFF00"/>
                </a:solidFill>
              </a:rPr>
              <a:t>Keep the GOAL ALIVE!!!!!!!</a:t>
            </a:r>
          </a:p>
        </p:txBody>
      </p:sp>
    </p:spTree>
    <p:extLst>
      <p:ext uri="{BB962C8B-B14F-4D97-AF65-F5344CB8AC3E}">
        <p14:creationId xmlns:p14="http://schemas.microsoft.com/office/powerpoint/2010/main" val="482043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7C86-4D59-060C-7B1B-E73C7C147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314A6-415E-DB3A-002F-BC39A3E88BFB}"/>
              </a:ext>
            </a:extLst>
          </p:cNvPr>
          <p:cNvSpPr>
            <a:spLocks noGrp="1"/>
          </p:cNvSpPr>
          <p:nvPr>
            <p:ph type="ctrTitle"/>
          </p:nvPr>
        </p:nvSpPr>
        <p:spPr>
          <a:xfrm>
            <a:off x="2161514" y="2476500"/>
            <a:ext cx="7868972" cy="1905000"/>
          </a:xfrm>
        </p:spPr>
        <p:txBody>
          <a:bodyPr/>
          <a:lstStyle/>
          <a:p>
            <a:r>
              <a:rPr lang="en-US" dirty="0"/>
              <a:t>Setting the standard and taking responsibility</a:t>
            </a:r>
          </a:p>
        </p:txBody>
      </p:sp>
    </p:spTree>
    <p:extLst>
      <p:ext uri="{BB962C8B-B14F-4D97-AF65-F5344CB8AC3E}">
        <p14:creationId xmlns:p14="http://schemas.microsoft.com/office/powerpoint/2010/main" val="990947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D584-31BE-9F0B-7D96-1EF9EE0B17B2}"/>
              </a:ext>
            </a:extLst>
          </p:cNvPr>
          <p:cNvSpPr>
            <a:spLocks noGrp="1"/>
          </p:cNvSpPr>
          <p:nvPr>
            <p:ph type="title"/>
          </p:nvPr>
        </p:nvSpPr>
        <p:spPr>
          <a:xfrm>
            <a:off x="561748" y="987982"/>
            <a:ext cx="3888509" cy="2206578"/>
          </a:xfrm>
        </p:spPr>
        <p:txBody>
          <a:bodyPr/>
          <a:lstStyle/>
          <a:p>
            <a:pPr algn="ctr"/>
            <a:r>
              <a:rPr lang="en-US" b="1" dirty="0">
                <a:solidFill>
                  <a:srgbClr val="FFFF00"/>
                </a:solidFill>
                <a:latin typeface="Arial"/>
                <a:ea typeface="Arial"/>
                <a:cs typeface="Arial"/>
              </a:rPr>
              <a:t>Responsibility starts with what we can control</a:t>
            </a:r>
            <a:br>
              <a:rPr lang="en-US" b="1" dirty="0">
                <a:solidFill>
                  <a:srgbClr val="121212"/>
                </a:solidFill>
                <a:latin typeface="Arial"/>
                <a:ea typeface="Arial"/>
                <a:cs typeface="Arial"/>
              </a:rPr>
            </a:br>
            <a:endParaRPr lang="en-US" dirty="0"/>
          </a:p>
        </p:txBody>
      </p:sp>
      <p:sp>
        <p:nvSpPr>
          <p:cNvPr id="4" name="Content Placeholder 3">
            <a:extLst>
              <a:ext uri="{FF2B5EF4-FFF2-40B4-BE49-F238E27FC236}">
                <a16:creationId xmlns:a16="http://schemas.microsoft.com/office/drawing/2014/main" id="{9B13A2FE-5C37-7EB9-6C45-B938FA3600FF}"/>
              </a:ext>
            </a:extLst>
          </p:cNvPr>
          <p:cNvSpPr>
            <a:spLocks noGrp="1"/>
          </p:cNvSpPr>
          <p:nvPr>
            <p:ph sz="quarter" idx="14"/>
          </p:nvPr>
        </p:nvSpPr>
        <p:spPr>
          <a:xfrm>
            <a:off x="5467501" y="987982"/>
            <a:ext cx="6162751" cy="4882035"/>
          </a:xfrm>
        </p:spPr>
        <p:txBody>
          <a:bodyPr/>
          <a:lstStyle/>
          <a:p>
            <a:pPr marL="0" indent="0" algn="ctr">
              <a:buNone/>
            </a:pPr>
            <a:r>
              <a:rPr lang="en-US" sz="2400" b="1" dirty="0"/>
              <a:t>Teach People How to Treat You</a:t>
            </a:r>
          </a:p>
          <a:p>
            <a:pPr marL="0" indent="0" algn="ctr">
              <a:buNone/>
            </a:pPr>
            <a:endParaRPr lang="en-US" sz="1800" b="1" dirty="0"/>
          </a:p>
          <a:p>
            <a:pPr lvl="0"/>
            <a:r>
              <a:rPr lang="en-US" sz="1800" dirty="0"/>
              <a:t>Set clear expectations and boundaries </a:t>
            </a:r>
          </a:p>
          <a:p>
            <a:pPr lvl="0"/>
            <a:r>
              <a:rPr lang="en-US" sz="1800" dirty="0"/>
              <a:t>Speak up and communicate needs directly </a:t>
            </a:r>
          </a:p>
          <a:p>
            <a:pPr lvl="0"/>
            <a:r>
              <a:rPr lang="en-US" sz="1800" dirty="0"/>
              <a:t>Hold others accountable while working together </a:t>
            </a:r>
          </a:p>
          <a:p>
            <a:pPr lvl="0"/>
            <a:r>
              <a:rPr lang="en-US" sz="1800" dirty="0"/>
              <a:t>Follow through when change is needed </a:t>
            </a:r>
          </a:p>
          <a:p>
            <a:pPr lvl="0"/>
            <a:r>
              <a:rPr lang="en-US" sz="1800" dirty="0"/>
              <a:t>Reject disrespect and low expectations </a:t>
            </a:r>
          </a:p>
          <a:p>
            <a:pPr lvl="0"/>
            <a:r>
              <a:rPr lang="en-US" sz="1800" dirty="0"/>
              <a:t>Model dignity, respect, and self-advocacy </a:t>
            </a:r>
          </a:p>
          <a:p>
            <a:pPr lvl="0"/>
            <a:r>
              <a:rPr lang="en-US" sz="1800" dirty="0"/>
              <a:t>Know when to negotiate, escalate, or walk away</a:t>
            </a:r>
          </a:p>
          <a:p>
            <a:endParaRPr lang="en-US" dirty="0"/>
          </a:p>
        </p:txBody>
      </p:sp>
      <p:pic>
        <p:nvPicPr>
          <p:cNvPr id="5" name="Picture 4" descr="Foto Stock People respect and respecting diversity in society and ...">
            <a:extLst>
              <a:ext uri="{FF2B5EF4-FFF2-40B4-BE49-F238E27FC236}">
                <a16:creationId xmlns:a16="http://schemas.microsoft.com/office/drawing/2014/main" id="{A930D404-EF29-4796-0CF3-031489E754C1}"/>
              </a:ext>
            </a:extLst>
          </p:cNvPr>
          <p:cNvPicPr>
            <a:picLocks noChangeAspect="1"/>
          </p:cNvPicPr>
          <p:nvPr/>
        </p:nvPicPr>
        <p:blipFill>
          <a:blip r:embed="rId2"/>
          <a:stretch>
            <a:fillRect/>
          </a:stretch>
        </p:blipFill>
        <p:spPr>
          <a:xfrm>
            <a:off x="408163" y="3977766"/>
            <a:ext cx="4195678" cy="1892251"/>
          </a:xfrm>
          <a:prstGeom prst="rect">
            <a:avLst/>
          </a:prstGeom>
        </p:spPr>
      </p:pic>
    </p:spTree>
    <p:extLst>
      <p:ext uri="{BB962C8B-B14F-4D97-AF65-F5344CB8AC3E}">
        <p14:creationId xmlns:p14="http://schemas.microsoft.com/office/powerpoint/2010/main" val="12392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514" y="2476500"/>
            <a:ext cx="7868972" cy="1905000"/>
          </a:xfrm>
        </p:spPr>
        <p:txBody>
          <a:bodyPr/>
          <a:lstStyle/>
          <a:p>
            <a:r>
              <a:rPr lang="en-US" dirty="0"/>
              <a:t>Maintaining Balance and Protecting Your Mental Health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26EB1-68E3-EF1B-4449-02B0DCE58DC3}"/>
              </a:ext>
            </a:extLst>
          </p:cNvPr>
          <p:cNvSpPr>
            <a:spLocks noGrp="1"/>
          </p:cNvSpPr>
          <p:nvPr>
            <p:ph type="title"/>
          </p:nvPr>
        </p:nvSpPr>
        <p:spPr>
          <a:xfrm>
            <a:off x="457715" y="492588"/>
            <a:ext cx="3859262" cy="4083580"/>
          </a:xfrm>
        </p:spPr>
        <p:txBody>
          <a:bodyPr/>
          <a:lstStyle/>
          <a:p>
            <a:pPr algn="ctr"/>
            <a:r>
              <a:rPr lang="en-US" dirty="0"/>
              <a:t>Do not ignore your own needs –</a:t>
            </a:r>
            <a:br>
              <a:rPr lang="en-US" dirty="0"/>
            </a:br>
            <a:br>
              <a:rPr lang="en-US" dirty="0"/>
            </a:br>
            <a:r>
              <a:rPr lang="en-US" dirty="0"/>
              <a:t>burnout is real!</a:t>
            </a:r>
          </a:p>
        </p:txBody>
      </p:sp>
      <p:sp>
        <p:nvSpPr>
          <p:cNvPr id="3" name="Content Placeholder 2">
            <a:extLst>
              <a:ext uri="{FF2B5EF4-FFF2-40B4-BE49-F238E27FC236}">
                <a16:creationId xmlns:a16="http://schemas.microsoft.com/office/drawing/2014/main" id="{27130F69-2542-9F3D-52AB-591768922D25}"/>
              </a:ext>
            </a:extLst>
          </p:cNvPr>
          <p:cNvSpPr>
            <a:spLocks noGrp="1"/>
          </p:cNvSpPr>
          <p:nvPr>
            <p:ph sz="quarter" idx="13"/>
          </p:nvPr>
        </p:nvSpPr>
        <p:spPr/>
        <p:txBody>
          <a:bodyPr>
            <a:normAutofit fontScale="92500" lnSpcReduction="20000"/>
          </a:bodyPr>
          <a:lstStyle/>
          <a:p>
            <a:pPr lvl="0"/>
            <a:r>
              <a:rPr lang="en-US" dirty="0"/>
              <a:t>Knowing the difference between a true barrier and something that requires a different plan </a:t>
            </a:r>
          </a:p>
          <a:p>
            <a:pPr lvl="0"/>
            <a:r>
              <a:rPr lang="en-US" dirty="0"/>
              <a:t>Choosing the opportunities that matter most rather than trying to do everything </a:t>
            </a:r>
          </a:p>
          <a:p>
            <a:pPr lvl="0"/>
            <a:r>
              <a:rPr lang="en-US" dirty="0"/>
              <a:t>Building predictable weekly routines that include community involvement and downtime </a:t>
            </a:r>
          </a:p>
          <a:p>
            <a:pPr lvl="0"/>
            <a:r>
              <a:rPr lang="en-US" dirty="0"/>
              <a:t>Sharing responsibilities with family, friends, staff, providers, and natural supports </a:t>
            </a:r>
          </a:p>
          <a:p>
            <a:pPr lvl="0"/>
            <a:r>
              <a:rPr lang="en-US" dirty="0"/>
              <a:t>Asking for respite before reaching a crisis point </a:t>
            </a:r>
          </a:p>
          <a:p>
            <a:pPr lvl="0"/>
            <a:r>
              <a:rPr lang="en-US" dirty="0"/>
              <a:t>Setting healthy boundaries and allowing yourself to say no without guilt </a:t>
            </a:r>
          </a:p>
          <a:p>
            <a:pPr lvl="0"/>
            <a:r>
              <a:rPr lang="en-US" dirty="0"/>
              <a:t>Making time for sleep, healthcare, relationships, faith, hobbies, or counseling </a:t>
            </a:r>
          </a:p>
          <a:p>
            <a:pPr lvl="0"/>
            <a:r>
              <a:rPr lang="en-US" dirty="0"/>
              <a:t>Accepting that some weeks will be more successful than others </a:t>
            </a:r>
          </a:p>
          <a:p>
            <a:pPr lvl="0"/>
            <a:r>
              <a:rPr lang="en-US" dirty="0"/>
              <a:t>Celebrating progress without expecting perfection</a:t>
            </a:r>
          </a:p>
          <a:p>
            <a:pPr marL="0" indent="0">
              <a:buNone/>
            </a:pPr>
            <a:endParaRPr lang="en-US" dirty="0"/>
          </a:p>
        </p:txBody>
      </p:sp>
      <p:sp>
        <p:nvSpPr>
          <p:cNvPr id="4" name="TextBox 3">
            <a:extLst>
              <a:ext uri="{FF2B5EF4-FFF2-40B4-BE49-F238E27FC236}">
                <a16:creationId xmlns:a16="http://schemas.microsoft.com/office/drawing/2014/main" id="{B87F4628-7FF1-7752-DD48-BA2609447410}"/>
              </a:ext>
            </a:extLst>
          </p:cNvPr>
          <p:cNvSpPr txBox="1"/>
          <p:nvPr/>
        </p:nvSpPr>
        <p:spPr>
          <a:xfrm>
            <a:off x="5320145" y="738909"/>
            <a:ext cx="2900218" cy="369332"/>
          </a:xfrm>
          <a:prstGeom prst="rect">
            <a:avLst/>
          </a:prstGeom>
          <a:noFill/>
        </p:spPr>
        <p:txBody>
          <a:bodyPr wrap="square" rtlCol="0">
            <a:spAutoFit/>
          </a:bodyPr>
          <a:lstStyle/>
          <a:p>
            <a:r>
              <a:rPr lang="en-US" dirty="0"/>
              <a:t>Find Balance: </a:t>
            </a:r>
          </a:p>
        </p:txBody>
      </p:sp>
      <p:pic>
        <p:nvPicPr>
          <p:cNvPr id="6" name="Picture 5" descr="Pyramid of large falling stones on beach">
            <a:extLst>
              <a:ext uri="{FF2B5EF4-FFF2-40B4-BE49-F238E27FC236}">
                <a16:creationId xmlns:a16="http://schemas.microsoft.com/office/drawing/2014/main" id="{95ED16E7-88C8-2F24-E63E-54AC08EB87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596" y="4179824"/>
            <a:ext cx="3619500" cy="2413000"/>
          </a:xfrm>
          <a:prstGeom prst="rect">
            <a:avLst/>
          </a:prstGeom>
        </p:spPr>
      </p:pic>
    </p:spTree>
    <p:extLst>
      <p:ext uri="{BB962C8B-B14F-4D97-AF65-F5344CB8AC3E}">
        <p14:creationId xmlns:p14="http://schemas.microsoft.com/office/powerpoint/2010/main" val="317577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1DCEC-10DD-4289-C873-1AF756D1E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322E6-386B-F491-7852-8CE2E28A0B75}"/>
              </a:ext>
            </a:extLst>
          </p:cNvPr>
          <p:cNvSpPr>
            <a:spLocks noGrp="1"/>
          </p:cNvSpPr>
          <p:nvPr>
            <p:ph type="ctrTitle"/>
          </p:nvPr>
        </p:nvSpPr>
        <p:spPr>
          <a:xfrm>
            <a:off x="2161514" y="2476500"/>
            <a:ext cx="7868972" cy="1905000"/>
          </a:xfrm>
        </p:spPr>
        <p:txBody>
          <a:bodyPr/>
          <a:lstStyle/>
          <a:p>
            <a:r>
              <a:rPr lang="en-US" dirty="0"/>
              <a:t>Trust, release, Share responsibility</a:t>
            </a:r>
          </a:p>
        </p:txBody>
      </p:sp>
    </p:spTree>
    <p:extLst>
      <p:ext uri="{BB962C8B-B14F-4D97-AF65-F5344CB8AC3E}">
        <p14:creationId xmlns:p14="http://schemas.microsoft.com/office/powerpoint/2010/main" val="2969609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2833A-8529-ED8A-004B-7A58DBAFB692}"/>
              </a:ext>
            </a:extLst>
          </p:cNvPr>
          <p:cNvSpPr>
            <a:spLocks noGrp="1"/>
          </p:cNvSpPr>
          <p:nvPr>
            <p:ph type="title"/>
          </p:nvPr>
        </p:nvSpPr>
        <p:spPr/>
        <p:txBody>
          <a:bodyPr>
            <a:normAutofit fontScale="90000"/>
          </a:bodyPr>
          <a:lstStyle/>
          <a:p>
            <a:r>
              <a:rPr lang="en-US" b="1" dirty="0">
                <a:solidFill>
                  <a:srgbClr val="FFFF00"/>
                </a:solidFill>
                <a:latin typeface="Arial"/>
                <a:ea typeface="Arial"/>
                <a:cs typeface="Arial"/>
              </a:rPr>
              <a:t>Trust others enough to share the responsibility</a:t>
            </a:r>
            <a:br>
              <a:rPr lang="en-US" b="1" dirty="0">
                <a:solidFill>
                  <a:srgbClr val="121212"/>
                </a:solidFill>
                <a:latin typeface="Arial"/>
                <a:ea typeface="Arial"/>
                <a:cs typeface="Arial"/>
              </a:rPr>
            </a:br>
            <a:endParaRPr lang="en-US" dirty="0"/>
          </a:p>
        </p:txBody>
      </p:sp>
      <p:sp>
        <p:nvSpPr>
          <p:cNvPr id="3" name="Content Placeholder 2">
            <a:extLst>
              <a:ext uri="{FF2B5EF4-FFF2-40B4-BE49-F238E27FC236}">
                <a16:creationId xmlns:a16="http://schemas.microsoft.com/office/drawing/2014/main" id="{B39E494B-590D-BFBC-AF33-0A6E3568311F}"/>
              </a:ext>
            </a:extLst>
          </p:cNvPr>
          <p:cNvSpPr>
            <a:spLocks noGrp="1"/>
          </p:cNvSpPr>
          <p:nvPr>
            <p:ph sz="quarter" idx="14"/>
          </p:nvPr>
        </p:nvSpPr>
        <p:spPr>
          <a:xfrm>
            <a:off x="678871" y="1953529"/>
            <a:ext cx="7093529" cy="3121392"/>
          </a:xfrm>
        </p:spPr>
        <p:txBody>
          <a:bodyPr>
            <a:normAutofit/>
          </a:bodyPr>
          <a:lstStyle/>
          <a:p>
            <a:pPr>
              <a:defRPr sz="1575" b="0">
                <a:solidFill>
                  <a:srgbClr val="121212"/>
                </a:solidFill>
                <a:latin typeface="Arial"/>
                <a:ea typeface="Arial"/>
                <a:cs typeface="Arial"/>
              </a:defRPr>
            </a:pPr>
            <a:r>
              <a:rPr lang="en-US" sz="2400" dirty="0">
                <a:solidFill>
                  <a:schemeClr val="accent1"/>
                </a:solidFill>
                <a:latin typeface="Arial"/>
                <a:ea typeface="Arial"/>
                <a:cs typeface="Arial"/>
              </a:rPr>
              <a:t>•  Communicate expectations</a:t>
            </a:r>
          </a:p>
          <a:p>
            <a:pPr>
              <a:defRPr sz="1575" b="0">
                <a:solidFill>
                  <a:srgbClr val="121212"/>
                </a:solidFill>
                <a:latin typeface="Arial"/>
                <a:ea typeface="Arial"/>
                <a:cs typeface="Arial"/>
              </a:defRPr>
            </a:pPr>
            <a:r>
              <a:rPr lang="en-US" sz="2400" dirty="0">
                <a:solidFill>
                  <a:schemeClr val="accent1"/>
                </a:solidFill>
                <a:latin typeface="Arial"/>
                <a:ea typeface="Arial"/>
                <a:cs typeface="Arial"/>
              </a:rPr>
              <a:t>•  Train and support others</a:t>
            </a:r>
          </a:p>
          <a:p>
            <a:pPr>
              <a:defRPr sz="1575" b="0">
                <a:solidFill>
                  <a:srgbClr val="121212"/>
                </a:solidFill>
                <a:latin typeface="Arial"/>
                <a:ea typeface="Arial"/>
                <a:cs typeface="Arial"/>
              </a:defRPr>
            </a:pPr>
            <a:r>
              <a:rPr lang="en-US" sz="2400" dirty="0">
                <a:solidFill>
                  <a:schemeClr val="accent1"/>
                </a:solidFill>
                <a:latin typeface="Arial"/>
                <a:ea typeface="Arial"/>
                <a:cs typeface="Arial"/>
              </a:rPr>
              <a:t>•  Step back gradually</a:t>
            </a:r>
          </a:p>
          <a:p>
            <a:pPr>
              <a:defRPr sz="1575" b="0">
                <a:solidFill>
                  <a:srgbClr val="121212"/>
                </a:solidFill>
                <a:latin typeface="Arial"/>
                <a:ea typeface="Arial"/>
                <a:cs typeface="Arial"/>
              </a:defRPr>
            </a:pPr>
            <a:r>
              <a:rPr lang="en-US" sz="2400" dirty="0">
                <a:solidFill>
                  <a:schemeClr val="accent1"/>
                </a:solidFill>
                <a:latin typeface="Arial"/>
                <a:ea typeface="Arial"/>
                <a:cs typeface="Arial"/>
              </a:rPr>
              <a:t>•  Accept different—not unsafe—ways of doing</a:t>
            </a:r>
          </a:p>
          <a:p>
            <a:pPr>
              <a:defRPr sz="1575" b="0">
                <a:solidFill>
                  <a:srgbClr val="121212"/>
                </a:solidFill>
                <a:latin typeface="Arial"/>
                <a:ea typeface="Arial"/>
                <a:cs typeface="Arial"/>
              </a:defRPr>
            </a:pPr>
            <a:r>
              <a:rPr lang="en-US" sz="2400" dirty="0">
                <a:solidFill>
                  <a:schemeClr val="accent1"/>
                </a:solidFill>
                <a:latin typeface="Arial"/>
                <a:ea typeface="Arial"/>
                <a:cs typeface="Arial"/>
              </a:rPr>
              <a:t>•  Build more than one dependable support</a:t>
            </a:r>
          </a:p>
          <a:p>
            <a:endParaRPr lang="en-US" dirty="0"/>
          </a:p>
        </p:txBody>
      </p:sp>
      <p:pic>
        <p:nvPicPr>
          <p:cNvPr id="9" name="Picture Placeholder 8" descr="Close up of candles">
            <a:extLst>
              <a:ext uri="{FF2B5EF4-FFF2-40B4-BE49-F238E27FC236}">
                <a16:creationId xmlns:a16="http://schemas.microsoft.com/office/drawing/2014/main" id="{A3B33779-36B2-D43F-C52A-BAF7034A11A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0088" r="40088"/>
          <a:stretch>
            <a:fillRect/>
          </a:stretch>
        </p:blipFill>
        <p:spPr/>
      </p:pic>
      <p:sp>
        <p:nvSpPr>
          <p:cNvPr id="5" name="TextBox 4">
            <a:extLst>
              <a:ext uri="{FF2B5EF4-FFF2-40B4-BE49-F238E27FC236}">
                <a16:creationId xmlns:a16="http://schemas.microsoft.com/office/drawing/2014/main" id="{F0EBF168-04ED-4BAE-E2F3-C781187C6174}"/>
              </a:ext>
            </a:extLst>
          </p:cNvPr>
          <p:cNvSpPr txBox="1"/>
          <p:nvPr/>
        </p:nvSpPr>
        <p:spPr>
          <a:xfrm>
            <a:off x="768096" y="5632704"/>
            <a:ext cx="8083296" cy="646331"/>
          </a:xfrm>
          <a:prstGeom prst="rect">
            <a:avLst/>
          </a:prstGeom>
          <a:noFill/>
        </p:spPr>
        <p:txBody>
          <a:bodyPr wrap="square" rtlCol="0">
            <a:spAutoFit/>
          </a:bodyPr>
          <a:lstStyle/>
          <a:p>
            <a:r>
              <a:rPr lang="en-US" dirty="0"/>
              <a:t>Burnout can affect your health, relationships, decision-making, and the stability of your loved one’s support system.</a:t>
            </a:r>
          </a:p>
        </p:txBody>
      </p:sp>
    </p:spTree>
    <p:extLst>
      <p:ext uri="{BB962C8B-B14F-4D97-AF65-F5344CB8AC3E}">
        <p14:creationId xmlns:p14="http://schemas.microsoft.com/office/powerpoint/2010/main" val="1542410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3AA9-361F-B6D1-55A8-1FC846003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2442C-37AC-847D-91F0-EC4EBCCCAC93}"/>
              </a:ext>
            </a:extLst>
          </p:cNvPr>
          <p:cNvSpPr>
            <a:spLocks noGrp="1"/>
          </p:cNvSpPr>
          <p:nvPr>
            <p:ph type="ctrTitle"/>
          </p:nvPr>
        </p:nvSpPr>
        <p:spPr>
          <a:xfrm>
            <a:off x="2161514" y="2476500"/>
            <a:ext cx="7868972" cy="1905000"/>
          </a:xfrm>
        </p:spPr>
        <p:txBody>
          <a:bodyPr/>
          <a:lstStyle/>
          <a:p>
            <a:r>
              <a:rPr lang="en-US" dirty="0"/>
              <a:t>Link arms and build community</a:t>
            </a:r>
          </a:p>
        </p:txBody>
      </p:sp>
    </p:spTree>
    <p:extLst>
      <p:ext uri="{BB962C8B-B14F-4D97-AF65-F5344CB8AC3E}">
        <p14:creationId xmlns:p14="http://schemas.microsoft.com/office/powerpoint/2010/main" val="2428450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AB934-4EBD-1A51-9A3F-C771C6678B26}"/>
              </a:ext>
            </a:extLst>
          </p:cNvPr>
          <p:cNvSpPr>
            <a:spLocks noGrp="1"/>
          </p:cNvSpPr>
          <p:nvPr>
            <p:ph type="title"/>
          </p:nvPr>
        </p:nvSpPr>
        <p:spPr>
          <a:xfrm>
            <a:off x="682335" y="384048"/>
            <a:ext cx="10827330" cy="985966"/>
          </a:xfrm>
        </p:spPr>
        <p:txBody>
          <a:bodyPr>
            <a:normAutofit fontScale="90000"/>
          </a:bodyPr>
          <a:lstStyle/>
          <a:p>
            <a:pPr algn="ctr"/>
            <a:r>
              <a:rPr lang="en-US" b="1" dirty="0">
                <a:solidFill>
                  <a:schemeClr val="tx2"/>
                </a:solidFill>
                <a:latin typeface="Arial"/>
                <a:ea typeface="Arial"/>
                <a:cs typeface="Arial"/>
              </a:rPr>
              <a:t>Independence does not mean doing everything alone. Healthy lives are built through interdependence.</a:t>
            </a:r>
            <a:br>
              <a:rPr lang="en-US" b="1" dirty="0">
                <a:solidFill>
                  <a:schemeClr val="tx2"/>
                </a:solidFill>
                <a:latin typeface="Arial"/>
                <a:ea typeface="Arial"/>
                <a:cs typeface="Arial"/>
              </a:rPr>
            </a:br>
            <a:endParaRPr lang="en-US" dirty="0">
              <a:solidFill>
                <a:schemeClr val="tx2"/>
              </a:solidFill>
            </a:endParaRPr>
          </a:p>
        </p:txBody>
      </p:sp>
      <p:pic>
        <p:nvPicPr>
          <p:cNvPr id="6" name="Picture Placeholder 5" descr="Hands reaching toward small heart">
            <a:extLst>
              <a:ext uri="{FF2B5EF4-FFF2-40B4-BE49-F238E27FC236}">
                <a16:creationId xmlns:a16="http://schemas.microsoft.com/office/drawing/2014/main" id="{929F771C-DC4B-E750-4AB7-858AC2919D5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808" r="13808"/>
          <a:stretch>
            <a:fillRect/>
          </a:stretch>
        </p:blipFill>
        <p:spPr>
          <a:xfrm>
            <a:off x="752602" y="4064507"/>
            <a:ext cx="2547938" cy="2349500"/>
          </a:xfrm>
        </p:spPr>
      </p:pic>
      <p:sp>
        <p:nvSpPr>
          <p:cNvPr id="4" name="Content Placeholder 3">
            <a:extLst>
              <a:ext uri="{FF2B5EF4-FFF2-40B4-BE49-F238E27FC236}">
                <a16:creationId xmlns:a16="http://schemas.microsoft.com/office/drawing/2014/main" id="{254D3734-68E6-EA98-A12A-5B58B426C6F1}"/>
              </a:ext>
            </a:extLst>
          </p:cNvPr>
          <p:cNvSpPr>
            <a:spLocks noGrp="1"/>
          </p:cNvSpPr>
          <p:nvPr>
            <p:ph sz="quarter" idx="14"/>
          </p:nvPr>
        </p:nvSpPr>
        <p:spPr>
          <a:xfrm>
            <a:off x="4123945" y="1965959"/>
            <a:ext cx="7382256" cy="4197097"/>
          </a:xfrm>
        </p:spPr>
        <p:txBody>
          <a:bodyPr/>
          <a:lstStyle/>
          <a:p>
            <a:pPr marL="0" indent="0">
              <a:buNone/>
            </a:pPr>
            <a:r>
              <a:rPr lang="en-US" sz="1800" b="1" dirty="0"/>
              <a:t>Community allows us to:</a:t>
            </a:r>
          </a:p>
          <a:p>
            <a:pPr lvl="0"/>
            <a:r>
              <a:rPr lang="en-US" dirty="0"/>
              <a:t>Share resources, information, contacts, and opportunities </a:t>
            </a:r>
          </a:p>
          <a:p>
            <a:pPr lvl="0"/>
            <a:r>
              <a:rPr lang="en-US" dirty="0"/>
              <a:t>Help with transportation, meals, childcare, or participation in community events </a:t>
            </a:r>
          </a:p>
          <a:p>
            <a:pPr lvl="0"/>
            <a:r>
              <a:rPr lang="en-US" dirty="0"/>
              <a:t>Exchange ideas and practical solutions when barriers arise </a:t>
            </a:r>
          </a:p>
          <a:p>
            <a:pPr lvl="0"/>
            <a:r>
              <a:rPr lang="en-US" dirty="0"/>
              <a:t>Offer emotional support without judgment </a:t>
            </a:r>
          </a:p>
          <a:p>
            <a:pPr lvl="0"/>
            <a:r>
              <a:rPr lang="en-US" dirty="0"/>
              <a:t>Celebrate accomplishments and encourage one another through difficult seasons </a:t>
            </a:r>
          </a:p>
          <a:p>
            <a:pPr lvl="0"/>
            <a:r>
              <a:rPr lang="en-US" dirty="0"/>
              <a:t>Create friendships for both people with disabilities and their caregivers </a:t>
            </a:r>
          </a:p>
          <a:p>
            <a:pPr lvl="0"/>
            <a:r>
              <a:rPr lang="en-US" dirty="0"/>
              <a:t>Advocate together when systems, policies, or funding create barriers </a:t>
            </a:r>
          </a:p>
          <a:p>
            <a:pPr lvl="0"/>
            <a:r>
              <a:rPr lang="en-US" sz="2000" b="1" dirty="0">
                <a:solidFill>
                  <a:srgbClr val="FFFF00"/>
                </a:solidFill>
              </a:rPr>
              <a:t>Combine our voices so decision-makers cannot easily overlook our needs</a:t>
            </a:r>
          </a:p>
          <a:p>
            <a:pPr marL="0" indent="0">
              <a:buNone/>
            </a:pPr>
            <a:endParaRPr lang="en-US" dirty="0"/>
          </a:p>
        </p:txBody>
      </p:sp>
      <p:sp>
        <p:nvSpPr>
          <p:cNvPr id="7" name="TextBox 6">
            <a:extLst>
              <a:ext uri="{FF2B5EF4-FFF2-40B4-BE49-F238E27FC236}">
                <a16:creationId xmlns:a16="http://schemas.microsoft.com/office/drawing/2014/main" id="{0456E81A-C804-EA26-147F-9F63C6A40146}"/>
              </a:ext>
            </a:extLst>
          </p:cNvPr>
          <p:cNvSpPr txBox="1"/>
          <p:nvPr/>
        </p:nvSpPr>
        <p:spPr>
          <a:xfrm>
            <a:off x="264955" y="3008376"/>
            <a:ext cx="3447288" cy="646331"/>
          </a:xfrm>
          <a:prstGeom prst="rect">
            <a:avLst/>
          </a:prstGeom>
          <a:noFill/>
        </p:spPr>
        <p:txBody>
          <a:bodyPr wrap="square" rtlCol="0">
            <a:spAutoFit/>
          </a:bodyPr>
          <a:lstStyle/>
          <a:p>
            <a:pPr algn="ctr"/>
            <a:r>
              <a:rPr lang="en-US" b="1" dirty="0">
                <a:solidFill>
                  <a:schemeClr val="accent2">
                    <a:lumMod val="75000"/>
                  </a:schemeClr>
                </a:solidFill>
              </a:rPr>
              <a:t>Take steps within YOUR control</a:t>
            </a:r>
          </a:p>
        </p:txBody>
      </p:sp>
    </p:spTree>
    <p:extLst>
      <p:ext uri="{BB962C8B-B14F-4D97-AF65-F5344CB8AC3E}">
        <p14:creationId xmlns:p14="http://schemas.microsoft.com/office/powerpoint/2010/main" val="404861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F764C-4898-64CF-A5BB-E0D0933459F4}"/>
              </a:ext>
            </a:extLst>
          </p:cNvPr>
          <p:cNvSpPr>
            <a:spLocks noGrp="1"/>
          </p:cNvSpPr>
          <p:nvPr>
            <p:ph type="title"/>
          </p:nvPr>
        </p:nvSpPr>
        <p:spPr>
          <a:xfrm>
            <a:off x="165372" y="987356"/>
            <a:ext cx="4270442" cy="5014609"/>
          </a:xfrm>
        </p:spPr>
        <p:txBody>
          <a:bodyPr anchor="t">
            <a:normAutofit fontScale="90000"/>
          </a:bodyPr>
          <a:lstStyle/>
          <a:p>
            <a:r>
              <a:rPr lang="en-US" dirty="0"/>
              <a:t>Don’t rely on everyone else to do the work for you.  </a:t>
            </a:r>
            <a:br>
              <a:rPr lang="en-US" dirty="0"/>
            </a:br>
            <a:br>
              <a:rPr lang="en-US" dirty="0"/>
            </a:br>
            <a:br>
              <a:rPr lang="en-US" dirty="0"/>
            </a:br>
            <a:r>
              <a:rPr lang="en-US" dirty="0"/>
              <a:t>We are in this together.</a:t>
            </a:r>
            <a:br>
              <a:rPr lang="en-US" dirty="0"/>
            </a:br>
            <a:br>
              <a:rPr lang="en-US" dirty="0"/>
            </a:br>
            <a:br>
              <a:rPr lang="en-US" dirty="0"/>
            </a:br>
            <a:r>
              <a:rPr lang="en-US" dirty="0"/>
              <a:t>One phone call.</a:t>
            </a:r>
            <a:br>
              <a:rPr lang="en-US" dirty="0"/>
            </a:br>
            <a:r>
              <a:rPr lang="en-US" dirty="0"/>
              <a:t>One email. </a:t>
            </a:r>
            <a:br>
              <a:rPr lang="en-US" dirty="0"/>
            </a:br>
            <a:r>
              <a:rPr lang="en-US" dirty="0"/>
              <a:t>One message.</a:t>
            </a:r>
            <a:br>
              <a:rPr lang="en-US" dirty="0"/>
            </a:br>
            <a:r>
              <a:rPr lang="en-US" dirty="0"/>
              <a:t>They Matter. </a:t>
            </a:r>
          </a:p>
        </p:txBody>
      </p:sp>
      <p:pic>
        <p:nvPicPr>
          <p:cNvPr id="5" name="Picture 4">
            <a:extLst>
              <a:ext uri="{FF2B5EF4-FFF2-40B4-BE49-F238E27FC236}">
                <a16:creationId xmlns:a16="http://schemas.microsoft.com/office/drawing/2014/main" id="{08FE67CF-F4EF-C0D0-C8F7-5D95C01A138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48201" y="1135570"/>
            <a:ext cx="6858000" cy="4577715"/>
          </a:xfrm>
          <a:prstGeom prst="rect">
            <a:avLst/>
          </a:prstGeom>
          <a:noFill/>
        </p:spPr>
      </p:pic>
    </p:spTree>
    <p:extLst>
      <p:ext uri="{BB962C8B-B14F-4D97-AF65-F5344CB8AC3E}">
        <p14:creationId xmlns:p14="http://schemas.microsoft.com/office/powerpoint/2010/main" val="3300266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D8F55-CEAF-0B7E-E067-492C0D59E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32872B-4B67-EDD5-2075-91D7090C5C65}"/>
              </a:ext>
            </a:extLst>
          </p:cNvPr>
          <p:cNvSpPr>
            <a:spLocks noGrp="1"/>
          </p:cNvSpPr>
          <p:nvPr>
            <p:ph type="ctrTitle"/>
          </p:nvPr>
        </p:nvSpPr>
        <p:spPr>
          <a:xfrm>
            <a:off x="2161514" y="2476500"/>
            <a:ext cx="7868972" cy="1905000"/>
          </a:xfrm>
        </p:spPr>
        <p:txBody>
          <a:bodyPr/>
          <a:lstStyle/>
          <a:p>
            <a:r>
              <a:rPr lang="en-US" dirty="0"/>
              <a:t>Where do I start?</a:t>
            </a:r>
          </a:p>
        </p:txBody>
      </p:sp>
    </p:spTree>
    <p:extLst>
      <p:ext uri="{BB962C8B-B14F-4D97-AF65-F5344CB8AC3E}">
        <p14:creationId xmlns:p14="http://schemas.microsoft.com/office/powerpoint/2010/main" val="3092229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website&#10;&#10;Description automatically generated">
            <a:extLst>
              <a:ext uri="{FF2B5EF4-FFF2-40B4-BE49-F238E27FC236}">
                <a16:creationId xmlns:a16="http://schemas.microsoft.com/office/drawing/2014/main" id="{AF21F8A3-1489-E516-C438-85D667EE8637}"/>
              </a:ext>
            </a:extLst>
          </p:cNvPr>
          <p:cNvPicPr>
            <a:picLocks noChangeAspect="1"/>
          </p:cNvPicPr>
          <p:nvPr/>
        </p:nvPicPr>
        <p:blipFill>
          <a:blip r:embed="rId2"/>
          <a:stretch>
            <a:fillRect/>
          </a:stretch>
        </p:blipFill>
        <p:spPr>
          <a:xfrm>
            <a:off x="6638925" y="391159"/>
            <a:ext cx="4838923" cy="6289185"/>
          </a:xfrm>
          <a:prstGeom prst="rect">
            <a:avLst/>
          </a:prstGeom>
        </p:spPr>
      </p:pic>
      <p:sp>
        <p:nvSpPr>
          <p:cNvPr id="5" name="TextBox 4">
            <a:extLst>
              <a:ext uri="{FF2B5EF4-FFF2-40B4-BE49-F238E27FC236}">
                <a16:creationId xmlns:a16="http://schemas.microsoft.com/office/drawing/2014/main" id="{6612118D-FA5E-9D45-8768-0BE86656957A}"/>
              </a:ext>
            </a:extLst>
          </p:cNvPr>
          <p:cNvSpPr txBox="1"/>
          <p:nvPr/>
        </p:nvSpPr>
        <p:spPr>
          <a:xfrm>
            <a:off x="171450" y="3535752"/>
            <a:ext cx="5600700" cy="2523768"/>
          </a:xfrm>
          <a:prstGeom prst="rect">
            <a:avLst/>
          </a:prstGeom>
          <a:noFill/>
        </p:spPr>
        <p:txBody>
          <a:bodyPr wrap="square">
            <a:spAutoFit/>
          </a:bodyPr>
          <a:lstStyle/>
          <a:p>
            <a:pPr marL="0" indent="0">
              <a:buNone/>
            </a:pPr>
            <a:r>
              <a:rPr lang="en-US" sz="1800" dirty="0">
                <a:effectLst/>
                <a:latin typeface="Calibri" panose="020F0502020204030204" pitchFamily="34" charset="0"/>
                <a:cs typeface="Calibri" panose="020F0502020204030204" pitchFamily="34" charset="0"/>
              </a:rPr>
              <a:t>Family Navigation services provide families/individuals:</a:t>
            </a:r>
          </a:p>
          <a:p>
            <a:pPr marL="0" indent="0">
              <a:buNone/>
            </a:pPr>
            <a:endParaRPr lang="en-US" sz="1400" dirty="0">
              <a:effectLst/>
              <a:latin typeface="Calibri" panose="020F0502020204030204" pitchFamily="34" charset="0"/>
              <a:cs typeface="Calibri" panose="020F0502020204030204" pitchFamily="34" charset="0"/>
            </a:endParaRPr>
          </a:p>
          <a:p>
            <a:r>
              <a:rPr lang="en-US" sz="1800" dirty="0">
                <a:effectLst/>
                <a:latin typeface="Calibri" panose="020F0502020204030204" pitchFamily="34" charset="0"/>
                <a:cs typeface="Calibri" panose="020F0502020204030204" pitchFamily="34" charset="0"/>
              </a:rPr>
              <a:t>information on systems navigation</a:t>
            </a:r>
          </a:p>
          <a:p>
            <a:r>
              <a:rPr lang="en-US" sz="1800" dirty="0">
                <a:effectLst/>
                <a:latin typeface="Calibri" panose="020F0502020204030204" pitchFamily="34" charset="0"/>
                <a:cs typeface="Calibri" panose="020F0502020204030204" pitchFamily="34" charset="0"/>
              </a:rPr>
              <a:t>resources that meet their needs</a:t>
            </a:r>
          </a:p>
          <a:p>
            <a:r>
              <a:rPr lang="en-US" sz="1800" dirty="0">
                <a:effectLst/>
                <a:latin typeface="Calibri" panose="020F0502020204030204" pitchFamily="34" charset="0"/>
                <a:cs typeface="Calibri" panose="020F0502020204030204" pitchFamily="34" charset="0"/>
              </a:rPr>
              <a:t>advocacy training</a:t>
            </a:r>
          </a:p>
          <a:p>
            <a:r>
              <a:rPr lang="en-US" sz="1800" dirty="0">
                <a:latin typeface="Calibri" panose="020F0502020204030204" pitchFamily="34" charset="0"/>
                <a:cs typeface="Calibri" panose="020F0502020204030204" pitchFamily="34" charset="0"/>
              </a:rPr>
              <a:t>support to complete or acquire</a:t>
            </a:r>
            <a:r>
              <a:rPr lang="en-US" sz="1800" dirty="0">
                <a:effectLst/>
                <a:latin typeface="Calibri" panose="020F0502020204030204" pitchFamily="34" charset="0"/>
                <a:cs typeface="Calibri" panose="020F0502020204030204" pitchFamily="34" charset="0"/>
              </a:rPr>
              <a:t> required documentation</a:t>
            </a:r>
          </a:p>
          <a:p>
            <a:pPr marL="0" indent="0">
              <a:buNone/>
            </a:pPr>
            <a:endParaRPr lang="en-US" sz="1800" dirty="0">
              <a:latin typeface="Calibri" panose="020F0502020204030204" pitchFamily="34" charset="0"/>
              <a:cs typeface="Calibri" panose="020F0502020204030204" pitchFamily="34" charset="0"/>
            </a:endParaRPr>
          </a:p>
          <a:p>
            <a:pPr marL="0" indent="0">
              <a:buNone/>
            </a:pPr>
            <a:r>
              <a:rPr lang="en-US" sz="1800" dirty="0">
                <a:effectLst/>
                <a:latin typeface="Calibri" panose="020F0502020204030204" pitchFamily="34" charset="0"/>
                <a:cs typeface="Calibri" panose="020F0502020204030204" pitchFamily="34" charset="0"/>
              </a:rPr>
              <a:t>Family Navigators help individuals, and their families lead full lives that align with their personal goals.</a:t>
            </a:r>
            <a:endParaRPr lang="en-US" sz="18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DC41084-6532-992B-FB33-2990B4DCB1C6}"/>
              </a:ext>
            </a:extLst>
          </p:cNvPr>
          <p:cNvSpPr txBox="1"/>
          <p:nvPr/>
        </p:nvSpPr>
        <p:spPr>
          <a:xfrm>
            <a:off x="152400" y="2459503"/>
            <a:ext cx="4124325" cy="584775"/>
          </a:xfrm>
          <a:prstGeom prst="rect">
            <a:avLst/>
          </a:prstGeom>
          <a:noFill/>
        </p:spPr>
        <p:txBody>
          <a:bodyPr wrap="square">
            <a:spAutoFit/>
          </a:bodyPr>
          <a:lstStyle/>
          <a:p>
            <a:r>
              <a:rPr lang="en-US" sz="3200" dirty="0">
                <a:solidFill>
                  <a:srgbClr val="FFFF00"/>
                </a:solidFill>
              </a:rPr>
              <a:t>Family Navigation:  </a:t>
            </a:r>
          </a:p>
        </p:txBody>
      </p:sp>
    </p:spTree>
    <p:extLst>
      <p:ext uri="{BB962C8B-B14F-4D97-AF65-F5344CB8AC3E}">
        <p14:creationId xmlns:p14="http://schemas.microsoft.com/office/powerpoint/2010/main" val="3422664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E8D6-7C5F-DDC6-6B6C-AE9EB9044A8A}"/>
              </a:ext>
            </a:extLst>
          </p:cNvPr>
          <p:cNvSpPr>
            <a:spLocks noGrp="1"/>
          </p:cNvSpPr>
          <p:nvPr>
            <p:ph type="title"/>
          </p:nvPr>
        </p:nvSpPr>
        <p:spPr/>
        <p:txBody>
          <a:bodyPr>
            <a:normAutofit fontScale="90000"/>
          </a:bodyPr>
          <a:lstStyle/>
          <a:p>
            <a:r>
              <a:rPr lang="en-US" sz="3200" dirty="0"/>
              <a:t>IDD Gateway resource guide </a:t>
            </a:r>
            <a:br>
              <a:rPr lang="en-US" sz="3200" dirty="0"/>
            </a:br>
            <a:r>
              <a:rPr lang="en-US" sz="3200" dirty="0"/>
              <a:t>website</a:t>
            </a:r>
            <a:endParaRPr lang="en-US" dirty="0"/>
          </a:p>
        </p:txBody>
      </p:sp>
      <p:sp>
        <p:nvSpPr>
          <p:cNvPr id="4" name="Text Placeholder 3">
            <a:extLst>
              <a:ext uri="{FF2B5EF4-FFF2-40B4-BE49-F238E27FC236}">
                <a16:creationId xmlns:a16="http://schemas.microsoft.com/office/drawing/2014/main" id="{3A91EAD5-9315-0252-5F05-D5D2CFA0289E}"/>
              </a:ext>
            </a:extLst>
          </p:cNvPr>
          <p:cNvSpPr>
            <a:spLocks noGrp="1"/>
          </p:cNvSpPr>
          <p:nvPr>
            <p:ph type="body" sz="half" idx="2"/>
          </p:nvPr>
        </p:nvSpPr>
        <p:spPr>
          <a:xfrm>
            <a:off x="685800" y="3904487"/>
            <a:ext cx="4114800" cy="1993393"/>
          </a:xfrm>
        </p:spPr>
        <p:txBody>
          <a:bodyPr>
            <a:normAutofit fontScale="70000" lnSpcReduction="20000"/>
          </a:bodyPr>
          <a:lstStyle/>
          <a:p>
            <a:pPr algn="ctr"/>
            <a:r>
              <a:rPr lang="en-US" sz="3600" dirty="0">
                <a:solidFill>
                  <a:srgbClr val="FFFF00"/>
                </a:solidFill>
              </a:rPr>
              <a:t>Designed as a resource for providers, individuals and families to access information about services in one spot.</a:t>
            </a:r>
          </a:p>
          <a:p>
            <a:pPr algn="ctr"/>
            <a:endParaRPr lang="en-US" dirty="0"/>
          </a:p>
        </p:txBody>
      </p:sp>
      <p:pic>
        <p:nvPicPr>
          <p:cNvPr id="5" name="Content Placeholder 4" descr="A blue and white page with text and images&#10;&#10;Description automatically generated">
            <a:extLst>
              <a:ext uri="{FF2B5EF4-FFF2-40B4-BE49-F238E27FC236}">
                <a16:creationId xmlns:a16="http://schemas.microsoft.com/office/drawing/2014/main" id="{7BE78275-4702-0EEB-B021-36223D34C6C8}"/>
              </a:ext>
            </a:extLst>
          </p:cNvPr>
          <p:cNvPicPr>
            <a:picLocks noGrp="1" noChangeAspect="1"/>
          </p:cNvPicPr>
          <p:nvPr>
            <p:ph idx="1"/>
          </p:nvPr>
        </p:nvPicPr>
        <p:blipFill>
          <a:blip r:embed="rId2"/>
          <a:stretch>
            <a:fillRect/>
          </a:stretch>
        </p:blipFill>
        <p:spPr>
          <a:xfrm>
            <a:off x="6203617" y="401527"/>
            <a:ext cx="4995213" cy="628746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236884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30CF7-EE45-5B23-AF51-0F1DD3EAF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564C5-71FB-28A6-550F-3FA87CD48AD9}"/>
              </a:ext>
            </a:extLst>
          </p:cNvPr>
          <p:cNvSpPr>
            <a:spLocks noGrp="1"/>
          </p:cNvSpPr>
          <p:nvPr>
            <p:ph type="ctrTitle"/>
          </p:nvPr>
        </p:nvSpPr>
        <p:spPr>
          <a:xfrm>
            <a:off x="2161514" y="2476500"/>
            <a:ext cx="7868972" cy="1905000"/>
          </a:xfrm>
        </p:spPr>
        <p:txBody>
          <a:bodyPr/>
          <a:lstStyle/>
          <a:p>
            <a:r>
              <a:rPr lang="en-US" dirty="0"/>
              <a:t>What does this look like in STL and MO?</a:t>
            </a:r>
          </a:p>
        </p:txBody>
      </p:sp>
    </p:spTree>
    <p:extLst>
      <p:ext uri="{BB962C8B-B14F-4D97-AF65-F5344CB8AC3E}">
        <p14:creationId xmlns:p14="http://schemas.microsoft.com/office/powerpoint/2010/main" val="4075289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8D9A-4BDE-B558-4894-D37405C4F3CB}"/>
              </a:ext>
            </a:extLst>
          </p:cNvPr>
          <p:cNvSpPr>
            <a:spLocks noGrp="1"/>
          </p:cNvSpPr>
          <p:nvPr>
            <p:ph type="title"/>
          </p:nvPr>
        </p:nvSpPr>
        <p:spPr/>
        <p:txBody>
          <a:bodyPr/>
          <a:lstStyle/>
          <a:p>
            <a:r>
              <a:rPr lang="en-US" dirty="0">
                <a:solidFill>
                  <a:srgbClr val="FFFF00"/>
                </a:solidFill>
              </a:rPr>
              <a:t>The first “five”</a:t>
            </a:r>
          </a:p>
        </p:txBody>
      </p:sp>
      <p:sp>
        <p:nvSpPr>
          <p:cNvPr id="3" name="Content Placeholder 2">
            <a:extLst>
              <a:ext uri="{FF2B5EF4-FFF2-40B4-BE49-F238E27FC236}">
                <a16:creationId xmlns:a16="http://schemas.microsoft.com/office/drawing/2014/main" id="{5CAB2905-E1D5-9E28-60F0-792C82A189AF}"/>
              </a:ext>
            </a:extLst>
          </p:cNvPr>
          <p:cNvSpPr>
            <a:spLocks noGrp="1"/>
          </p:cNvSpPr>
          <p:nvPr>
            <p:ph idx="1"/>
          </p:nvPr>
        </p:nvSpPr>
        <p:spPr/>
        <p:txBody>
          <a:bodyPr/>
          <a:lstStyle/>
          <a:p>
            <a:pPr lvl="0"/>
            <a:r>
              <a:rPr lang="en-US" dirty="0"/>
              <a:t>Write down what is not working and where your family is need support. </a:t>
            </a:r>
          </a:p>
          <a:p>
            <a:pPr lvl="0"/>
            <a:r>
              <a:rPr lang="en-US" dirty="0"/>
              <a:t>Identify the three most urgent needs—such as respite, transportation, daytime support, employment, or volunteer experiences.</a:t>
            </a:r>
          </a:p>
          <a:p>
            <a:pPr lvl="0"/>
            <a:r>
              <a:rPr lang="en-US" dirty="0"/>
              <a:t>Contact your support coordinator or the St. Louis Regional Office and request a formal planning meeting. </a:t>
            </a:r>
          </a:p>
          <a:p>
            <a:pPr lvl="0"/>
            <a:r>
              <a:rPr lang="en-US" dirty="0"/>
              <a:t>Ask specifically: </a:t>
            </a:r>
            <a:r>
              <a:rPr lang="en-US" b="1" dirty="0"/>
              <a:t>“What funded, non-waiver, county, and community resources are available for each of these needs?”</a:t>
            </a:r>
            <a:r>
              <a:rPr lang="en-US" dirty="0"/>
              <a:t> </a:t>
            </a:r>
          </a:p>
          <a:p>
            <a:pPr lvl="0"/>
            <a:r>
              <a:rPr lang="en-US" dirty="0"/>
              <a:t>Set one achievable goal, assign responsibility, and establish a follow-up date. </a:t>
            </a:r>
          </a:p>
          <a:p>
            <a:endParaRPr lang="en-US" dirty="0"/>
          </a:p>
          <a:p>
            <a:pPr marL="0" indent="0" algn="ctr">
              <a:buNone/>
            </a:pPr>
            <a:r>
              <a:rPr lang="en-US" sz="2000" b="1" dirty="0">
                <a:solidFill>
                  <a:srgbClr val="FFFF00"/>
                </a:solidFill>
              </a:rPr>
              <a:t>Do not accept a vague statement that “nothing is available.” </a:t>
            </a:r>
            <a:endParaRPr lang="en-US" sz="2000" b="1" dirty="0">
              <a:solidFill>
                <a:schemeClr val="accent2"/>
              </a:solidFill>
            </a:endParaRPr>
          </a:p>
          <a:p>
            <a:pPr marL="0" indent="0" algn="ctr">
              <a:buNone/>
            </a:pPr>
            <a:r>
              <a:rPr lang="en-US" sz="2000" b="1" dirty="0">
                <a:solidFill>
                  <a:schemeClr val="accent2"/>
                </a:solidFill>
              </a:rPr>
              <a:t>You do not have to solve everything at once.</a:t>
            </a:r>
          </a:p>
          <a:p>
            <a:pPr marL="0" indent="0" algn="ctr">
              <a:buNone/>
            </a:pPr>
            <a:endParaRPr lang="en-US" sz="2000" b="1" dirty="0">
              <a:solidFill>
                <a:srgbClr val="FFFF00"/>
              </a:solidFill>
            </a:endParaRPr>
          </a:p>
          <a:p>
            <a:endParaRPr lang="en-US" dirty="0"/>
          </a:p>
          <a:p>
            <a:endParaRPr lang="en-US" dirty="0"/>
          </a:p>
        </p:txBody>
      </p:sp>
    </p:spTree>
    <p:extLst>
      <p:ext uri="{BB962C8B-B14F-4D97-AF65-F5344CB8AC3E}">
        <p14:creationId xmlns:p14="http://schemas.microsoft.com/office/powerpoint/2010/main" val="3440212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5D40-767B-338F-002C-66AA7FA288F5}"/>
              </a:ext>
            </a:extLst>
          </p:cNvPr>
          <p:cNvSpPr>
            <a:spLocks noGrp="1"/>
          </p:cNvSpPr>
          <p:nvPr>
            <p:ph type="title"/>
          </p:nvPr>
        </p:nvSpPr>
        <p:spPr>
          <a:xfrm>
            <a:off x="685798" y="685799"/>
            <a:ext cx="3276601" cy="1682497"/>
          </a:xfrm>
        </p:spPr>
        <p:txBody>
          <a:bodyPr>
            <a:normAutofit fontScale="90000"/>
          </a:bodyPr>
          <a:lstStyle/>
          <a:p>
            <a:pPr algn="ctr"/>
            <a:r>
              <a:rPr lang="en-US" b="1" dirty="0"/>
              <a:t>Enviable life </a:t>
            </a:r>
            <a:br>
              <a:rPr lang="en-US" b="1" dirty="0"/>
            </a:br>
            <a:r>
              <a:rPr lang="en-US" b="1" dirty="0"/>
              <a:t>in our community</a:t>
            </a:r>
            <a:br>
              <a:rPr lang="en-US" dirty="0"/>
            </a:br>
            <a:br>
              <a:rPr lang="en-US" dirty="0"/>
            </a:br>
            <a:br>
              <a:rPr lang="en-US" dirty="0"/>
            </a:br>
            <a:br>
              <a:rPr lang="en-US" dirty="0"/>
            </a:br>
            <a:br>
              <a:rPr lang="en-US" dirty="0"/>
            </a:br>
            <a:endParaRPr lang="en-US" dirty="0">
              <a:solidFill>
                <a:schemeClr val="accent2"/>
              </a:solidFill>
            </a:endParaRPr>
          </a:p>
        </p:txBody>
      </p:sp>
      <p:sp>
        <p:nvSpPr>
          <p:cNvPr id="3" name="Content Placeholder 2">
            <a:extLst>
              <a:ext uri="{FF2B5EF4-FFF2-40B4-BE49-F238E27FC236}">
                <a16:creationId xmlns:a16="http://schemas.microsoft.com/office/drawing/2014/main" id="{E575449F-DB93-211F-23BD-1CB496C70758}"/>
              </a:ext>
            </a:extLst>
          </p:cNvPr>
          <p:cNvSpPr>
            <a:spLocks noGrp="1"/>
          </p:cNvSpPr>
          <p:nvPr>
            <p:ph sz="quarter" idx="13"/>
          </p:nvPr>
        </p:nvSpPr>
        <p:spPr>
          <a:xfrm>
            <a:off x="4800603" y="374904"/>
            <a:ext cx="6858000" cy="6108192"/>
          </a:xfrm>
        </p:spPr>
        <p:txBody>
          <a:bodyPr>
            <a:normAutofit fontScale="92500" lnSpcReduction="20000"/>
          </a:bodyPr>
          <a:lstStyle/>
          <a:p>
            <a:pPr marL="0" indent="0">
              <a:buNone/>
            </a:pPr>
            <a:endParaRPr lang="en-US" dirty="0"/>
          </a:p>
          <a:p>
            <a:pPr marL="0" indent="0">
              <a:buNone/>
            </a:pPr>
            <a:r>
              <a:rPr lang="en-US" dirty="0"/>
              <a:t>What it could look like: </a:t>
            </a:r>
          </a:p>
          <a:p>
            <a:pPr lvl="0"/>
            <a:r>
              <a:rPr lang="en-US" dirty="0"/>
              <a:t>Working at a local business with job coaching and accommodations through providers such as the St. Louis Arc, Easterseals Midwest, UCP Heartland, MERS Goodwill, or RISE. Missouri’s employment directory identifies local providers offering career planning, benefits planning, job development, and supported employment. </a:t>
            </a:r>
            <a:r>
              <a:rPr lang="en-US" dirty="0">
                <a:hlinkClick r:id="rId2"/>
              </a:rPr>
              <a:t>Missouri DD Employment Services Map</a:t>
            </a:r>
            <a:r>
              <a:rPr lang="en-US" dirty="0"/>
              <a:t> </a:t>
            </a:r>
          </a:p>
          <a:p>
            <a:pPr lvl="0"/>
            <a:r>
              <a:rPr lang="en-US" dirty="0"/>
              <a:t>Volunteering regularly at a hospital, food pantry, animal shelter, library, faith community, community garden, or neighborhood organization. Mercy offers a supported volunteer program specifically for adults with developmental disabilities. </a:t>
            </a:r>
            <a:r>
              <a:rPr lang="en-US" dirty="0">
                <a:hlinkClick r:id="rId3"/>
              </a:rPr>
              <a:t>Mercy Volunteer Program</a:t>
            </a:r>
            <a:r>
              <a:rPr lang="en-US" dirty="0"/>
              <a:t> </a:t>
            </a:r>
          </a:p>
          <a:p>
            <a:pPr lvl="0"/>
            <a:r>
              <a:rPr lang="en-US" dirty="0"/>
              <a:t>Developing friendships through the J, St. Louis Arc leisure programs, local recreation centers, Special Olympics, community classes, sports, music, faith communities, or shared-interest groups. </a:t>
            </a:r>
            <a:r>
              <a:rPr lang="en-US" dirty="0">
                <a:hlinkClick r:id="rId4"/>
              </a:rPr>
              <a:t>St. Louis Arc</a:t>
            </a:r>
            <a:r>
              <a:rPr lang="en-US" dirty="0"/>
              <a:t> </a:t>
            </a:r>
          </a:p>
          <a:p>
            <a:pPr lvl="0"/>
            <a:r>
              <a:rPr lang="en-US" dirty="0"/>
              <a:t>Using familiar community spaces—libraries, parks, restaurants, museums, gyms, coffee shops, and stores—to practice communication, decision-making, money management, transportation, and social skills. </a:t>
            </a:r>
          </a:p>
          <a:p>
            <a:r>
              <a:rPr lang="en-US" dirty="0"/>
              <a:t>Joining self-advocacy groups such as People First and learning to speak up about personal preferences, rights, goals, and support needs. Also, Missouri’s Partners in Policymaking develops advocacy and leadership skills for people with disabilities and parents. </a:t>
            </a:r>
            <a:r>
              <a:rPr lang="en-US" dirty="0">
                <a:hlinkClick r:id="rId5"/>
              </a:rPr>
              <a:t>Partners in Policymaking</a:t>
            </a:r>
            <a:endParaRPr lang="en-US" dirty="0"/>
          </a:p>
          <a:p>
            <a:pPr lvl="0"/>
            <a:r>
              <a:rPr lang="en-US" dirty="0"/>
              <a:t>Using daily and weekly routines to balance employment, volunteering, recreation, relationships, household responsibilities, rest, and personal interests. </a:t>
            </a:r>
          </a:p>
          <a:p>
            <a:pPr lvl="0"/>
            <a:r>
              <a:rPr lang="en-US" dirty="0"/>
              <a:t>Becoming known by name—not merely as a participant, client, or person receiving services.</a:t>
            </a:r>
          </a:p>
        </p:txBody>
      </p:sp>
      <p:sp>
        <p:nvSpPr>
          <p:cNvPr id="4" name="TextBox 3">
            <a:extLst>
              <a:ext uri="{FF2B5EF4-FFF2-40B4-BE49-F238E27FC236}">
                <a16:creationId xmlns:a16="http://schemas.microsoft.com/office/drawing/2014/main" id="{1024E355-EE43-C048-3829-414E0ABAB955}"/>
              </a:ext>
            </a:extLst>
          </p:cNvPr>
          <p:cNvSpPr txBox="1"/>
          <p:nvPr/>
        </p:nvSpPr>
        <p:spPr>
          <a:xfrm>
            <a:off x="164592" y="3502366"/>
            <a:ext cx="4483609" cy="923330"/>
          </a:xfrm>
          <a:prstGeom prst="rect">
            <a:avLst/>
          </a:prstGeom>
          <a:noFill/>
        </p:spPr>
        <p:txBody>
          <a:bodyPr wrap="square" rtlCol="0">
            <a:spAutoFit/>
          </a:bodyPr>
          <a:lstStyle/>
          <a:p>
            <a:pPr algn="ctr"/>
            <a:r>
              <a:rPr lang="en-US" dirty="0">
                <a:solidFill>
                  <a:schemeClr val="accent2"/>
                </a:solidFill>
              </a:rPr>
              <a:t>A life not measure by the number of places, but rather a real sense of belonging.</a:t>
            </a:r>
            <a:endParaRPr lang="en-US" dirty="0"/>
          </a:p>
        </p:txBody>
      </p:sp>
    </p:spTree>
    <p:extLst>
      <p:ext uri="{BB962C8B-B14F-4D97-AF65-F5344CB8AC3E}">
        <p14:creationId xmlns:p14="http://schemas.microsoft.com/office/powerpoint/2010/main" val="530737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D1FCC-EA4F-BBE7-1CEC-3C9AA32EF3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4C527-199E-2BE7-2E6C-7AA133CC334F}"/>
              </a:ext>
            </a:extLst>
          </p:cNvPr>
          <p:cNvSpPr>
            <a:spLocks noGrp="1"/>
          </p:cNvSpPr>
          <p:nvPr>
            <p:ph type="ctrTitle"/>
          </p:nvPr>
        </p:nvSpPr>
        <p:spPr>
          <a:xfrm>
            <a:off x="2161514" y="2476500"/>
            <a:ext cx="7868972" cy="1905000"/>
          </a:xfrm>
        </p:spPr>
        <p:txBody>
          <a:bodyPr/>
          <a:lstStyle/>
          <a:p>
            <a:r>
              <a:rPr lang="en-US" dirty="0"/>
              <a:t>Pivot!!!!!!</a:t>
            </a:r>
          </a:p>
        </p:txBody>
      </p:sp>
    </p:spTree>
    <p:extLst>
      <p:ext uri="{BB962C8B-B14F-4D97-AF65-F5344CB8AC3E}">
        <p14:creationId xmlns:p14="http://schemas.microsoft.com/office/powerpoint/2010/main" val="2537453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Online Media 19" title="Carrying Ross's New Couch 'Pivot!' I Friends Series Scene">
            <a:hlinkClick r:id="" action="ppaction://media"/>
            <a:extLst>
              <a:ext uri="{FF2B5EF4-FFF2-40B4-BE49-F238E27FC236}">
                <a16:creationId xmlns:a16="http://schemas.microsoft.com/office/drawing/2014/main" id="{5D290B72-D32A-99D2-F188-7709AC7A300A}"/>
              </a:ext>
            </a:extLst>
          </p:cNvPr>
          <p:cNvPicPr>
            <a:picLocks noGrp="1" noRot="1" noChangeAspect="1"/>
          </p:cNvPicPr>
          <p:nvPr>
            <p:ph sz="quarter" idx="13"/>
            <a:videoFile r:link="rId1"/>
          </p:nvPr>
        </p:nvPicPr>
        <p:blipFill>
          <a:blip r:embed="rId3"/>
          <a:stretch>
            <a:fillRect/>
          </a:stretch>
        </p:blipFill>
        <p:spPr>
          <a:xfrm>
            <a:off x="1243584" y="667512"/>
            <a:ext cx="9720475" cy="5492067"/>
          </a:xfrm>
          <a:prstGeom prst="rect">
            <a:avLst/>
          </a:prstGeom>
        </p:spPr>
      </p:pic>
    </p:spTree>
    <p:extLst>
      <p:ext uri="{BB962C8B-B14F-4D97-AF65-F5344CB8AC3E}">
        <p14:creationId xmlns:p14="http://schemas.microsoft.com/office/powerpoint/2010/main" val="218292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0"/>
                                        </p:tgtEl>
                                      </p:cBhvr>
                                    </p:cmd>
                                  </p:childTnLst>
                                </p:cTn>
                              </p:par>
                            </p:childTnLst>
                          </p:cTn>
                        </p:par>
                      </p:childTnLst>
                    </p:cTn>
                  </p:par>
                </p:childTnLst>
              </p:cTn>
              <p:nextCondLst>
                <p:cond evt="onClick" delay="0">
                  <p:tgtEl>
                    <p:spTgt spid="20"/>
                  </p:tgtEl>
                </p:cond>
              </p:nextCondLst>
            </p:seq>
            <p:video>
              <p:cMediaNode vol="80000">
                <p:cTn id="12" fill="hold" display="0">
                  <p:stCondLst>
                    <p:cond delay="indefinite"/>
                  </p:stCondLst>
                </p:cTn>
                <p:tgtEl>
                  <p:spTgt spid="20"/>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41DC02-CE76-18A0-FE67-B0065A338D68}"/>
              </a:ext>
            </a:extLst>
          </p:cNvPr>
          <p:cNvSpPr txBox="1"/>
          <p:nvPr/>
        </p:nvSpPr>
        <p:spPr>
          <a:xfrm>
            <a:off x="1253297" y="560393"/>
            <a:ext cx="10165404" cy="5016758"/>
          </a:xfrm>
          <a:prstGeom prst="rect">
            <a:avLst/>
          </a:prstGeom>
          <a:noFill/>
        </p:spPr>
        <p:txBody>
          <a:bodyPr wrap="square" rtlCol="0">
            <a:spAutoFit/>
          </a:bodyPr>
          <a:lstStyle/>
          <a:p>
            <a:r>
              <a:rPr lang="en-US" sz="3200" b="1" dirty="0">
                <a:solidFill>
                  <a:srgbClr val="FFFF00"/>
                </a:solidFill>
              </a:rPr>
              <a:t>The original plan will not always work.</a:t>
            </a:r>
          </a:p>
          <a:p>
            <a:endParaRPr lang="en-US" dirty="0"/>
          </a:p>
          <a:p>
            <a:r>
              <a:rPr lang="en-US" dirty="0"/>
              <a:t>That does not mean the goal has to disappear—it means the approach may need to change.</a:t>
            </a:r>
          </a:p>
          <a:p>
            <a:endParaRPr lang="en-US" dirty="0"/>
          </a:p>
          <a:p>
            <a:pPr marL="285750" lvl="0" indent="-285750">
              <a:buFont typeface="Arial" panose="020B0604020202020204" pitchFamily="34" charset="0"/>
              <a:buChar char="•"/>
            </a:pPr>
            <a:r>
              <a:rPr lang="en-US" dirty="0"/>
              <a:t>Change the schedule, location, or level of support.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Try a different program, provider, activity, or transportation option.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Ask a Family Navigator or professional to help identify another route.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Break a large goal into smaller, achievable steps.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Listen to what your loved one is communicating and adjust accordingly.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Keep the goal, but remain flexible about how you reach it.</a:t>
            </a:r>
          </a:p>
          <a:p>
            <a:endParaRPr lang="en-US" dirty="0"/>
          </a:p>
          <a:p>
            <a:endParaRPr lang="en-US" dirty="0"/>
          </a:p>
        </p:txBody>
      </p:sp>
      <p:sp>
        <p:nvSpPr>
          <p:cNvPr id="3" name="TextBox 2">
            <a:extLst>
              <a:ext uri="{FF2B5EF4-FFF2-40B4-BE49-F238E27FC236}">
                <a16:creationId xmlns:a16="http://schemas.microsoft.com/office/drawing/2014/main" id="{8E1AE143-9C1C-BCD3-2CF5-9112FFF8FFF6}"/>
              </a:ext>
            </a:extLst>
          </p:cNvPr>
          <p:cNvSpPr txBox="1"/>
          <p:nvPr/>
        </p:nvSpPr>
        <p:spPr>
          <a:xfrm>
            <a:off x="420624" y="5928275"/>
            <a:ext cx="11642669" cy="400110"/>
          </a:xfrm>
          <a:prstGeom prst="rect">
            <a:avLst/>
          </a:prstGeom>
          <a:noFill/>
        </p:spPr>
        <p:txBody>
          <a:bodyPr wrap="square" rtlCol="0">
            <a:spAutoFit/>
          </a:bodyPr>
          <a:lstStyle/>
          <a:p>
            <a:r>
              <a:rPr lang="en-US" sz="2000" b="1" dirty="0">
                <a:solidFill>
                  <a:srgbClr val="FFFF00"/>
                </a:solidFill>
              </a:rPr>
              <a:t>Pivoting is not quitting. It’s recognizing what isn’t working and moving in a new direction.</a:t>
            </a:r>
          </a:p>
        </p:txBody>
      </p:sp>
    </p:spTree>
    <p:extLst>
      <p:ext uri="{BB962C8B-B14F-4D97-AF65-F5344CB8AC3E}">
        <p14:creationId xmlns:p14="http://schemas.microsoft.com/office/powerpoint/2010/main" val="1909165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C603-0D1A-C7BE-013D-918825589A79}"/>
              </a:ext>
            </a:extLst>
          </p:cNvPr>
          <p:cNvSpPr>
            <a:spLocks noGrp="1"/>
          </p:cNvSpPr>
          <p:nvPr>
            <p:ph type="title"/>
          </p:nvPr>
        </p:nvSpPr>
        <p:spPr>
          <a:xfrm>
            <a:off x="438912" y="356616"/>
            <a:ext cx="10917936" cy="5678424"/>
          </a:xfrm>
        </p:spPr>
        <p:txBody>
          <a:bodyPr>
            <a:normAutofit fontScale="90000"/>
          </a:bodyPr>
          <a:lstStyle/>
          <a:p>
            <a:r>
              <a:rPr lang="en-US" sz="3200" b="1" dirty="0">
                <a:solidFill>
                  <a:schemeClr val="accent2">
                    <a:lumMod val="60000"/>
                    <a:lumOff val="40000"/>
                  </a:schemeClr>
                </a:solidFill>
                <a:latin typeface="Arial"/>
                <a:ea typeface="Arial"/>
                <a:cs typeface="Arial"/>
              </a:rPr>
              <a:t>Keep the vision.</a:t>
            </a:r>
            <a:br>
              <a:rPr lang="en-US" sz="3200" b="1" dirty="0">
                <a:solidFill>
                  <a:schemeClr val="accent2">
                    <a:lumMod val="60000"/>
                    <a:lumOff val="40000"/>
                  </a:schemeClr>
                </a:solidFill>
                <a:latin typeface="Arial"/>
                <a:ea typeface="Arial"/>
                <a:cs typeface="Arial"/>
              </a:rPr>
            </a:b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Adjust the plan.</a:t>
            </a: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 </a:t>
            </a: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Link arms.</a:t>
            </a: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 </a:t>
            </a: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Rest when needed.</a:t>
            </a:r>
            <a:br>
              <a:rPr lang="en-US" sz="3200" b="1" dirty="0">
                <a:solidFill>
                  <a:schemeClr val="accent2">
                    <a:lumMod val="60000"/>
                    <a:lumOff val="40000"/>
                  </a:schemeClr>
                </a:solidFill>
                <a:latin typeface="Arial"/>
                <a:ea typeface="Arial"/>
                <a:cs typeface="Arial"/>
              </a:rPr>
            </a:b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keep moving.</a:t>
            </a:r>
            <a:br>
              <a:rPr lang="en-US" sz="3200" b="1" dirty="0">
                <a:solidFill>
                  <a:schemeClr val="accent2">
                    <a:lumMod val="60000"/>
                    <a:lumOff val="40000"/>
                  </a:schemeClr>
                </a:solidFill>
                <a:latin typeface="Arial"/>
                <a:ea typeface="Arial"/>
                <a:cs typeface="Arial"/>
              </a:rPr>
            </a:br>
            <a:br>
              <a:rPr lang="en-US" sz="3200" b="1" dirty="0">
                <a:solidFill>
                  <a:schemeClr val="accent2">
                    <a:lumMod val="60000"/>
                    <a:lumOff val="40000"/>
                  </a:schemeClr>
                </a:solidFill>
                <a:latin typeface="Arial"/>
                <a:ea typeface="Arial"/>
                <a:cs typeface="Arial"/>
              </a:rPr>
            </a:br>
            <a:r>
              <a:rPr lang="en-US" sz="3200" b="1" dirty="0">
                <a:solidFill>
                  <a:schemeClr val="accent2">
                    <a:lumMod val="60000"/>
                    <a:lumOff val="40000"/>
                  </a:schemeClr>
                </a:solidFill>
                <a:latin typeface="Arial"/>
                <a:ea typeface="Arial"/>
                <a:cs typeface="Arial"/>
              </a:rPr>
              <a:t>And when life gets stuck in the staircase – PIVOT!!!!</a:t>
            </a:r>
            <a:br>
              <a:rPr lang="en-US" b="1" dirty="0">
                <a:solidFill>
                  <a:srgbClr val="121212"/>
                </a:solidFill>
                <a:latin typeface="Arial"/>
                <a:ea typeface="Arial"/>
                <a:cs typeface="Arial"/>
              </a:rPr>
            </a:br>
            <a:endParaRPr lang="en-US" dirty="0"/>
          </a:p>
        </p:txBody>
      </p:sp>
    </p:spTree>
    <p:extLst>
      <p:ext uri="{BB962C8B-B14F-4D97-AF65-F5344CB8AC3E}">
        <p14:creationId xmlns:p14="http://schemas.microsoft.com/office/powerpoint/2010/main" val="3445758687"/>
      </p:ext>
    </p:extLst>
  </p:cSld>
  <p:clrMapOvr>
    <a:masterClrMapping/>
  </p:clrMapOvr>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customXml/itemProps3.xml><?xml version="1.0" encoding="utf-8"?>
<ds:datastoreItem xmlns:ds="http://schemas.openxmlformats.org/officeDocument/2006/customXml" ds:itemID="{38E339AF-67FC-4BA3-8B2E-038B3ED310D5}">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{24258EB2-C6AB-49F3-9E22-8B8DACA84A36}a68ed2e1-c015-4bc0-a84f-ee5b52e9f56e-TFe16e022e-be2c-4e5f-a1a0-12ee95ec224d7989ee22_win32</Template>
  <TotalTime>230</TotalTime>
  <Words>1424</Words>
  <Application>Microsoft Office PowerPoint</Application>
  <PresentationFormat>Widescreen</PresentationFormat>
  <Paragraphs>151</Paragraphs>
  <Slides>29</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Arial</vt:lpstr>
      <vt:lpstr>Avenir Next LT Pro</vt:lpstr>
      <vt:lpstr>Calibri</vt:lpstr>
      <vt:lpstr>Northern lights</vt:lpstr>
      <vt:lpstr>Creating an enviable life</vt:lpstr>
      <vt:lpstr>An enviable life is more than a busy schedule</vt:lpstr>
      <vt:lpstr>PowerPoint Presentation</vt:lpstr>
      <vt:lpstr>Making Decisions That Support an Enviable Life</vt:lpstr>
      <vt:lpstr>Purpose. Responsibility. Community. Routines. Relationships.</vt:lpstr>
      <vt:lpstr>Not Allowing Life’s Circumstances to Become an Excuse</vt:lpstr>
      <vt:lpstr>PowerPoint Presentation</vt:lpstr>
      <vt:lpstr> It might mean:     Extra planning or travel  Trying a new social event  Supporting reasonable risk  Choosing the person's interests over convenience </vt:lpstr>
      <vt:lpstr>Adapt and Overcome</vt:lpstr>
      <vt:lpstr>Acknowledge the barriers— but do not build a life around them. </vt:lpstr>
      <vt:lpstr>Setting the standard and taking responsibility</vt:lpstr>
      <vt:lpstr>Responsibility starts with what we can control </vt:lpstr>
      <vt:lpstr>Maintaining Balance and Protecting Your Mental Health</vt:lpstr>
      <vt:lpstr>Do not ignore your own needs –  burnout is real!</vt:lpstr>
      <vt:lpstr>Trust, release, Share responsibility</vt:lpstr>
      <vt:lpstr>Trust others enough to share the responsibility </vt:lpstr>
      <vt:lpstr>Link arms and build community</vt:lpstr>
      <vt:lpstr>Independence does not mean doing everything alone. Healthy lives are built through interdependence. </vt:lpstr>
      <vt:lpstr>Don’t rely on everyone else to do the work for you.     We are in this together.   One phone call. One email.  One message. They Matter. </vt:lpstr>
      <vt:lpstr>Where do I start?</vt:lpstr>
      <vt:lpstr>PowerPoint Presentation</vt:lpstr>
      <vt:lpstr>IDD Gateway resource guide  website</vt:lpstr>
      <vt:lpstr>What does this look like in STL and MO?</vt:lpstr>
      <vt:lpstr>The first “five”</vt:lpstr>
      <vt:lpstr>Enviable life  in our community     </vt:lpstr>
      <vt:lpstr>Pivot!!!!!!</vt:lpstr>
      <vt:lpstr>PowerPoint Presentation</vt:lpstr>
      <vt:lpstr>PowerPoint Presentation</vt:lpstr>
      <vt:lpstr>Keep the vision.  Adjust the plan.   Link arms.   Rest when needed.  keep moving.  And when life gets stuck in the staircase – PIVOT!!!!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Tamico Jones</dc:creator>
  <cp:lastModifiedBy>Tamico Jones</cp:lastModifiedBy>
  <cp:revision>2</cp:revision>
  <dcterms:created xsi:type="dcterms:W3CDTF">2026-09-02T03:02:09Z</dcterms:created>
  <dcterms:modified xsi:type="dcterms:W3CDTF">2026-09-02T19:56:34Z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