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22"/>
  </p:notesMasterIdLst>
  <p:sldIdLst>
    <p:sldId id="332" r:id="rId2"/>
    <p:sldId id="313" r:id="rId3"/>
    <p:sldId id="315" r:id="rId4"/>
    <p:sldId id="316" r:id="rId5"/>
    <p:sldId id="317" r:id="rId6"/>
    <p:sldId id="318" r:id="rId7"/>
    <p:sldId id="321" r:id="rId8"/>
    <p:sldId id="322" r:id="rId9"/>
    <p:sldId id="331" r:id="rId10"/>
    <p:sldId id="303" r:id="rId11"/>
    <p:sldId id="300" r:id="rId12"/>
    <p:sldId id="307" r:id="rId13"/>
    <p:sldId id="308" r:id="rId14"/>
    <p:sldId id="309" r:id="rId15"/>
    <p:sldId id="325" r:id="rId16"/>
    <p:sldId id="326" r:id="rId17"/>
    <p:sldId id="310" r:id="rId18"/>
    <p:sldId id="327" r:id="rId19"/>
    <p:sldId id="328" r:id="rId20"/>
    <p:sldId id="32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3">
          <p15:clr>
            <a:srgbClr val="A4A3A4"/>
          </p15:clr>
        </p15:guide>
        <p15:guide id="2" pos="2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A5"/>
    <a:srgbClr val="FE5000"/>
    <a:srgbClr val="0078A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671" autoAdjust="0"/>
  </p:normalViewPr>
  <p:slideViewPr>
    <p:cSldViewPr snapToGrid="0" snapToObjects="1">
      <p:cViewPr varScale="1">
        <p:scale>
          <a:sx n="79" d="100"/>
          <a:sy n="79" d="100"/>
        </p:scale>
        <p:origin x="2544" y="90"/>
      </p:cViewPr>
      <p:guideLst>
        <p:guide orient="horz" pos="2263"/>
        <p:guide pos="2872"/>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D33E76-31A5-4BEE-984C-ECF1E4427324}" type="datetimeFigureOut">
              <a:rPr lang="en-US" smtClean="0"/>
              <a:pPr/>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AAD8D7-ACB2-42AA-B699-E116EFD6B627}" type="slidenum">
              <a:rPr lang="en-US" smtClean="0"/>
              <a:pPr/>
              <a:t>‹#›</a:t>
            </a:fld>
            <a:endParaRPr lang="en-US"/>
          </a:p>
        </p:txBody>
      </p:sp>
    </p:spTree>
    <p:extLst>
      <p:ext uri="{BB962C8B-B14F-4D97-AF65-F5344CB8AC3E}">
        <p14:creationId xmlns:p14="http://schemas.microsoft.com/office/powerpoint/2010/main" val="2153357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socially complex case is one with multiple interacting factors, spanning many life domains, support entities, and community resources. It requires a holistic understanding of the client's situation, limitations of community resources, and a coordinated effort to find effective and efficient interventions, that will lead to sustainable solutions. The function of this team is to provide support the TCM Support Coordination Teams and to advise and consult to implement effective resolution to client support needs.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three core focuses of our team are: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1) Successful discharges from DMH State Operated Programs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2) Support Coordination Consultation to ensure that individuals remain in their least restrictive environments, gain access to meaningful activities, and are supported to live the lives they want with the supports they define</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3) Reduce barriers to accessing the MOCDD Waiver</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team strives to provide personalized support for individuals and their advocates navigating:</a:t>
            </a:r>
          </a:p>
          <a:p>
            <a:pPr lvl="0"/>
            <a:r>
              <a:rPr lang="en-US" sz="1200" kern="1200" dirty="0">
                <a:solidFill>
                  <a:schemeClr val="tx1"/>
                </a:solidFill>
                <a:effectLst/>
                <a:latin typeface="+mn-lt"/>
                <a:ea typeface="+mn-ea"/>
                <a:cs typeface="+mn-cs"/>
              </a:rPr>
              <a:t>- Intellectual and developmental disability or behavioral health related disability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Complex physical or cognitive impairments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Involvement across multiple service systems (e.g. health, housing, justice)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Crisis situations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Transitional life stages impacting stability</a:t>
            </a:r>
          </a:p>
        </p:txBody>
      </p:sp>
      <p:sp>
        <p:nvSpPr>
          <p:cNvPr id="4" name="Slide Number Placeholder 3"/>
          <p:cNvSpPr>
            <a:spLocks noGrp="1"/>
          </p:cNvSpPr>
          <p:nvPr>
            <p:ph type="sldNum" sz="quarter" idx="10"/>
          </p:nvPr>
        </p:nvSpPr>
        <p:spPr/>
        <p:txBody>
          <a:bodyPr/>
          <a:lstStyle/>
          <a:p>
            <a:fld id="{36144B7B-0BA8-466A-9EEB-88A3A21B62A1}" type="slidenum">
              <a:rPr lang="en-US" smtClean="0"/>
              <a:pPr/>
              <a:t>1</a:t>
            </a:fld>
            <a:endParaRPr lang="en-US"/>
          </a:p>
        </p:txBody>
      </p:sp>
    </p:spTree>
    <p:extLst>
      <p:ext uri="{BB962C8B-B14F-4D97-AF65-F5344CB8AC3E}">
        <p14:creationId xmlns:p14="http://schemas.microsoft.com/office/powerpoint/2010/main" val="2407474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Overseen by Theresa Roberts and their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currently 25 individuals in DD SOP Crisis beds; this capacity will grow to 40 within 18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on, first off, highest acuity; Prioritized based on : Homeless, Hospital and Jail</a:t>
            </a:r>
          </a:p>
          <a:p>
            <a:endParaRPr lang="en-US" dirty="0"/>
          </a:p>
          <a:p>
            <a:r>
              <a:rPr lang="en-US" dirty="0"/>
              <a:t>Typically need intensive wrap around supports</a:t>
            </a:r>
          </a:p>
          <a:p>
            <a:endParaRPr lang="en-US" dirty="0"/>
          </a:p>
          <a:p>
            <a:r>
              <a:rPr lang="en-US" dirty="0"/>
              <a:t>Historically were spending 18 months to 2.5 years</a:t>
            </a:r>
          </a:p>
          <a:p>
            <a:r>
              <a:rPr lang="en-US" dirty="0"/>
              <a:t>Most discharges are now within 12 – 16 months</a:t>
            </a:r>
          </a:p>
          <a:p>
            <a:endParaRPr lang="en-US" dirty="0"/>
          </a:p>
        </p:txBody>
      </p:sp>
      <p:sp>
        <p:nvSpPr>
          <p:cNvPr id="4" name="Slide Number Placeholder 3"/>
          <p:cNvSpPr>
            <a:spLocks noGrp="1"/>
          </p:cNvSpPr>
          <p:nvPr>
            <p:ph type="sldNum" sz="quarter" idx="5"/>
          </p:nvPr>
        </p:nvSpPr>
        <p:spPr/>
        <p:txBody>
          <a:bodyPr/>
          <a:lstStyle/>
          <a:p>
            <a:fld id="{0AAAD8D7-ACB2-42AA-B699-E116EFD6B627}" type="slidenum">
              <a:rPr lang="en-US" smtClean="0"/>
              <a:pPr/>
              <a:t>4</a:t>
            </a:fld>
            <a:endParaRPr lang="en-US"/>
          </a:p>
        </p:txBody>
      </p:sp>
    </p:spTree>
    <p:extLst>
      <p:ext uri="{BB962C8B-B14F-4D97-AF65-F5344CB8AC3E}">
        <p14:creationId xmlns:p14="http://schemas.microsoft.com/office/powerpoint/2010/main" val="3951819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Take Aways:</a:t>
            </a:r>
          </a:p>
          <a:p>
            <a:r>
              <a:rPr lang="en-US" dirty="0"/>
              <a:t>Acute Distress</a:t>
            </a:r>
          </a:p>
          <a:p>
            <a:r>
              <a:rPr lang="en-US" dirty="0"/>
              <a:t>Medication Stabilization NOT Behavioral Modification</a:t>
            </a:r>
          </a:p>
          <a:p>
            <a:r>
              <a:rPr lang="en-US" dirty="0"/>
              <a:t>Physically stable</a:t>
            </a:r>
          </a:p>
          <a:p>
            <a:r>
              <a:rPr lang="en-US" dirty="0"/>
              <a:t>Able to Verbally Communicate</a:t>
            </a:r>
          </a:p>
          <a:p>
            <a:r>
              <a:rPr lang="en-US" dirty="0"/>
              <a:t>No pending legal charges</a:t>
            </a:r>
          </a:p>
          <a:p>
            <a:endParaRPr lang="en-US" dirty="0"/>
          </a:p>
        </p:txBody>
      </p:sp>
      <p:sp>
        <p:nvSpPr>
          <p:cNvPr id="4" name="Slide Number Placeholder 3"/>
          <p:cNvSpPr>
            <a:spLocks noGrp="1"/>
          </p:cNvSpPr>
          <p:nvPr>
            <p:ph type="sldNum" sz="quarter" idx="5"/>
          </p:nvPr>
        </p:nvSpPr>
        <p:spPr/>
        <p:txBody>
          <a:bodyPr/>
          <a:lstStyle/>
          <a:p>
            <a:fld id="{C3F1A4C5-8144-423F-A937-568E884F7482}" type="slidenum">
              <a:rPr lang="en-US" smtClean="0"/>
              <a:t>6</a:t>
            </a:fld>
            <a:endParaRPr lang="en-US"/>
          </a:p>
        </p:txBody>
      </p:sp>
    </p:spTree>
    <p:extLst>
      <p:ext uri="{BB962C8B-B14F-4D97-AF65-F5344CB8AC3E}">
        <p14:creationId xmlns:p14="http://schemas.microsoft.com/office/powerpoint/2010/main" val="139704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AAD8D7-ACB2-42AA-B699-E116EFD6B627}" type="slidenum">
              <a:rPr lang="en-US" smtClean="0"/>
              <a:pPr/>
              <a:t>9</a:t>
            </a:fld>
            <a:endParaRPr lang="en-US"/>
          </a:p>
        </p:txBody>
      </p:sp>
    </p:spTree>
    <p:extLst>
      <p:ext uri="{BB962C8B-B14F-4D97-AF65-F5344CB8AC3E}">
        <p14:creationId xmlns:p14="http://schemas.microsoft.com/office/powerpoint/2010/main" val="3260480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Garamond" panose="02020404030301010803" pitchFamily="18" charset="0"/>
                <a:ea typeface="Aptos" panose="020B0004020202020204" pitchFamily="34" charset="0"/>
                <a:cs typeface="Times New Roman" panose="02020603050405020304" pitchFamily="18" charset="0"/>
              </a:rPr>
              <a:t>Who: We are Support Coordinators for Support Coordinators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Garamond" panose="02020404030301010803" pitchFamily="18" charset="0"/>
                <a:ea typeface="Aptos" panose="020B0004020202020204" pitchFamily="34" charset="0"/>
                <a:cs typeface="Times New Roman" panose="02020603050405020304" pitchFamily="18" charset="0"/>
              </a:rPr>
              <a:t>What: </a:t>
            </a:r>
            <a:r>
              <a:rPr lang="en-US" sz="1100" dirty="0">
                <a:solidFill>
                  <a:srgbClr val="1F497D"/>
                </a:solidFill>
                <a:effectLst/>
                <a:latin typeface="Garamond" panose="02020404030301010803" pitchFamily="18" charset="0"/>
                <a:ea typeface="Calibri" panose="020F0502020204030204" pitchFamily="34" charset="0"/>
              </a:rPr>
              <a:t>The Statewide Support Coordination Specialist is a problem-solving role designed to  provide consultation to individual teams on cases where the team needs additional resources once all other avenues have been explored. These consultations occur on complex cases where all necessary steps and processes have been followed, and yet the planning team is not successful in assisting the individual and their support network with finding the appropriate level of support.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Garamond" panose="02020404030301010803" pitchFamily="18" charset="0"/>
                <a:ea typeface="Aptos" panose="020B0004020202020204" pitchFamily="34" charset="0"/>
                <a:cs typeface="Times New Roman" panose="02020603050405020304" pitchFamily="18" charset="0"/>
              </a:rPr>
              <a:t>Provide holistic support for SCs on socially complex cases. That is one with multiple interacting factors, spanning many life domains, support entities, and community resources. It requires a holistic understanding of the client's situation, limitations of community resources, and a coordinated effort to find effective and efficient interventions, that will lead to sustainable solutions. The function of this team is to provide support the TCM Support Coordination Teams and to advise and consult to implement effective resolution to client support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1F497D"/>
              </a:solidFill>
              <a:effectLst/>
              <a:latin typeface="Garamond" panose="02020404030301010803"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1F497D"/>
                </a:solidFill>
                <a:effectLst/>
                <a:latin typeface="Garamond" panose="02020404030301010803" pitchFamily="18" charset="0"/>
                <a:ea typeface="Calibri" panose="020F0502020204030204" pitchFamily="34" charset="0"/>
              </a:rPr>
              <a:t>The funding stream of your individual does not matter to us. We are focused really on supporting you all when you get the brick wall of what to do 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1F497D"/>
              </a:solidFill>
              <a:effectLst/>
              <a:latin typeface="Garamond" panose="02020404030301010803" pitchFamily="18" charset="0"/>
              <a:ea typeface="Calibri" panose="020F0502020204030204" pitchFamily="34" charset="0"/>
            </a:endParaRPr>
          </a:p>
          <a:p>
            <a:pPr marL="0">
              <a:lnSpc>
                <a:spcPct val="107000"/>
              </a:lnSpc>
              <a:spcBef>
                <a:spcPts val="0"/>
              </a:spcBef>
              <a:spcAft>
                <a:spcPts val="800"/>
              </a:spcAft>
            </a:pPr>
            <a:r>
              <a:rPr lang="en-US" sz="1100" u="sng" dirty="0">
                <a:latin typeface="Garamond" panose="02020404030301010803" pitchFamily="18" charset="0"/>
              </a:rPr>
              <a:t>We will not be assuming the role of case manager for consultation cases.</a:t>
            </a:r>
          </a:p>
          <a:p>
            <a:pPr marL="0" marR="0">
              <a:lnSpc>
                <a:spcPct val="107000"/>
              </a:lnSpc>
              <a:spcBef>
                <a:spcPts val="0"/>
              </a:spcBef>
              <a:spcAft>
                <a:spcPts val="800"/>
              </a:spcAft>
            </a:pPr>
            <a:r>
              <a:rPr lang="en-US" sz="1100" dirty="0">
                <a:latin typeface="Garamond" panose="02020404030301010803" pitchFamily="18" charset="0"/>
              </a:rPr>
              <a:t>We will be giving you a list of recommendations.</a:t>
            </a:r>
          </a:p>
          <a:p>
            <a:pPr marL="0">
              <a:lnSpc>
                <a:spcPct val="107000"/>
              </a:lnSpc>
              <a:spcBef>
                <a:spcPts val="0"/>
              </a:spcBef>
              <a:spcAft>
                <a:spcPts val="800"/>
              </a:spcAft>
            </a:pPr>
            <a:r>
              <a:rPr lang="en-US" sz="1100" dirty="0">
                <a:latin typeface="Garamond" panose="02020404030301010803" pitchFamily="18" charset="0"/>
              </a:rPr>
              <a:t>We will review your documentation (PCSP, BSP, log notes and anything else you think will help us understand the individual) and then we will meet with you and the support team to discuss recommendations for services and supports. </a:t>
            </a:r>
          </a:p>
          <a:p>
            <a:pPr marL="0">
              <a:lnSpc>
                <a:spcPct val="107000"/>
              </a:lnSpc>
              <a:spcBef>
                <a:spcPts val="0"/>
              </a:spcBef>
              <a:spcAft>
                <a:spcPts val="800"/>
              </a:spcAft>
            </a:pPr>
            <a:r>
              <a:rPr lang="en-US" sz="1100" dirty="0">
                <a:latin typeface="Garamond" panose="02020404030301010803" pitchFamily="18" charset="0"/>
              </a:rPr>
              <a:t>This is brainstorming, after you have worked with your local team</a:t>
            </a:r>
            <a:r>
              <a:rPr lang="en-US" sz="1100" kern="100" dirty="0">
                <a:effectLst/>
                <a:latin typeface="Garamond" panose="02020404030301010803" pitchFamily="18" charset="0"/>
                <a:ea typeface="Calibri" panose="020F0502020204030204" pitchFamily="34" charset="0"/>
                <a:cs typeface="Times New Roman" panose="02020603050405020304" pitchFamily="18" charset="0"/>
              </a:rPr>
              <a:t>.</a:t>
            </a:r>
          </a:p>
          <a:p>
            <a:pPr marL="0">
              <a:lnSpc>
                <a:spcPct val="107000"/>
              </a:lnSpc>
              <a:spcBef>
                <a:spcPts val="0"/>
              </a:spcBef>
              <a:spcAft>
                <a:spcPts val="800"/>
              </a:spcAft>
            </a:pPr>
            <a:endParaRPr lang="en-US" sz="1100" kern="100" dirty="0">
              <a:effectLst/>
              <a:latin typeface="Garamond" panose="02020404030301010803" pitchFamily="18" charset="0"/>
              <a:ea typeface="Calibri" panose="020F0502020204030204" pitchFamily="34" charset="0"/>
              <a:cs typeface="Times New Roman" panose="02020603050405020304" pitchFamily="18" charset="0"/>
            </a:endParaRPr>
          </a:p>
          <a:p>
            <a:r>
              <a:rPr lang="en-US" sz="1100" dirty="0">
                <a:latin typeface="Garamond" panose="02020404030301010803" pitchFamily="18" charset="0"/>
              </a:rPr>
              <a:t>Some referrals are directly from the hospitals (just because we have been on other calls)</a:t>
            </a:r>
          </a:p>
          <a:p>
            <a:r>
              <a:rPr lang="en-US" sz="1100" dirty="0">
                <a:latin typeface="Garamond" panose="02020404030301010803" pitchFamily="18" charset="0"/>
              </a:rPr>
              <a:t>Some referrals are from DDPSS</a:t>
            </a:r>
          </a:p>
          <a:p>
            <a:r>
              <a:rPr lang="en-US" sz="1100" dirty="0">
                <a:latin typeface="Garamond" panose="02020404030301010803" pitchFamily="18" charset="0"/>
              </a:rPr>
              <a:t>Some referrals from you all</a:t>
            </a:r>
          </a:p>
          <a:p>
            <a:r>
              <a:rPr lang="en-US" sz="1100" dirty="0">
                <a:latin typeface="Garamond" panose="02020404030301010803" pitchFamily="18" charset="0"/>
              </a:rPr>
              <a:t>Most are from us watching the Red Hot List</a:t>
            </a:r>
          </a:p>
        </p:txBody>
      </p:sp>
      <p:sp>
        <p:nvSpPr>
          <p:cNvPr id="4" name="Slide Number Placeholder 3"/>
          <p:cNvSpPr>
            <a:spLocks noGrp="1"/>
          </p:cNvSpPr>
          <p:nvPr>
            <p:ph type="sldNum" sz="quarter" idx="5"/>
          </p:nvPr>
        </p:nvSpPr>
        <p:spPr/>
        <p:txBody>
          <a:bodyPr/>
          <a:lstStyle/>
          <a:p>
            <a:fld id="{0AAAD8D7-ACB2-42AA-B699-E116EFD6B627}" type="slidenum">
              <a:rPr lang="en-US" smtClean="0"/>
              <a:pPr/>
              <a:t>10</a:t>
            </a:fld>
            <a:endParaRPr lang="en-US"/>
          </a:p>
        </p:txBody>
      </p:sp>
    </p:spTree>
    <p:extLst>
      <p:ext uri="{BB962C8B-B14F-4D97-AF65-F5344CB8AC3E}">
        <p14:creationId xmlns:p14="http://schemas.microsoft.com/office/powerpoint/2010/main" val="3277738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worry – there’s an email you will get.</a:t>
            </a:r>
          </a:p>
        </p:txBody>
      </p:sp>
      <p:sp>
        <p:nvSpPr>
          <p:cNvPr id="4" name="Slide Number Placeholder 3"/>
          <p:cNvSpPr>
            <a:spLocks noGrp="1"/>
          </p:cNvSpPr>
          <p:nvPr>
            <p:ph type="sldNum" sz="quarter" idx="5"/>
          </p:nvPr>
        </p:nvSpPr>
        <p:spPr/>
        <p:txBody>
          <a:bodyPr/>
          <a:lstStyle/>
          <a:p>
            <a:fld id="{0AAAD8D7-ACB2-42AA-B699-E116EFD6B627}" type="slidenum">
              <a:rPr lang="en-US" smtClean="0"/>
              <a:pPr/>
              <a:t>11</a:t>
            </a:fld>
            <a:endParaRPr lang="en-US"/>
          </a:p>
        </p:txBody>
      </p:sp>
    </p:spTree>
    <p:extLst>
      <p:ext uri="{BB962C8B-B14F-4D97-AF65-F5344CB8AC3E}">
        <p14:creationId xmlns:p14="http://schemas.microsoft.com/office/powerpoint/2010/main" val="1347280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144B7B-0BA8-466A-9EEB-88A3A21B62A1}" type="slidenum">
              <a:rPr lang="en-US" smtClean="0"/>
              <a:pPr/>
              <a:t>12</a:t>
            </a:fld>
            <a:endParaRPr lang="en-US"/>
          </a:p>
        </p:txBody>
      </p:sp>
    </p:spTree>
    <p:extLst>
      <p:ext uri="{BB962C8B-B14F-4D97-AF65-F5344CB8AC3E}">
        <p14:creationId xmlns:p14="http://schemas.microsoft.com/office/powerpoint/2010/main" val="2407474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program offers psychiatric stabilization services for Dual Diagnosed (Behavioral Health and IDD) clients via in person and telehealth visits. Clients who have been identified as needing psychiatric stabilization are able to receive these extra support services. </a:t>
            </a:r>
          </a:p>
          <a:p>
            <a:endParaRPr lang="en-US" sz="1800" kern="100" dirty="0">
              <a:effectLst/>
              <a:latin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cs typeface="Times New Roman" panose="02020603050405020304" pitchFamily="18" charset="0"/>
              </a:rPr>
              <a:t>Team reviews 30day discharge dashboard, EMTs, Psychotropic prescriptions</a:t>
            </a:r>
          </a:p>
          <a:p>
            <a:r>
              <a:rPr lang="en-US" sz="1800" kern="100" dirty="0">
                <a:effectLst/>
                <a:latin typeface="Calibri" panose="020F0502020204030204" pitchFamily="34" charset="0"/>
                <a:cs typeface="Times New Roman" panose="02020603050405020304" pitchFamily="18" charset="0"/>
              </a:rPr>
              <a:t>Providers Refer Individuals</a:t>
            </a:r>
          </a:p>
          <a:p>
            <a:r>
              <a:rPr lang="en-US" sz="1800" kern="100" dirty="0">
                <a:effectLst/>
                <a:latin typeface="Calibri" panose="020F0502020204030204" pitchFamily="34" charset="0"/>
                <a:cs typeface="Times New Roman" panose="02020603050405020304" pitchFamily="18" charset="0"/>
              </a:rPr>
              <a:t>SCs refer individuals</a:t>
            </a:r>
            <a:endParaRPr lang="en-US" sz="1100" dirty="0">
              <a:latin typeface="Garamond" panose="02020404030301010803" pitchFamily="18" charset="0"/>
            </a:endParaRPr>
          </a:p>
        </p:txBody>
      </p:sp>
      <p:sp>
        <p:nvSpPr>
          <p:cNvPr id="4" name="Slide Number Placeholder 3"/>
          <p:cNvSpPr>
            <a:spLocks noGrp="1"/>
          </p:cNvSpPr>
          <p:nvPr>
            <p:ph type="sldNum" sz="quarter" idx="5"/>
          </p:nvPr>
        </p:nvSpPr>
        <p:spPr/>
        <p:txBody>
          <a:bodyPr/>
          <a:lstStyle/>
          <a:p>
            <a:fld id="{0AAAD8D7-ACB2-42AA-B699-E116EFD6B627}" type="slidenum">
              <a:rPr lang="en-US" smtClean="0"/>
              <a:pPr/>
              <a:t>13</a:t>
            </a:fld>
            <a:endParaRPr lang="en-US"/>
          </a:p>
        </p:txBody>
      </p:sp>
    </p:spTree>
    <p:extLst>
      <p:ext uri="{BB962C8B-B14F-4D97-AF65-F5344CB8AC3E}">
        <p14:creationId xmlns:p14="http://schemas.microsoft.com/office/powerpoint/2010/main" val="1520633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dirty="0">
                <a:effectLst/>
              </a:rPr>
              <a:t>When a referral is received, we ask for the following. We will also send a consent to treat form for the legally responsible person to sign as well as sleep chart for competition.</a:t>
            </a:r>
          </a:p>
          <a:p>
            <a:pPr>
              <a:spcBef>
                <a:spcPts val="0"/>
              </a:spcBef>
              <a:spcAft>
                <a:spcPts val="0"/>
              </a:spcAft>
            </a:pPr>
            <a:r>
              <a:rPr lang="en-US" dirty="0">
                <a:effectLst/>
              </a:rPr>
              <a:t>We ask that Support Coordinator submit the following if it is available</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ISP</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BSP</a:t>
            </a:r>
          </a:p>
          <a:p>
            <a:pPr marL="1143000" marR="0" lvl="2" indent="-228600">
              <a:spcBef>
                <a:spcPts val="0"/>
              </a:spcBef>
              <a:spcAft>
                <a:spcPts val="0"/>
              </a:spcAft>
              <a:buFont typeface="+mj-lt"/>
              <a:buAutoNum type="roman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BCBA or RBT name and contact information</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ISL House Manager</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Nurse Name and Contact information</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Current copies of lab</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Psychiatrist Name and contact information</a:t>
            </a:r>
          </a:p>
          <a:p>
            <a:pPr marL="1143000" marR="0" lvl="2" indent="-228600">
              <a:spcBef>
                <a:spcPts val="0"/>
              </a:spcBef>
              <a:spcAft>
                <a:spcPts val="0"/>
              </a:spcAft>
              <a:buFont typeface="+mj-lt"/>
              <a:buAutoNum type="roman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Last visit and next visit date</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Medical Doctors and contact information</a:t>
            </a:r>
          </a:p>
          <a:p>
            <a:pPr marL="1143000" marR="0" lvl="2" indent="-228600">
              <a:spcBef>
                <a:spcPts val="0"/>
              </a:spcBef>
              <a:spcAft>
                <a:spcPts val="0"/>
              </a:spcAft>
              <a:buFont typeface="+mj-lt"/>
              <a:buAutoNum type="roman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Last visit and next visit date</a:t>
            </a:r>
          </a:p>
          <a:p>
            <a:pPr marL="742950" marR="0" lvl="1" indent="-285750">
              <a:spcBef>
                <a:spcPts val="0"/>
              </a:spcBef>
              <a:spcAft>
                <a:spcPts val="0"/>
              </a:spcAft>
              <a:buFont typeface="+mj-lt"/>
              <a:buAutoNum type="alphaLcPeriod"/>
            </a:pPr>
            <a:r>
              <a:rPr lang="en-US" sz="1200" dirty="0">
                <a:effectLst/>
                <a:latin typeface="Garamond" panose="02020404030301010803" pitchFamily="18" charset="0"/>
                <a:ea typeface="Times New Roman" panose="02020603050405020304" pitchFamily="18" charset="0"/>
                <a:cs typeface="Times New Roman" panose="02020603050405020304" pitchFamily="18" charset="0"/>
              </a:rPr>
              <a:t>Address &amp; Phone of individual</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Please have staff work to complete the attached Sleep Sheet</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Medication</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Pharmacy Name and Contact information</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Guardian contact information</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Inform the provider agency (if one is being accessed) of their role and responsibility to respond promptly </a:t>
            </a:r>
          </a:p>
          <a:p>
            <a:pPr marL="342900" marR="0" lvl="0" indent="-342900">
              <a:spcBef>
                <a:spcPts val="0"/>
              </a:spcBef>
              <a:spcAft>
                <a:spcPts val="0"/>
              </a:spcAft>
              <a:buFont typeface="Garamond" panose="02020404030301010803" pitchFamily="18" charset="0"/>
              <a:buAutoNum type="arabicParenR"/>
            </a:pPr>
            <a:r>
              <a:rPr lang="en-US" sz="1200" dirty="0">
                <a:effectLst/>
                <a:latin typeface="Garamond" panose="02020404030301010803" pitchFamily="18" charset="0"/>
                <a:ea typeface="Times New Roman" panose="02020603050405020304" pitchFamily="18" charset="0"/>
                <a:cs typeface="Arial" panose="020B0604020202020204" pitchFamily="34" charset="0"/>
              </a:rPr>
              <a:t>Inform the house staff of the increased support that the DD-PSS program will offer to them and the client</a:t>
            </a:r>
          </a:p>
        </p:txBody>
      </p:sp>
      <p:sp>
        <p:nvSpPr>
          <p:cNvPr id="4" name="Slide Number Placeholder 3"/>
          <p:cNvSpPr>
            <a:spLocks noGrp="1"/>
          </p:cNvSpPr>
          <p:nvPr>
            <p:ph type="sldNum" sz="quarter" idx="5"/>
          </p:nvPr>
        </p:nvSpPr>
        <p:spPr/>
        <p:txBody>
          <a:bodyPr/>
          <a:lstStyle/>
          <a:p>
            <a:fld id="{0AAAD8D7-ACB2-42AA-B699-E116EFD6B627}" type="slidenum">
              <a:rPr lang="en-US" smtClean="0"/>
              <a:pPr/>
              <a:t>14</a:t>
            </a:fld>
            <a:endParaRPr lang="en-US"/>
          </a:p>
        </p:txBody>
      </p:sp>
    </p:spTree>
    <p:extLst>
      <p:ext uri="{BB962C8B-B14F-4D97-AF65-F5344CB8AC3E}">
        <p14:creationId xmlns:p14="http://schemas.microsoft.com/office/powerpoint/2010/main" val="409821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started with this on our team from R&amp;R</a:t>
            </a:r>
          </a:p>
          <a:p>
            <a:endParaRPr lang="en-US" dirty="0"/>
          </a:p>
          <a:p>
            <a:r>
              <a:rPr lang="en-US" dirty="0"/>
              <a:t>In recent budget, DDD was provided 2 new FTE and funding for an additional 50 slots</a:t>
            </a:r>
          </a:p>
          <a:p>
            <a:endParaRPr lang="en-US" dirty="0"/>
          </a:p>
          <a:p>
            <a:r>
              <a:rPr lang="en-US" dirty="0"/>
              <a:t>Previously there were delays with families obtaining the support they need, new design to is to streamline the process and decrease time to being placed on waitlist and time to being moved into waiver services.</a:t>
            </a:r>
          </a:p>
          <a:p>
            <a:endParaRPr lang="en-US" dirty="0"/>
          </a:p>
          <a:p>
            <a:r>
              <a:rPr lang="en-US" sz="1200" kern="1200" dirty="0">
                <a:solidFill>
                  <a:schemeClr val="tx1"/>
                </a:solidFill>
                <a:effectLst/>
                <a:latin typeface="+mn-lt"/>
                <a:ea typeface="+mn-ea"/>
                <a:cs typeface="+mn-cs"/>
              </a:rPr>
              <a:t>The DDD MOCDD Team offers assistance for the MO Children’s Developmental Disabilities (MOCDD) Waiver Application process in two ways. </a:t>
            </a:r>
          </a:p>
          <a:p>
            <a:r>
              <a:rPr lang="en-US" sz="1200" b="1" kern="1200" dirty="0">
                <a:solidFill>
                  <a:schemeClr val="tx1"/>
                </a:solidFill>
                <a:effectLst/>
                <a:latin typeface="+mn-lt"/>
                <a:ea typeface="+mn-ea"/>
                <a:cs typeface="+mn-cs"/>
              </a:rPr>
              <a:t>Technical Assistance:</a:t>
            </a:r>
            <a:r>
              <a:rPr lang="en-US" sz="1200" kern="1200" dirty="0">
                <a:solidFill>
                  <a:schemeClr val="tx1"/>
                </a:solidFill>
                <a:effectLst/>
                <a:latin typeface="+mn-lt"/>
                <a:ea typeface="+mn-ea"/>
                <a:cs typeface="+mn-cs"/>
              </a:rPr>
              <a:t> Support Coordinators can reach out to request help or consult with the team on completing a MOCDD Waiver Application Packet. </a:t>
            </a:r>
          </a:p>
          <a:p>
            <a:r>
              <a:rPr lang="en-US" sz="1200" b="1" kern="1200" dirty="0">
                <a:solidFill>
                  <a:schemeClr val="tx1"/>
                </a:solidFill>
                <a:effectLst/>
                <a:latin typeface="+mn-lt"/>
                <a:ea typeface="+mn-ea"/>
                <a:cs typeface="+mn-cs"/>
              </a:rPr>
              <a:t>Completion of Full Packet:</a:t>
            </a:r>
            <a:r>
              <a:rPr lang="en-US" sz="1200" kern="1200" dirty="0">
                <a:solidFill>
                  <a:schemeClr val="tx1"/>
                </a:solidFill>
                <a:effectLst/>
                <a:latin typeface="+mn-lt"/>
                <a:ea typeface="+mn-ea"/>
                <a:cs typeface="+mn-cs"/>
              </a:rPr>
              <a:t> Support Coordinators or individuals and families can request that the DDD MOCDD Team complete the entire waiver application process. The DDD MOCDD Team will assume case management responsibilities. If the individual is added to the waitlist, the DDD MOCDD Team will transfer the individual back to the originating TCM or appropriate TCM.</a:t>
            </a:r>
          </a:p>
          <a:p>
            <a:endParaRPr lang="en-US" dirty="0"/>
          </a:p>
        </p:txBody>
      </p:sp>
      <p:sp>
        <p:nvSpPr>
          <p:cNvPr id="4" name="Slide Number Placeholder 3"/>
          <p:cNvSpPr>
            <a:spLocks noGrp="1"/>
          </p:cNvSpPr>
          <p:nvPr>
            <p:ph type="sldNum" sz="quarter" idx="5"/>
          </p:nvPr>
        </p:nvSpPr>
        <p:spPr/>
        <p:txBody>
          <a:bodyPr/>
          <a:lstStyle/>
          <a:p>
            <a:fld id="{0AAAD8D7-ACB2-42AA-B699-E116EFD6B627}" type="slidenum">
              <a:rPr lang="en-US" smtClean="0"/>
              <a:pPr/>
              <a:t>16</a:t>
            </a:fld>
            <a:endParaRPr lang="en-US"/>
          </a:p>
        </p:txBody>
      </p:sp>
    </p:spTree>
    <p:extLst>
      <p:ext uri="{BB962C8B-B14F-4D97-AF65-F5344CB8AC3E}">
        <p14:creationId xmlns:p14="http://schemas.microsoft.com/office/powerpoint/2010/main" val="4219012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BH/IDD (BID) – Behavioral Health (Mental Health) Intellectual and Developmental Disability</a:t>
            </a:r>
          </a:p>
          <a:p>
            <a:r>
              <a:rPr lang="en-US" dirty="0"/>
              <a:t>Currently these efforts are focused on Residential Service Providers</a:t>
            </a:r>
          </a:p>
          <a:p>
            <a:r>
              <a:rPr lang="en-US" dirty="0"/>
              <a:t>In process to develop other providers and best practices</a:t>
            </a:r>
          </a:p>
          <a:p>
            <a:r>
              <a:rPr lang="en-US" dirty="0"/>
              <a:t>This is not Value Based Payment</a:t>
            </a:r>
          </a:p>
        </p:txBody>
      </p:sp>
      <p:sp>
        <p:nvSpPr>
          <p:cNvPr id="4" name="Slide Number Placeholder 3"/>
          <p:cNvSpPr>
            <a:spLocks noGrp="1"/>
          </p:cNvSpPr>
          <p:nvPr>
            <p:ph type="sldNum" sz="quarter" idx="5"/>
          </p:nvPr>
        </p:nvSpPr>
        <p:spPr/>
        <p:txBody>
          <a:bodyPr/>
          <a:lstStyle/>
          <a:p>
            <a:fld id="{0AAAD8D7-ACB2-42AA-B699-E116EFD6B627}" type="slidenum">
              <a:rPr lang="en-US" smtClean="0"/>
              <a:pPr/>
              <a:t>17</a:t>
            </a:fld>
            <a:endParaRPr lang="en-US"/>
          </a:p>
        </p:txBody>
      </p:sp>
    </p:spTree>
    <p:extLst>
      <p:ext uri="{BB962C8B-B14F-4D97-AF65-F5344CB8AC3E}">
        <p14:creationId xmlns:p14="http://schemas.microsoft.com/office/powerpoint/2010/main" val="127814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AAD8D7-ACB2-42AA-B699-E116EFD6B627}" type="slidenum">
              <a:rPr lang="en-US" smtClean="0"/>
              <a:pPr/>
              <a:t>20</a:t>
            </a:fld>
            <a:endParaRPr lang="en-US"/>
          </a:p>
        </p:txBody>
      </p:sp>
    </p:spTree>
    <p:extLst>
      <p:ext uri="{BB962C8B-B14F-4D97-AF65-F5344CB8AC3E}">
        <p14:creationId xmlns:p14="http://schemas.microsoft.com/office/powerpoint/2010/main" val="1173224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extBox 7">
            <a:extLst>
              <a:ext uri="{FF2B5EF4-FFF2-40B4-BE49-F238E27FC236}">
                <a16:creationId xmlns:a16="http://schemas.microsoft.com/office/drawing/2014/main" id="{9AF4340D-73B6-4468-ED3D-2214F5321BED}"/>
              </a:ext>
            </a:extLst>
          </p:cNvPr>
          <p:cNvSpPr txBox="1"/>
          <p:nvPr userDrawn="1"/>
        </p:nvSpPr>
        <p:spPr>
          <a:xfrm>
            <a:off x="1028024" y="6528632"/>
            <a:ext cx="6198974" cy="261610"/>
          </a:xfrm>
          <a:prstGeom prst="rect">
            <a:avLst/>
          </a:prstGeom>
          <a:noFill/>
        </p:spPr>
        <p:txBody>
          <a:bodyPr wrap="square" rtlCol="0">
            <a:spAutoFit/>
          </a:bodyPr>
          <a:lstStyle/>
          <a:p>
            <a:r>
              <a:rPr lang="en-US" sz="1100" b="1" u="none" kern="1200" dirty="0">
                <a:solidFill>
                  <a:srgbClr val="007AA5"/>
                </a:solidFill>
                <a:effectLst/>
                <a:latin typeface="+mn-lt"/>
                <a:ea typeface="+mn-ea"/>
                <a:cs typeface="+mn-cs"/>
              </a:rPr>
              <a:t>https://dmh.mo.gov/dev-disabilities  </a:t>
            </a:r>
            <a:r>
              <a:rPr lang="en-US" sz="1100" b="0" u="none" kern="1200" dirty="0">
                <a:solidFill>
                  <a:srgbClr val="007AA5"/>
                </a:solidFill>
                <a:effectLst/>
                <a:latin typeface="Tahoma" panose="020B0604030504040204" pitchFamily="34" charset="0"/>
                <a:ea typeface="Tahoma" panose="020B0604030504040204" pitchFamily="34" charset="0"/>
                <a:cs typeface="Tahoma" panose="020B0604030504040204" pitchFamily="34" charset="0"/>
              </a:rPr>
              <a:t>MISSOURI DEPARTMENT OF MENTAL HEALTH</a:t>
            </a:r>
            <a:endParaRPr lang="en-US" sz="1100" b="0" u="none" dirty="0">
              <a:solidFill>
                <a:srgbClr val="007AA5"/>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descr="Shape&#10;&#10;Description automatically generated with medium confidence">
            <a:extLst>
              <a:ext uri="{FF2B5EF4-FFF2-40B4-BE49-F238E27FC236}">
                <a16:creationId xmlns:a16="http://schemas.microsoft.com/office/drawing/2014/main" id="{0F3343A4-92EF-2B9A-8FD5-FC7B4FA6838A}"/>
              </a:ext>
            </a:extLst>
          </p:cNvPr>
          <p:cNvPicPr>
            <a:picLocks noChangeAspect="1"/>
          </p:cNvPicPr>
          <p:nvPr userDrawn="1"/>
        </p:nvPicPr>
        <p:blipFill>
          <a:blip r:embed="rId2"/>
          <a:stretch>
            <a:fillRect/>
          </a:stretch>
        </p:blipFill>
        <p:spPr>
          <a:xfrm>
            <a:off x="1355623" y="708564"/>
            <a:ext cx="5035783" cy="493704"/>
          </a:xfrm>
          <a:prstGeom prst="rect">
            <a:avLst/>
          </a:prstGeom>
        </p:spPr>
      </p:pic>
    </p:spTree>
    <p:extLst>
      <p:ext uri="{BB962C8B-B14F-4D97-AF65-F5344CB8AC3E}">
        <p14:creationId xmlns:p14="http://schemas.microsoft.com/office/powerpoint/2010/main" val="3205781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dirty="0"/>
              <a:t>‹#›</a:t>
            </a:fld>
            <a:endParaRPr lang="en-US" dirty="0"/>
          </a:p>
        </p:txBody>
      </p:sp>
    </p:spTree>
    <p:extLst>
      <p:ext uri="{BB962C8B-B14F-4D97-AF65-F5344CB8AC3E}">
        <p14:creationId xmlns:p14="http://schemas.microsoft.com/office/powerpoint/2010/main" val="359953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4989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E29191-B8B4-184C-BDE4-4EF481415857}" type="slidenum">
              <a:rPr lang="en-US" smtClean="0"/>
              <a:pPr/>
              <a:t>‹#›</a:t>
            </a:fld>
            <a:endParaRPr lang="en-US"/>
          </a:p>
        </p:txBody>
      </p:sp>
    </p:spTree>
    <p:extLst>
      <p:ext uri="{BB962C8B-B14F-4D97-AF65-F5344CB8AC3E}">
        <p14:creationId xmlns:p14="http://schemas.microsoft.com/office/powerpoint/2010/main" val="2643442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250056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14265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244582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44086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4176652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57956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35133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0289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23796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86215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3044819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7BF9AD-3C89-2649-8250-8DDB3A8CB912}"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E29191-B8B4-184C-BDE4-4EF481415857}" type="slidenum">
              <a:rPr lang="en-US" smtClean="0"/>
              <a:pPr/>
              <a:t>‹#›</a:t>
            </a:fld>
            <a:endParaRPr lang="en-US" dirty="0"/>
          </a:p>
        </p:txBody>
      </p:sp>
    </p:spTree>
    <p:extLst>
      <p:ext uri="{BB962C8B-B14F-4D97-AF65-F5344CB8AC3E}">
        <p14:creationId xmlns:p14="http://schemas.microsoft.com/office/powerpoint/2010/main" val="2588536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15" name="Subtitle 2"/>
          <p:cNvSpPr>
            <a:spLocks noGrp="1"/>
          </p:cNvSpPr>
          <p:nvPr>
            <p:ph type="subTitle" idx="1" hasCustomPrompt="1"/>
          </p:nvPr>
        </p:nvSpPr>
        <p:spPr>
          <a:xfrm>
            <a:off x="881408" y="2341622"/>
            <a:ext cx="6400800" cy="1019941"/>
          </a:xfrm>
        </p:spPr>
        <p:txBody>
          <a:bodyPr>
            <a:noAutofit/>
          </a:bodyPr>
          <a:lstStyle>
            <a:lvl1pPr marL="0" indent="0" algn="ctr">
              <a:buNone/>
              <a:defRPr sz="4000" b="1" i="0" baseline="0">
                <a:solidFill>
                  <a:srgbClr val="FFFFFF"/>
                </a:solidFill>
                <a:latin typeface="Verdan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a:t>
            </a:r>
          </a:p>
        </p:txBody>
      </p:sp>
      <p:pic>
        <p:nvPicPr>
          <p:cNvPr id="2" name="Picture 1"/>
          <p:cNvPicPr>
            <a:picLocks noChangeAspect="1"/>
          </p:cNvPicPr>
          <p:nvPr userDrawn="1"/>
        </p:nvPicPr>
        <p:blipFill rotWithShape="1">
          <a:blip r:embed="rId2"/>
          <a:srcRect r="1932"/>
          <a:stretch/>
        </p:blipFill>
        <p:spPr>
          <a:xfrm>
            <a:off x="0" y="2057400"/>
            <a:ext cx="9137255" cy="2743200"/>
          </a:xfrm>
          <a:prstGeom prst="rect">
            <a:avLst/>
          </a:prstGeom>
        </p:spPr>
      </p:pic>
    </p:spTree>
    <p:extLst>
      <p:ext uri="{BB962C8B-B14F-4D97-AF65-F5344CB8AC3E}">
        <p14:creationId xmlns:p14="http://schemas.microsoft.com/office/powerpoint/2010/main" val="1618362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681080" y="2823325"/>
            <a:ext cx="7772400" cy="1470025"/>
          </a:xfrm>
        </p:spPr>
        <p:txBody>
          <a:bodyPr>
            <a:noAutofit/>
          </a:bodyPr>
          <a:lstStyle>
            <a:lvl1pPr>
              <a:defRPr sz="4800" b="0"/>
            </a:lvl1pPr>
          </a:lstStyle>
          <a:p>
            <a:r>
              <a:rPr lang="en-US" dirty="0"/>
              <a:t>Click to edit</a:t>
            </a:r>
          </a:p>
        </p:txBody>
      </p:sp>
      <p:sp>
        <p:nvSpPr>
          <p:cNvPr id="10" name="Subtitle 2"/>
          <p:cNvSpPr>
            <a:spLocks noGrp="1"/>
          </p:cNvSpPr>
          <p:nvPr>
            <p:ph type="subTitle" idx="1" hasCustomPrompt="1"/>
          </p:nvPr>
        </p:nvSpPr>
        <p:spPr>
          <a:xfrm>
            <a:off x="1366880" y="4619739"/>
            <a:ext cx="6400800" cy="572021"/>
          </a:xfrm>
        </p:spPr>
        <p:txBody>
          <a:bodyPr>
            <a:normAutofit/>
          </a:bodyPr>
          <a:lstStyle>
            <a:lvl1pPr marL="0" indent="0" algn="ctr">
              <a:buNone/>
              <a:defRPr sz="2800" b="1" i="0">
                <a:solidFill>
                  <a:srgbClr val="FE5000"/>
                </a:solidFill>
                <a:latin typeface="Verdan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a:t>
            </a:r>
          </a:p>
        </p:txBody>
      </p:sp>
    </p:spTree>
    <p:extLst>
      <p:ext uri="{BB962C8B-B14F-4D97-AF65-F5344CB8AC3E}">
        <p14:creationId xmlns:p14="http://schemas.microsoft.com/office/powerpoint/2010/main" val="207777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28847" y="1369446"/>
            <a:ext cx="6347713"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09599" y="2818015"/>
            <a:ext cx="6347714" cy="32233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9/21/2026</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19" name="Picture 18" descr="Shape&#10;&#10;Description automatically generated with medium confidence">
            <a:extLst>
              <a:ext uri="{FF2B5EF4-FFF2-40B4-BE49-F238E27FC236}">
                <a16:creationId xmlns:a16="http://schemas.microsoft.com/office/drawing/2014/main" id="{E542E571-6EE2-C36E-79F1-F852A3476836}"/>
              </a:ext>
            </a:extLst>
          </p:cNvPr>
          <p:cNvPicPr>
            <a:picLocks noChangeAspect="1"/>
          </p:cNvPicPr>
          <p:nvPr userDrawn="1"/>
        </p:nvPicPr>
        <p:blipFill>
          <a:blip r:embed="rId20"/>
          <a:stretch>
            <a:fillRect/>
          </a:stretch>
        </p:blipFill>
        <p:spPr>
          <a:xfrm>
            <a:off x="515090" y="421790"/>
            <a:ext cx="5035783" cy="493704"/>
          </a:xfrm>
          <a:prstGeom prst="rect">
            <a:avLst/>
          </a:prstGeom>
        </p:spPr>
      </p:pic>
      <p:sp>
        <p:nvSpPr>
          <p:cNvPr id="20" name="TextBox 19">
            <a:extLst>
              <a:ext uri="{FF2B5EF4-FFF2-40B4-BE49-F238E27FC236}">
                <a16:creationId xmlns:a16="http://schemas.microsoft.com/office/drawing/2014/main" id="{E7FFE636-A489-CC15-09CB-8C5082233BF1}"/>
              </a:ext>
            </a:extLst>
          </p:cNvPr>
          <p:cNvSpPr txBox="1"/>
          <p:nvPr userDrawn="1"/>
        </p:nvSpPr>
        <p:spPr>
          <a:xfrm>
            <a:off x="1011840" y="6538822"/>
            <a:ext cx="6198974" cy="261610"/>
          </a:xfrm>
          <a:prstGeom prst="rect">
            <a:avLst/>
          </a:prstGeom>
          <a:noFill/>
        </p:spPr>
        <p:txBody>
          <a:bodyPr wrap="square" rtlCol="0">
            <a:spAutoFit/>
          </a:bodyPr>
          <a:lstStyle/>
          <a:p>
            <a:r>
              <a:rPr lang="en-US" sz="1100" b="1" u="none" kern="1200" dirty="0">
                <a:solidFill>
                  <a:srgbClr val="007AA5"/>
                </a:solidFill>
                <a:effectLst/>
                <a:latin typeface="+mn-lt"/>
                <a:ea typeface="+mn-ea"/>
                <a:cs typeface="+mn-cs"/>
              </a:rPr>
              <a:t>https://dmh.mo.gov/dev-disabilities  </a:t>
            </a:r>
            <a:r>
              <a:rPr lang="en-US" sz="1100" b="0" u="none" kern="1200" dirty="0">
                <a:solidFill>
                  <a:srgbClr val="007AA5"/>
                </a:solidFill>
                <a:effectLst/>
                <a:latin typeface="Tahoma" panose="020B0604030504040204" pitchFamily="34" charset="0"/>
                <a:ea typeface="Tahoma" panose="020B0604030504040204" pitchFamily="34" charset="0"/>
                <a:cs typeface="Tahoma" panose="020B0604030504040204" pitchFamily="34" charset="0"/>
              </a:rPr>
              <a:t>MISSOURI DEPARTMENT OF MENTAL HEALTH</a:t>
            </a:r>
            <a:endParaRPr lang="en-US" sz="1100" b="0" u="none" dirty="0">
              <a:solidFill>
                <a:srgbClr val="007AA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0287408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62" r:id="rId18"/>
  </p:sldLayoutIdLst>
  <p:txStyles>
    <p:titleStyle>
      <a:lvl1pPr algn="l" defTabSz="457200" rtl="0" eaLnBrk="1" latinLnBrk="0" hangingPunct="1">
        <a:spcBef>
          <a:spcPct val="0"/>
        </a:spcBef>
        <a:buNone/>
        <a:defRPr sz="36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redcap.link/DDSCConsultFor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SCSpecialistConsult@dmh.mo.gov"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Lizzie.Kucharski@dmh.mo.gov"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SCSpecialistConsult@dmh.mo.gov"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0664" y="1610798"/>
            <a:ext cx="7772400" cy="2002675"/>
          </a:xfrm>
        </p:spPr>
        <p:txBody>
          <a:bodyPr/>
          <a:lstStyle/>
          <a:p>
            <a:pPr algn="ctr"/>
            <a:r>
              <a:rPr lang="en-US" sz="6600" dirty="0"/>
              <a:t>Socially Complex Team</a:t>
            </a:r>
          </a:p>
        </p:txBody>
      </p:sp>
      <p:sp>
        <p:nvSpPr>
          <p:cNvPr id="3" name="Subtitle 2"/>
          <p:cNvSpPr>
            <a:spLocks noGrp="1"/>
          </p:cNvSpPr>
          <p:nvPr>
            <p:ph type="subTitle" idx="1"/>
          </p:nvPr>
        </p:nvSpPr>
        <p:spPr>
          <a:xfrm>
            <a:off x="1184000" y="3586555"/>
            <a:ext cx="6400800" cy="1366057"/>
          </a:xfrm>
        </p:spPr>
        <p:txBody>
          <a:bodyPr>
            <a:normAutofit fontScale="92500"/>
          </a:bodyPr>
          <a:lstStyle/>
          <a:p>
            <a:r>
              <a:rPr lang="en-US" sz="2000" dirty="0"/>
              <a:t>Who are they? </a:t>
            </a:r>
          </a:p>
          <a:p>
            <a:r>
              <a:rPr lang="en-US" sz="2000" dirty="0"/>
              <a:t>What do they do?</a:t>
            </a:r>
          </a:p>
          <a:p>
            <a:r>
              <a:rPr lang="en-US" sz="2000" dirty="0"/>
              <a:t>Why are they contacting me and how does this help me?</a:t>
            </a:r>
          </a:p>
        </p:txBody>
      </p:sp>
    </p:spTree>
    <p:extLst>
      <p:ext uri="{BB962C8B-B14F-4D97-AF65-F5344CB8AC3E}">
        <p14:creationId xmlns:p14="http://schemas.microsoft.com/office/powerpoint/2010/main" val="908101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7C56-2F27-CD85-F6DC-7FA753014933}"/>
              </a:ext>
            </a:extLst>
          </p:cNvPr>
          <p:cNvSpPr>
            <a:spLocks noGrp="1"/>
          </p:cNvSpPr>
          <p:nvPr>
            <p:ph type="title"/>
          </p:nvPr>
        </p:nvSpPr>
        <p:spPr/>
        <p:txBody>
          <a:bodyPr/>
          <a:lstStyle/>
          <a:p>
            <a:r>
              <a:rPr lang="en-US" dirty="0"/>
              <a:t>Three Primary Functions</a:t>
            </a:r>
          </a:p>
        </p:txBody>
      </p:sp>
      <p:sp>
        <p:nvSpPr>
          <p:cNvPr id="3" name="Content Placeholder 2">
            <a:extLst>
              <a:ext uri="{FF2B5EF4-FFF2-40B4-BE49-F238E27FC236}">
                <a16:creationId xmlns:a16="http://schemas.microsoft.com/office/drawing/2014/main" id="{073D6ABC-6AEE-A326-6613-7AC12AD22AE5}"/>
              </a:ext>
            </a:extLst>
          </p:cNvPr>
          <p:cNvSpPr>
            <a:spLocks noGrp="1"/>
          </p:cNvSpPr>
          <p:nvPr>
            <p:ph idx="1"/>
          </p:nvPr>
        </p:nvSpPr>
        <p:spPr/>
        <p:txBody>
          <a:bodyPr>
            <a:normAutofit/>
          </a:bodyPr>
          <a:lstStyle/>
          <a:p>
            <a:r>
              <a:rPr lang="en-US" sz="2800" dirty="0"/>
              <a:t>DMH State Operated Programs support</a:t>
            </a:r>
          </a:p>
          <a:p>
            <a:r>
              <a:rPr lang="en-US" sz="2800" dirty="0"/>
              <a:t>Socially Complex Support</a:t>
            </a:r>
          </a:p>
          <a:p>
            <a:r>
              <a:rPr lang="en-US" sz="2800" dirty="0"/>
              <a:t>Education &amp; Outreach</a:t>
            </a:r>
          </a:p>
        </p:txBody>
      </p:sp>
    </p:spTree>
    <p:extLst>
      <p:ext uri="{BB962C8B-B14F-4D97-AF65-F5344CB8AC3E}">
        <p14:creationId xmlns:p14="http://schemas.microsoft.com/office/powerpoint/2010/main" val="3470854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A59F-A906-E9B5-51AA-3424171BE229}"/>
              </a:ext>
            </a:extLst>
          </p:cNvPr>
          <p:cNvSpPr>
            <a:spLocks noGrp="1"/>
          </p:cNvSpPr>
          <p:nvPr>
            <p:ph type="ctrTitle"/>
          </p:nvPr>
        </p:nvSpPr>
        <p:spPr/>
        <p:txBody>
          <a:bodyPr/>
          <a:lstStyle/>
          <a:p>
            <a:r>
              <a:rPr lang="en-US" dirty="0"/>
              <a:t>DMH Operated Programs</a:t>
            </a:r>
          </a:p>
        </p:txBody>
      </p:sp>
      <p:sp>
        <p:nvSpPr>
          <p:cNvPr id="3" name="Subtitle 2">
            <a:extLst>
              <a:ext uri="{FF2B5EF4-FFF2-40B4-BE49-F238E27FC236}">
                <a16:creationId xmlns:a16="http://schemas.microsoft.com/office/drawing/2014/main" id="{50B2352C-595C-2DA2-96BE-86D037221995}"/>
              </a:ext>
            </a:extLst>
          </p:cNvPr>
          <p:cNvSpPr>
            <a:spLocks noGrp="1"/>
          </p:cNvSpPr>
          <p:nvPr>
            <p:ph type="subTitle" idx="1"/>
          </p:nvPr>
        </p:nvSpPr>
        <p:spPr/>
        <p:txBody>
          <a:bodyPr>
            <a:normAutofit/>
          </a:bodyPr>
          <a:lstStyle/>
          <a:p>
            <a:r>
              <a:rPr lang="en-US" dirty="0"/>
              <a:t>DMH DDD State Operated Program Crisis Beds</a:t>
            </a:r>
          </a:p>
          <a:p>
            <a:r>
              <a:rPr lang="en-US" dirty="0"/>
              <a:t>DMH BH State Operated Facilities</a:t>
            </a:r>
          </a:p>
        </p:txBody>
      </p:sp>
    </p:spTree>
    <p:extLst>
      <p:ext uri="{BB962C8B-B14F-4D97-AF65-F5344CB8AC3E}">
        <p14:creationId xmlns:p14="http://schemas.microsoft.com/office/powerpoint/2010/main" val="126986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DDD SOP Crisis Beds</a:t>
            </a:r>
          </a:p>
        </p:txBody>
      </p:sp>
      <p:sp>
        <p:nvSpPr>
          <p:cNvPr id="3" name="Content Placeholder 2"/>
          <p:cNvSpPr>
            <a:spLocks noGrp="1"/>
          </p:cNvSpPr>
          <p:nvPr>
            <p:ph idx="1"/>
          </p:nvPr>
        </p:nvSpPr>
        <p:spPr/>
        <p:txBody>
          <a:bodyPr/>
          <a:lstStyle/>
          <a:p>
            <a:r>
              <a:rPr lang="en-US" dirty="0"/>
              <a:t>We work to discharge individuals who are served by DD State Operated Programs Crisis beds</a:t>
            </a:r>
          </a:p>
        </p:txBody>
      </p:sp>
    </p:spTree>
    <p:extLst>
      <p:ext uri="{BB962C8B-B14F-4D97-AF65-F5344CB8AC3E}">
        <p14:creationId xmlns:p14="http://schemas.microsoft.com/office/powerpoint/2010/main" val="3243005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F6C3-6701-8A78-4036-8E05092458E1}"/>
              </a:ext>
            </a:extLst>
          </p:cNvPr>
          <p:cNvSpPr>
            <a:spLocks noGrp="1"/>
          </p:cNvSpPr>
          <p:nvPr>
            <p:ph type="title"/>
          </p:nvPr>
        </p:nvSpPr>
        <p:spPr/>
        <p:txBody>
          <a:bodyPr/>
          <a:lstStyle/>
          <a:p>
            <a:r>
              <a:rPr lang="en-US" dirty="0"/>
              <a:t>Behavioral Health SOP</a:t>
            </a:r>
          </a:p>
        </p:txBody>
      </p:sp>
      <p:sp>
        <p:nvSpPr>
          <p:cNvPr id="3" name="Content Placeholder 2">
            <a:extLst>
              <a:ext uri="{FF2B5EF4-FFF2-40B4-BE49-F238E27FC236}">
                <a16:creationId xmlns:a16="http://schemas.microsoft.com/office/drawing/2014/main" id="{29B6796B-AE22-6F67-C8F9-674E7925FD68}"/>
              </a:ext>
            </a:extLst>
          </p:cNvPr>
          <p:cNvSpPr>
            <a:spLocks noGrp="1"/>
          </p:cNvSpPr>
          <p:nvPr>
            <p:ph idx="1"/>
          </p:nvPr>
        </p:nvSpPr>
        <p:spPr/>
        <p:txBody>
          <a:bodyPr>
            <a:normAutofit/>
          </a:bodyPr>
          <a:lstStyle/>
          <a:p>
            <a:r>
              <a:rPr lang="en-US" dirty="0"/>
              <a:t>PIST/IST</a:t>
            </a:r>
          </a:p>
          <a:p>
            <a:r>
              <a:rPr lang="en-US" dirty="0"/>
              <a:t>SME for RO SC Teams assisting with discharge</a:t>
            </a:r>
          </a:p>
          <a:p>
            <a:r>
              <a:rPr lang="en-US" dirty="0"/>
              <a:t>Work with SOP Social Workers and Discharge Coordinators across the state to ensure easier transition through DDD Processes</a:t>
            </a:r>
          </a:p>
        </p:txBody>
      </p:sp>
    </p:spTree>
    <p:extLst>
      <p:ext uri="{BB962C8B-B14F-4D97-AF65-F5344CB8AC3E}">
        <p14:creationId xmlns:p14="http://schemas.microsoft.com/office/powerpoint/2010/main" val="245178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0B0F-40C0-BC79-41BB-9657F9E5E1ED}"/>
              </a:ext>
            </a:extLst>
          </p:cNvPr>
          <p:cNvSpPr>
            <a:spLocks noGrp="1"/>
          </p:cNvSpPr>
          <p:nvPr>
            <p:ph type="title"/>
          </p:nvPr>
        </p:nvSpPr>
        <p:spPr/>
        <p:txBody>
          <a:bodyPr/>
          <a:lstStyle/>
          <a:p>
            <a:r>
              <a:rPr lang="en-US" dirty="0"/>
              <a:t>HARP</a:t>
            </a:r>
          </a:p>
        </p:txBody>
      </p:sp>
      <p:sp>
        <p:nvSpPr>
          <p:cNvPr id="3" name="Content Placeholder 2">
            <a:extLst>
              <a:ext uri="{FF2B5EF4-FFF2-40B4-BE49-F238E27FC236}">
                <a16:creationId xmlns:a16="http://schemas.microsoft.com/office/drawing/2014/main" id="{6490E20B-0CF8-D30D-C42A-CDB89F2BA66D}"/>
              </a:ext>
            </a:extLst>
          </p:cNvPr>
          <p:cNvSpPr>
            <a:spLocks noGrp="1"/>
          </p:cNvSpPr>
          <p:nvPr>
            <p:ph idx="1"/>
          </p:nvPr>
        </p:nvSpPr>
        <p:spPr/>
        <p:txBody>
          <a:bodyPr>
            <a:normAutofit/>
          </a:bodyPr>
          <a:lstStyle/>
          <a:p>
            <a:r>
              <a:rPr lang="en-US" dirty="0"/>
              <a:t>Hearnes Acute Rehabilitation Program (HARP) provides stabilization and skills development for individuals with developmental disabilities who are experiencing acute psychiatric symptoms. Individuals will have a short length of stay and will return to the community once ready for discharge. </a:t>
            </a:r>
          </a:p>
        </p:txBody>
      </p:sp>
    </p:spTree>
    <p:extLst>
      <p:ext uri="{BB962C8B-B14F-4D97-AF65-F5344CB8AC3E}">
        <p14:creationId xmlns:p14="http://schemas.microsoft.com/office/powerpoint/2010/main" val="4104072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881D51-C571-85DB-D7BB-D52A7B1DFC4C}"/>
              </a:ext>
            </a:extLst>
          </p:cNvPr>
          <p:cNvSpPr>
            <a:spLocks noGrp="1"/>
          </p:cNvSpPr>
          <p:nvPr>
            <p:ph type="title" idx="4294967295"/>
          </p:nvPr>
        </p:nvSpPr>
        <p:spPr>
          <a:xfrm>
            <a:off x="484188" y="1912938"/>
            <a:ext cx="3441700" cy="463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auto" latinLnBrk="0" hangingPunct="1">
              <a:lnSpc>
                <a:spcPct val="100000"/>
              </a:lnSpc>
              <a:spcBef>
                <a:spcPts val="1000"/>
              </a:spcBef>
              <a:spcAft>
                <a:spcPts val="0"/>
              </a:spcAft>
              <a:buClr>
                <a:schemeClr val="accent1"/>
              </a:buClr>
              <a:buSzPct val="80000"/>
              <a:buFont typeface="Wingdings 3" charset="2"/>
              <a:buNone/>
              <a:tabLst/>
              <a:defRPr/>
            </a:pPr>
            <a:r>
              <a:rPr kumimoji="0" lang="en-US" sz="2400" b="0" i="0" u="none" strike="noStrike" kern="1200" cap="none" spc="0" normalizeH="0" baseline="0" noProof="0" dirty="0">
                <a:ln>
                  <a:noFill/>
                </a:ln>
                <a:solidFill>
                  <a:schemeClr val="tx1">
                    <a:lumMod val="75000"/>
                    <a:lumOff val="25000"/>
                  </a:schemeClr>
                </a:solidFill>
                <a:effectLst/>
                <a:uLnTx/>
                <a:uFillTx/>
                <a:latin typeface="+mn-lt"/>
                <a:ea typeface="+mn-ea"/>
                <a:cs typeface="+mn-cs"/>
              </a:rPr>
              <a:t>Services must go on</a:t>
            </a:r>
          </a:p>
        </p:txBody>
      </p:sp>
      <p:sp>
        <p:nvSpPr>
          <p:cNvPr id="4" name="Content Placeholder 3">
            <a:extLst>
              <a:ext uri="{FF2B5EF4-FFF2-40B4-BE49-F238E27FC236}">
                <a16:creationId xmlns:a16="http://schemas.microsoft.com/office/drawing/2014/main" id="{51231F99-FB7B-2F64-850E-9CD62E5B5206}"/>
              </a:ext>
            </a:extLst>
          </p:cNvPr>
          <p:cNvSpPr>
            <a:spLocks noGrp="1"/>
          </p:cNvSpPr>
          <p:nvPr>
            <p:ph sz="half" idx="2"/>
          </p:nvPr>
        </p:nvSpPr>
        <p:spPr>
          <a:xfrm>
            <a:off x="484270" y="2438923"/>
            <a:ext cx="3441554" cy="2949941"/>
          </a:xfrm>
        </p:spPr>
        <p:txBody>
          <a:bodyPr>
            <a:normAutofit fontScale="92500" lnSpcReduction="10000"/>
          </a:bodyPr>
          <a:lstStyle/>
          <a:p>
            <a:r>
              <a:rPr lang="en-US" sz="2100" dirty="0"/>
              <a:t>There are discharge meetings</a:t>
            </a:r>
          </a:p>
          <a:p>
            <a:r>
              <a:rPr lang="en-US" sz="2100" dirty="0"/>
              <a:t>New service needs may be identified</a:t>
            </a:r>
          </a:p>
          <a:p>
            <a:r>
              <a:rPr lang="en-US" sz="2100" dirty="0"/>
              <a:t>New providers may be needed to meet the needs</a:t>
            </a:r>
          </a:p>
        </p:txBody>
      </p:sp>
      <p:sp>
        <p:nvSpPr>
          <p:cNvPr id="5" name="Text Placeholder 4">
            <a:extLst>
              <a:ext uri="{FF2B5EF4-FFF2-40B4-BE49-F238E27FC236}">
                <a16:creationId xmlns:a16="http://schemas.microsoft.com/office/drawing/2014/main" id="{6CE2D0E5-F111-D78A-9500-CA6D11DCA142}"/>
              </a:ext>
            </a:extLst>
          </p:cNvPr>
          <p:cNvSpPr>
            <a:spLocks noGrp="1"/>
          </p:cNvSpPr>
          <p:nvPr>
            <p:ph type="body" sz="quarter" idx="3"/>
          </p:nvPr>
        </p:nvSpPr>
        <p:spPr>
          <a:xfrm>
            <a:off x="4251601" y="1913381"/>
            <a:ext cx="3356208" cy="463094"/>
          </a:xfrm>
        </p:spPr>
        <p:txBody>
          <a:bodyPr>
            <a:normAutofit fontScale="77500" lnSpcReduction="20000"/>
          </a:bodyPr>
          <a:lstStyle/>
          <a:p>
            <a:r>
              <a:rPr lang="en-US" dirty="0"/>
              <a:t>HARP Discharge Coordinator </a:t>
            </a:r>
          </a:p>
        </p:txBody>
      </p:sp>
      <p:sp>
        <p:nvSpPr>
          <p:cNvPr id="6" name="Content Placeholder 5">
            <a:extLst>
              <a:ext uri="{FF2B5EF4-FFF2-40B4-BE49-F238E27FC236}">
                <a16:creationId xmlns:a16="http://schemas.microsoft.com/office/drawing/2014/main" id="{D567493C-0815-0643-2572-E3FF35FBC37F}"/>
              </a:ext>
            </a:extLst>
          </p:cNvPr>
          <p:cNvSpPr>
            <a:spLocks noGrp="1"/>
          </p:cNvSpPr>
          <p:nvPr>
            <p:ph sz="quarter" idx="4"/>
          </p:nvPr>
        </p:nvSpPr>
        <p:spPr>
          <a:xfrm>
            <a:off x="4251601" y="2438923"/>
            <a:ext cx="3356208" cy="2949941"/>
          </a:xfrm>
        </p:spPr>
        <p:txBody>
          <a:bodyPr>
            <a:normAutofit fontScale="92500" lnSpcReduction="10000"/>
          </a:bodyPr>
          <a:lstStyle/>
          <a:p>
            <a:r>
              <a:rPr lang="en-US" dirty="0"/>
              <a:t>Assumes the role of </a:t>
            </a:r>
            <a:r>
              <a:rPr lang="en-US" b="1" u="sng" dirty="0"/>
              <a:t>courtesy</a:t>
            </a:r>
            <a:r>
              <a:rPr lang="en-US" dirty="0"/>
              <a:t> support coordinator</a:t>
            </a:r>
          </a:p>
          <a:p>
            <a:r>
              <a:rPr lang="en-US" dirty="0"/>
              <a:t>Can provide face to face monitoring</a:t>
            </a:r>
          </a:p>
          <a:p>
            <a:r>
              <a:rPr lang="en-US" dirty="0"/>
              <a:t>Attends meetings</a:t>
            </a:r>
          </a:p>
          <a:p>
            <a:r>
              <a:rPr lang="en-US" dirty="0"/>
              <a:t>Provides update notes to the assigned TCM provider</a:t>
            </a:r>
          </a:p>
          <a:p>
            <a:r>
              <a:rPr lang="en-US" dirty="0"/>
              <a:t>Completes any Utilization Request</a:t>
            </a:r>
          </a:p>
        </p:txBody>
      </p:sp>
    </p:spTree>
    <p:extLst>
      <p:ext uri="{BB962C8B-B14F-4D97-AF65-F5344CB8AC3E}">
        <p14:creationId xmlns:p14="http://schemas.microsoft.com/office/powerpoint/2010/main" val="3906743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96B0-9B09-DF58-A162-7EBB06B49AB1}"/>
              </a:ext>
            </a:extLst>
          </p:cNvPr>
          <p:cNvSpPr>
            <a:spLocks noGrp="1"/>
          </p:cNvSpPr>
          <p:nvPr>
            <p:ph type="ctrTitle"/>
          </p:nvPr>
        </p:nvSpPr>
        <p:spPr/>
        <p:txBody>
          <a:bodyPr/>
          <a:lstStyle/>
          <a:p>
            <a:r>
              <a:rPr lang="en-US" dirty="0"/>
              <a:t>Socially Complex Support</a:t>
            </a:r>
          </a:p>
        </p:txBody>
      </p:sp>
      <p:sp>
        <p:nvSpPr>
          <p:cNvPr id="3" name="Subtitle 2">
            <a:extLst>
              <a:ext uri="{FF2B5EF4-FFF2-40B4-BE49-F238E27FC236}">
                <a16:creationId xmlns:a16="http://schemas.microsoft.com/office/drawing/2014/main" id="{B9FF5EFC-97F4-5ADE-4499-4C84DA488E08}"/>
              </a:ext>
            </a:extLst>
          </p:cNvPr>
          <p:cNvSpPr>
            <a:spLocks noGrp="1"/>
          </p:cNvSpPr>
          <p:nvPr>
            <p:ph type="subTitle" idx="1"/>
          </p:nvPr>
        </p:nvSpPr>
        <p:spPr/>
        <p:txBody>
          <a:bodyPr>
            <a:normAutofit fontScale="62500" lnSpcReduction="20000"/>
          </a:bodyPr>
          <a:lstStyle/>
          <a:p>
            <a:r>
              <a:rPr lang="en-US" sz="2800" dirty="0"/>
              <a:t>Who are they? </a:t>
            </a:r>
          </a:p>
          <a:p>
            <a:r>
              <a:rPr lang="en-US" sz="2800" dirty="0"/>
              <a:t>What do they do and why are they contacting me?</a:t>
            </a:r>
          </a:p>
          <a:p>
            <a:r>
              <a:rPr lang="en-US" sz="2800" dirty="0"/>
              <a:t>How does this help me?</a:t>
            </a:r>
          </a:p>
          <a:p>
            <a:endParaRPr lang="en-US" dirty="0"/>
          </a:p>
        </p:txBody>
      </p:sp>
    </p:spTree>
    <p:extLst>
      <p:ext uri="{BB962C8B-B14F-4D97-AF65-F5344CB8AC3E}">
        <p14:creationId xmlns:p14="http://schemas.microsoft.com/office/powerpoint/2010/main" val="58120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8850-8B7D-7E14-CA78-6EA7409F984F}"/>
              </a:ext>
            </a:extLst>
          </p:cNvPr>
          <p:cNvSpPr>
            <a:spLocks noGrp="1"/>
          </p:cNvSpPr>
          <p:nvPr>
            <p:ph type="title"/>
          </p:nvPr>
        </p:nvSpPr>
        <p:spPr>
          <a:xfrm>
            <a:off x="628847" y="1369446"/>
            <a:ext cx="6347713" cy="678810"/>
          </a:xfrm>
        </p:spPr>
        <p:txBody>
          <a:bodyPr/>
          <a:lstStyle/>
          <a:p>
            <a:r>
              <a:rPr lang="en-US" dirty="0"/>
              <a:t>Who to refer for support:</a:t>
            </a:r>
          </a:p>
        </p:txBody>
      </p:sp>
      <p:sp>
        <p:nvSpPr>
          <p:cNvPr id="3" name="Content Placeholder 2">
            <a:extLst>
              <a:ext uri="{FF2B5EF4-FFF2-40B4-BE49-F238E27FC236}">
                <a16:creationId xmlns:a16="http://schemas.microsoft.com/office/drawing/2014/main" id="{8CF860CA-A4FB-7EF7-F6E9-F1170CB4A055}"/>
              </a:ext>
            </a:extLst>
          </p:cNvPr>
          <p:cNvSpPr>
            <a:spLocks noGrp="1"/>
          </p:cNvSpPr>
          <p:nvPr>
            <p:ph idx="1"/>
          </p:nvPr>
        </p:nvSpPr>
        <p:spPr>
          <a:xfrm>
            <a:off x="609599" y="2048256"/>
            <a:ext cx="6347714" cy="3993107"/>
          </a:xfrm>
        </p:spPr>
        <p:txBody>
          <a:bodyPr>
            <a:normAutofit fontScale="77500" lnSpcReduction="20000"/>
          </a:bodyPr>
          <a:lstStyle/>
          <a:p>
            <a:r>
              <a:rPr lang="en-US" dirty="0"/>
              <a:t>Natural Support Consultation</a:t>
            </a:r>
          </a:p>
          <a:p>
            <a:pPr lvl="1"/>
            <a:r>
              <a:rPr lang="en-US" dirty="0"/>
              <a:t>Barriers to maintaining least restrictive environment</a:t>
            </a:r>
          </a:p>
          <a:p>
            <a:pPr lvl="1"/>
            <a:r>
              <a:rPr lang="en-US" dirty="0"/>
              <a:t>Work to connect with supports in community and explore non-funding services</a:t>
            </a:r>
          </a:p>
          <a:p>
            <a:r>
              <a:rPr lang="en-US" dirty="0"/>
              <a:t>Hospital Consultation</a:t>
            </a:r>
          </a:p>
          <a:p>
            <a:pPr lvl="1"/>
            <a:r>
              <a:rPr lang="en-US" dirty="0"/>
              <a:t>Review of Hospitalization list maintained by DMH/DD</a:t>
            </a:r>
          </a:p>
          <a:p>
            <a:pPr lvl="1"/>
            <a:r>
              <a:rPr lang="en-US" dirty="0"/>
              <a:t>Barriers to discharge</a:t>
            </a:r>
          </a:p>
          <a:p>
            <a:pPr lvl="1"/>
            <a:r>
              <a:rPr lang="en-US" dirty="0"/>
              <a:t>Work to connect with supports in community and in hospital</a:t>
            </a:r>
          </a:p>
          <a:p>
            <a:r>
              <a:rPr lang="en-US" dirty="0"/>
              <a:t>Justice System Consultation</a:t>
            </a:r>
          </a:p>
          <a:p>
            <a:pPr lvl="1"/>
            <a:r>
              <a:rPr lang="en-US" dirty="0"/>
              <a:t>Typically, these individuals are in jail (not prison) and is ready for release but lacks a satisfactory discharge plan</a:t>
            </a:r>
          </a:p>
          <a:p>
            <a:r>
              <a:rPr lang="en-US" dirty="0"/>
              <a:t>Residential Consultation</a:t>
            </a:r>
          </a:p>
          <a:p>
            <a:pPr lvl="1"/>
            <a:r>
              <a:rPr lang="en-US" dirty="0"/>
              <a:t>Barriers to remaining in their current environment</a:t>
            </a:r>
          </a:p>
          <a:p>
            <a:pPr lvl="1"/>
            <a:r>
              <a:rPr lang="en-US" dirty="0"/>
              <a:t>Work to connect with supports in community and explore additional services</a:t>
            </a:r>
          </a:p>
        </p:txBody>
      </p:sp>
    </p:spTree>
    <p:extLst>
      <p:ext uri="{BB962C8B-B14F-4D97-AF65-F5344CB8AC3E}">
        <p14:creationId xmlns:p14="http://schemas.microsoft.com/office/powerpoint/2010/main" val="3634840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Consultations</a:t>
            </a:r>
          </a:p>
        </p:txBody>
      </p:sp>
      <p:sp>
        <p:nvSpPr>
          <p:cNvPr id="3" name="Content Placeholder 2"/>
          <p:cNvSpPr>
            <a:spLocks noGrp="1"/>
          </p:cNvSpPr>
          <p:nvPr>
            <p:ph idx="1"/>
          </p:nvPr>
        </p:nvSpPr>
        <p:spPr>
          <a:xfrm>
            <a:off x="471010" y="2549259"/>
            <a:ext cx="8199120" cy="495612"/>
          </a:xfrm>
        </p:spPr>
        <p:txBody>
          <a:bodyPr>
            <a:normAutofit/>
          </a:bodyPr>
          <a:lstStyle/>
          <a:p>
            <a:pPr marL="0" marR="0">
              <a:lnSpc>
                <a:spcPct val="107000"/>
              </a:lnSpc>
              <a:spcBef>
                <a:spcPts val="0"/>
              </a:spcBef>
              <a:spcAft>
                <a:spcPts val="800"/>
              </a:spcAft>
            </a:pPr>
            <a:r>
              <a:rPr lang="en-US" sz="2400" dirty="0"/>
              <a:t>Statewide SC Specialists will provide case consultation</a:t>
            </a:r>
          </a:p>
        </p:txBody>
      </p:sp>
      <p:graphicFrame>
        <p:nvGraphicFramePr>
          <p:cNvPr id="4" name="Table 4">
            <a:extLst>
              <a:ext uri="{FF2B5EF4-FFF2-40B4-BE49-F238E27FC236}">
                <a16:creationId xmlns:a16="http://schemas.microsoft.com/office/drawing/2014/main" id="{EC6CD739-C067-BC93-F9C0-9CA46DF66616}"/>
              </a:ext>
            </a:extLst>
          </p:cNvPr>
          <p:cNvGraphicFramePr>
            <a:graphicFrameLocks noGrp="1"/>
          </p:cNvGraphicFramePr>
          <p:nvPr>
            <p:extLst>
              <p:ext uri="{D42A27DB-BD31-4B8C-83A1-F6EECF244321}">
                <p14:modId xmlns:p14="http://schemas.microsoft.com/office/powerpoint/2010/main" val="4092797132"/>
              </p:ext>
            </p:extLst>
          </p:nvPr>
        </p:nvGraphicFramePr>
        <p:xfrm>
          <a:off x="473839" y="3044871"/>
          <a:ext cx="7998830" cy="3223850"/>
        </p:xfrm>
        <a:graphic>
          <a:graphicData uri="http://schemas.openxmlformats.org/drawingml/2006/table">
            <a:tbl>
              <a:tblPr firstRow="1" bandRow="1">
                <a:tableStyleId>{5C22544A-7EE6-4342-B048-85BDC9FD1C3A}</a:tableStyleId>
              </a:tblPr>
              <a:tblGrid>
                <a:gridCol w="3999415">
                  <a:extLst>
                    <a:ext uri="{9D8B030D-6E8A-4147-A177-3AD203B41FA5}">
                      <a16:colId xmlns:a16="http://schemas.microsoft.com/office/drawing/2014/main" val="3365470175"/>
                    </a:ext>
                  </a:extLst>
                </a:gridCol>
                <a:gridCol w="3999415">
                  <a:extLst>
                    <a:ext uri="{9D8B030D-6E8A-4147-A177-3AD203B41FA5}">
                      <a16:colId xmlns:a16="http://schemas.microsoft.com/office/drawing/2014/main" val="2769193093"/>
                    </a:ext>
                  </a:extLst>
                </a:gridCol>
              </a:tblGrid>
              <a:tr h="726664">
                <a:tc>
                  <a:txBody>
                    <a:bodyPr/>
                    <a:lstStyle/>
                    <a:p>
                      <a:r>
                        <a:rPr lang="en-US" dirty="0">
                          <a:solidFill>
                            <a:schemeClr val="tx1"/>
                          </a:solidFill>
                        </a:rPr>
                        <a:t>What is Statewide SC Specialist Consultation:</a:t>
                      </a:r>
                    </a:p>
                  </a:txBody>
                  <a:tcPr/>
                </a:tc>
                <a:tc>
                  <a:txBody>
                    <a:bodyPr/>
                    <a:lstStyle/>
                    <a:p>
                      <a:r>
                        <a:rPr lang="en-US" dirty="0">
                          <a:solidFill>
                            <a:schemeClr val="tx1"/>
                          </a:solidFill>
                        </a:rPr>
                        <a:t>What is NOT Statewide SC Specialist Consultation:</a:t>
                      </a:r>
                    </a:p>
                  </a:txBody>
                  <a:tcPr/>
                </a:tc>
                <a:extLst>
                  <a:ext uri="{0D108BD9-81ED-4DB2-BD59-A6C34878D82A}">
                    <a16:rowId xmlns:a16="http://schemas.microsoft.com/office/drawing/2014/main" val="3741405702"/>
                  </a:ext>
                </a:extLst>
              </a:tr>
              <a:tr h="421004">
                <a:tc>
                  <a:txBody>
                    <a:bodyPr/>
                    <a:lstStyle/>
                    <a:p>
                      <a:r>
                        <a:rPr lang="en-US" dirty="0">
                          <a:solidFill>
                            <a:schemeClr val="tx1"/>
                          </a:solidFill>
                        </a:rPr>
                        <a:t>Recommendations to try</a:t>
                      </a:r>
                    </a:p>
                  </a:txBody>
                  <a:tcPr/>
                </a:tc>
                <a:tc>
                  <a:txBody>
                    <a:bodyPr/>
                    <a:lstStyle/>
                    <a:p>
                      <a:r>
                        <a:rPr lang="en-US" dirty="0">
                          <a:solidFill>
                            <a:schemeClr val="tx1"/>
                          </a:solidFill>
                        </a:rPr>
                        <a:t>Required steps you must take</a:t>
                      </a:r>
                    </a:p>
                  </a:txBody>
                  <a:tcPr/>
                </a:tc>
                <a:extLst>
                  <a:ext uri="{0D108BD9-81ED-4DB2-BD59-A6C34878D82A}">
                    <a16:rowId xmlns:a16="http://schemas.microsoft.com/office/drawing/2014/main" val="3008663420"/>
                  </a:ext>
                </a:extLst>
              </a:tr>
              <a:tr h="1349518">
                <a:tc>
                  <a:txBody>
                    <a:bodyPr/>
                    <a:lstStyle/>
                    <a:p>
                      <a:r>
                        <a:rPr lang="en-US" dirty="0">
                          <a:solidFill>
                            <a:schemeClr val="tx1"/>
                          </a:solidFill>
                        </a:rPr>
                        <a:t>Review of documentation (PCSP, BSP, log notes, and anything else you think will help us understand the individual)</a:t>
                      </a:r>
                    </a:p>
                  </a:txBody>
                  <a:tcPr/>
                </a:tc>
                <a:tc>
                  <a:txBody>
                    <a:bodyPr/>
                    <a:lstStyle/>
                    <a:p>
                      <a:r>
                        <a:rPr lang="en-US" dirty="0">
                          <a:solidFill>
                            <a:schemeClr val="tx1"/>
                          </a:solidFill>
                        </a:rPr>
                        <a:t>Assuming the role of case manager and completing documentation for the SC</a:t>
                      </a:r>
                    </a:p>
                  </a:txBody>
                  <a:tcPr/>
                </a:tc>
                <a:extLst>
                  <a:ext uri="{0D108BD9-81ED-4DB2-BD59-A6C34878D82A}">
                    <a16:rowId xmlns:a16="http://schemas.microsoft.com/office/drawing/2014/main" val="3538158812"/>
                  </a:ext>
                </a:extLst>
              </a:tr>
              <a:tr h="726664">
                <a:tc>
                  <a:txBody>
                    <a:bodyPr/>
                    <a:lstStyle/>
                    <a:p>
                      <a:r>
                        <a:rPr lang="en-US" dirty="0">
                          <a:solidFill>
                            <a:schemeClr val="tx1"/>
                          </a:solidFill>
                        </a:rPr>
                        <a:t>Brainstorming and reminders of processes already in place</a:t>
                      </a:r>
                    </a:p>
                  </a:txBody>
                  <a:tcPr/>
                </a:tc>
                <a:tc>
                  <a:txBody>
                    <a:bodyPr/>
                    <a:lstStyle/>
                    <a:p>
                      <a:r>
                        <a:rPr lang="en-US" dirty="0">
                          <a:solidFill>
                            <a:schemeClr val="tx1"/>
                          </a:solidFill>
                        </a:rPr>
                        <a:t>Mandating compliance or auditing your processes</a:t>
                      </a:r>
                    </a:p>
                  </a:txBody>
                  <a:tcPr/>
                </a:tc>
                <a:extLst>
                  <a:ext uri="{0D108BD9-81ED-4DB2-BD59-A6C34878D82A}">
                    <a16:rowId xmlns:a16="http://schemas.microsoft.com/office/drawing/2014/main" val="163239949"/>
                  </a:ext>
                </a:extLst>
              </a:tr>
            </a:tbl>
          </a:graphicData>
        </a:graphic>
      </p:graphicFrame>
    </p:spTree>
    <p:extLst>
      <p:ext uri="{BB962C8B-B14F-4D97-AF65-F5344CB8AC3E}">
        <p14:creationId xmlns:p14="http://schemas.microsoft.com/office/powerpoint/2010/main" val="178781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1FBE-84EF-E9E7-DD69-07A520186B4E}"/>
              </a:ext>
            </a:extLst>
          </p:cNvPr>
          <p:cNvSpPr>
            <a:spLocks noGrp="1"/>
          </p:cNvSpPr>
          <p:nvPr>
            <p:ph type="title"/>
          </p:nvPr>
        </p:nvSpPr>
        <p:spPr/>
        <p:txBody>
          <a:bodyPr/>
          <a:lstStyle/>
          <a:p>
            <a:r>
              <a:rPr lang="en-US" dirty="0"/>
              <a:t>Contact US!</a:t>
            </a:r>
          </a:p>
        </p:txBody>
      </p:sp>
      <p:sp>
        <p:nvSpPr>
          <p:cNvPr id="3" name="Content Placeholder 2">
            <a:extLst>
              <a:ext uri="{FF2B5EF4-FFF2-40B4-BE49-F238E27FC236}">
                <a16:creationId xmlns:a16="http://schemas.microsoft.com/office/drawing/2014/main" id="{27C46A9A-456A-A520-6545-EA71E928A846}"/>
              </a:ext>
            </a:extLst>
          </p:cNvPr>
          <p:cNvSpPr>
            <a:spLocks noGrp="1"/>
          </p:cNvSpPr>
          <p:nvPr>
            <p:ph idx="1"/>
          </p:nvPr>
        </p:nvSpPr>
        <p:spPr>
          <a:xfrm>
            <a:off x="628846" y="2265206"/>
            <a:ext cx="6347714" cy="3223348"/>
          </a:xfrm>
        </p:spPr>
        <p:txBody>
          <a:bodyPr anchor="ctr">
            <a:normAutofit/>
          </a:bodyPr>
          <a:lstStyle/>
          <a:p>
            <a:pPr marL="0" indent="0" algn="ctr">
              <a:buNone/>
            </a:pPr>
            <a:r>
              <a:rPr lang="en-US" sz="2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https://redcap.link/DDSCConsultForm</a:t>
            </a:r>
            <a:endParaRPr lang="en-US" sz="2800" u="sng" dirty="0">
              <a:solidFill>
                <a:srgbClr val="0563C1"/>
              </a:solidFill>
              <a:effectLst/>
              <a:latin typeface="Calibri" panose="020F0502020204030204" pitchFamily="34" charset="0"/>
              <a:ea typeface="Calibri" panose="020F0502020204030204" pitchFamily="34" charset="0"/>
              <a:hlinkClick r:id="rId4"/>
            </a:endParaRPr>
          </a:p>
          <a:p>
            <a:pPr marL="0" indent="0" algn="ctr">
              <a:buNone/>
            </a:pPr>
            <a:endParaRPr lang="en-US" sz="3600" u="sng" dirty="0">
              <a:solidFill>
                <a:srgbClr val="0563C1"/>
              </a:solidFill>
              <a:latin typeface="Calibri" panose="020F0502020204030204" pitchFamily="34" charset="0"/>
              <a:ea typeface="Calibri" panose="020F0502020204030204" pitchFamily="34" charset="0"/>
              <a:hlinkClick r:id="rId4"/>
            </a:endParaRPr>
          </a:p>
          <a:p>
            <a:pPr marL="0" indent="0" algn="ctr">
              <a:buNone/>
            </a:pPr>
            <a:r>
              <a:rPr lang="en-US" sz="2800" u="sng" dirty="0">
                <a:solidFill>
                  <a:srgbClr val="0563C1"/>
                </a:solidFill>
                <a:effectLst/>
                <a:latin typeface="Calibri" panose="020F0502020204030204" pitchFamily="34" charset="0"/>
                <a:ea typeface="Calibri" panose="020F0502020204030204" pitchFamily="34" charset="0"/>
                <a:hlinkClick r:id="rId4"/>
              </a:rPr>
              <a:t>SCSpecialistConsult@dmh.mo.gov</a:t>
            </a:r>
            <a:endParaRPr lang="en-US" sz="2800" u="sng" dirty="0">
              <a:solidFill>
                <a:srgbClr val="0563C1"/>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619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736" y="1530973"/>
            <a:ext cx="7772400" cy="2443619"/>
          </a:xfrm>
        </p:spPr>
        <p:txBody>
          <a:bodyPr/>
          <a:lstStyle/>
          <a:p>
            <a:r>
              <a:rPr lang="en-US" sz="4800" dirty="0"/>
              <a:t>DDD Psychiatric Stabilization Services</a:t>
            </a:r>
          </a:p>
        </p:txBody>
      </p:sp>
      <p:sp>
        <p:nvSpPr>
          <p:cNvPr id="3" name="Subtitle 2"/>
          <p:cNvSpPr>
            <a:spLocks noGrp="1"/>
          </p:cNvSpPr>
          <p:nvPr>
            <p:ph type="subTitle" idx="1"/>
          </p:nvPr>
        </p:nvSpPr>
        <p:spPr>
          <a:xfrm>
            <a:off x="1366880" y="3974593"/>
            <a:ext cx="6400800" cy="2021338"/>
          </a:xfrm>
        </p:spPr>
        <p:txBody>
          <a:bodyPr>
            <a:normAutofit/>
          </a:bodyPr>
          <a:lstStyle/>
          <a:p>
            <a:r>
              <a:rPr lang="en-US" sz="2000" dirty="0"/>
              <a:t>Who are they? </a:t>
            </a:r>
          </a:p>
          <a:p>
            <a:r>
              <a:rPr lang="en-US" sz="2000" dirty="0"/>
              <a:t>What do they do?</a:t>
            </a:r>
          </a:p>
          <a:p>
            <a:r>
              <a:rPr lang="en-US" sz="2000" dirty="0"/>
              <a:t>Why are they contacting me and how does this help me?</a:t>
            </a:r>
          </a:p>
        </p:txBody>
      </p:sp>
    </p:spTree>
    <p:extLst>
      <p:ext uri="{BB962C8B-B14F-4D97-AF65-F5344CB8AC3E}">
        <p14:creationId xmlns:p14="http://schemas.microsoft.com/office/powerpoint/2010/main" val="141492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this person?</a:t>
            </a:r>
          </a:p>
        </p:txBody>
      </p:sp>
      <p:sp>
        <p:nvSpPr>
          <p:cNvPr id="3" name="Content Placeholder 2"/>
          <p:cNvSpPr>
            <a:spLocks noGrp="1"/>
          </p:cNvSpPr>
          <p:nvPr>
            <p:ph idx="1"/>
          </p:nvPr>
        </p:nvSpPr>
        <p:spPr>
          <a:xfrm>
            <a:off x="609599" y="2231136"/>
            <a:ext cx="6347714" cy="3810227"/>
          </a:xfrm>
        </p:spPr>
        <p:txBody>
          <a:bodyPr>
            <a:normAutofit fontScale="92500" lnSpcReduction="10000"/>
          </a:bodyPr>
          <a:lstStyle/>
          <a:p>
            <a:pPr marL="342900" marR="0" lvl="0" indent="-342900">
              <a:lnSpc>
                <a:spcPct val="107000"/>
              </a:lnSpc>
              <a:spcBef>
                <a:spcPts val="0"/>
              </a:spcBef>
              <a:spcAft>
                <a:spcPts val="800"/>
              </a:spcAft>
              <a:buFont typeface="Courier New" panose="02070309020205020404" pitchFamily="49" charset="0"/>
              <a:buChar char="*"/>
            </a:pPr>
            <a:r>
              <a:rPr lang="en-US" dirty="0"/>
              <a:t>Frequent psychiatric hospitalizations </a:t>
            </a:r>
          </a:p>
          <a:p>
            <a:pPr marL="342900" marR="0" lvl="0" indent="-342900">
              <a:lnSpc>
                <a:spcPct val="107000"/>
              </a:lnSpc>
              <a:spcBef>
                <a:spcPts val="0"/>
              </a:spcBef>
              <a:spcAft>
                <a:spcPts val="800"/>
              </a:spcAft>
              <a:buFont typeface="Courier New" panose="02070309020205020404" pitchFamily="49" charset="0"/>
              <a:buChar char="*"/>
            </a:pPr>
            <a:r>
              <a:rPr lang="en-US" dirty="0"/>
              <a:t>Frequent ER visits due to behavioral issues</a:t>
            </a:r>
          </a:p>
          <a:p>
            <a:pPr marL="342900" marR="0" lvl="0" indent="-342900">
              <a:lnSpc>
                <a:spcPct val="107000"/>
              </a:lnSpc>
              <a:spcBef>
                <a:spcPts val="0"/>
              </a:spcBef>
              <a:spcAft>
                <a:spcPts val="800"/>
              </a:spcAft>
              <a:buFont typeface="Courier New" panose="02070309020205020404" pitchFamily="49" charset="0"/>
              <a:buChar char="*"/>
            </a:pPr>
            <a:r>
              <a:rPr lang="en-US" dirty="0"/>
              <a:t>Recurrent aggression towards staff or peers</a:t>
            </a:r>
          </a:p>
          <a:p>
            <a:pPr marL="342900" marR="0" lvl="0" indent="-342900">
              <a:lnSpc>
                <a:spcPct val="107000"/>
              </a:lnSpc>
              <a:spcBef>
                <a:spcPts val="0"/>
              </a:spcBef>
              <a:spcAft>
                <a:spcPts val="800"/>
              </a:spcAft>
              <a:buFont typeface="Courier New" panose="02070309020205020404" pitchFamily="49" charset="0"/>
              <a:buChar char="*"/>
            </a:pPr>
            <a:r>
              <a:rPr lang="en-US" dirty="0"/>
              <a:t>Frequent law enforcement involvement due to behavioral issues</a:t>
            </a:r>
          </a:p>
          <a:p>
            <a:pPr marL="342900" marR="0" lvl="0" indent="-342900">
              <a:lnSpc>
                <a:spcPct val="107000"/>
              </a:lnSpc>
              <a:spcBef>
                <a:spcPts val="0"/>
              </a:spcBef>
              <a:spcAft>
                <a:spcPts val="800"/>
              </a:spcAft>
              <a:buFont typeface="Courier New" panose="02070309020205020404" pitchFamily="49" charset="0"/>
              <a:buChar char="*"/>
            </a:pPr>
            <a:r>
              <a:rPr lang="en-US" dirty="0"/>
              <a:t>Prescription of clozapine</a:t>
            </a:r>
          </a:p>
          <a:p>
            <a:pPr marL="342900" marR="0" lvl="0" indent="-342900">
              <a:lnSpc>
                <a:spcPct val="107000"/>
              </a:lnSpc>
              <a:spcBef>
                <a:spcPts val="0"/>
              </a:spcBef>
              <a:spcAft>
                <a:spcPts val="800"/>
              </a:spcAft>
              <a:buFont typeface="Courier New" panose="02070309020205020404" pitchFamily="49" charset="0"/>
              <a:buChar char="*"/>
            </a:pPr>
            <a:r>
              <a:rPr lang="en-US" dirty="0"/>
              <a:t>Recurrent self-injurious behaviors</a:t>
            </a:r>
          </a:p>
          <a:p>
            <a:pPr marL="342900" marR="0" lvl="0" indent="-342900">
              <a:lnSpc>
                <a:spcPct val="107000"/>
              </a:lnSpc>
              <a:spcBef>
                <a:spcPts val="0"/>
              </a:spcBef>
              <a:spcAft>
                <a:spcPts val="800"/>
              </a:spcAft>
              <a:buFont typeface="Courier New" panose="02070309020205020404" pitchFamily="49" charset="0"/>
              <a:buChar char="*"/>
            </a:pPr>
            <a:r>
              <a:rPr lang="en-US" dirty="0"/>
              <a:t>30-day notice and/or at risk of losing their current placement due to behavioral issues</a:t>
            </a:r>
          </a:p>
          <a:p>
            <a:pPr marL="342900" marR="0" lvl="0" indent="-342900">
              <a:lnSpc>
                <a:spcPct val="107000"/>
              </a:lnSpc>
              <a:spcBef>
                <a:spcPts val="0"/>
              </a:spcBef>
              <a:spcAft>
                <a:spcPts val="800"/>
              </a:spcAft>
              <a:buFont typeface="Courier New" panose="02070309020205020404" pitchFamily="49" charset="0"/>
              <a:buChar char="*"/>
            </a:pPr>
            <a:r>
              <a:rPr lang="en-US" dirty="0"/>
              <a:t>Transitioning of clients to a community provider after prolonged psychiatric hospitalization</a:t>
            </a:r>
          </a:p>
        </p:txBody>
      </p:sp>
    </p:spTree>
    <p:extLst>
      <p:ext uri="{BB962C8B-B14F-4D97-AF65-F5344CB8AC3E}">
        <p14:creationId xmlns:p14="http://schemas.microsoft.com/office/powerpoint/2010/main" val="2317534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I Refer?</a:t>
            </a:r>
          </a:p>
        </p:txBody>
      </p:sp>
      <p:sp>
        <p:nvSpPr>
          <p:cNvPr id="3" name="Content Placeholder 2"/>
          <p:cNvSpPr>
            <a:spLocks noGrp="1"/>
          </p:cNvSpPr>
          <p:nvPr>
            <p:ph idx="1"/>
          </p:nvPr>
        </p:nvSpPr>
        <p:spPr/>
        <p:txBody>
          <a:bodyPr>
            <a:normAutofit/>
          </a:bodyPr>
          <a:lstStyle/>
          <a:p>
            <a:pPr marL="342900" marR="0" lvl="0" indent="-342900">
              <a:spcBef>
                <a:spcPts val="0"/>
              </a:spcBef>
              <a:spcAft>
                <a:spcPts val="0"/>
              </a:spcAft>
              <a:buFont typeface="Courier New" panose="02070309020205020404" pitchFamily="49" charset="0"/>
              <a:buChar char="*"/>
            </a:pPr>
            <a:r>
              <a:rPr lang="en-US" sz="3000" dirty="0"/>
              <a:t>Email </a:t>
            </a:r>
            <a:r>
              <a:rPr lang="en-US" sz="3000" dirty="0">
                <a:hlinkClick r:id="rId3"/>
              </a:rPr>
              <a:t>DDPSS@dmh.mo.gov</a:t>
            </a:r>
            <a:r>
              <a:rPr lang="en-US" sz="3000" dirty="0"/>
              <a:t> </a:t>
            </a:r>
          </a:p>
          <a:p>
            <a:pPr marL="342900" marR="0" lvl="0" indent="-342900">
              <a:spcBef>
                <a:spcPts val="0"/>
              </a:spcBef>
              <a:spcAft>
                <a:spcPts val="0"/>
              </a:spcAft>
              <a:buFont typeface="Courier New" panose="02070309020205020404" pitchFamily="49" charset="0"/>
              <a:buChar char="*"/>
            </a:pPr>
            <a:r>
              <a:rPr lang="en-US" sz="3000" dirty="0"/>
              <a:t>You will get an email asking for the information we need</a:t>
            </a:r>
          </a:p>
        </p:txBody>
      </p:sp>
    </p:spTree>
    <p:extLst>
      <p:ext uri="{BB962C8B-B14F-4D97-AF65-F5344CB8AC3E}">
        <p14:creationId xmlns:p14="http://schemas.microsoft.com/office/powerpoint/2010/main" val="3141291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97755-423C-3261-710D-FAA8BC5784BD}"/>
              </a:ext>
            </a:extLst>
          </p:cNvPr>
          <p:cNvSpPr>
            <a:spLocks noGrp="1"/>
          </p:cNvSpPr>
          <p:nvPr>
            <p:ph type="ctrTitle"/>
          </p:nvPr>
        </p:nvSpPr>
        <p:spPr/>
        <p:txBody>
          <a:bodyPr/>
          <a:lstStyle/>
          <a:p>
            <a:r>
              <a:rPr lang="en-US" dirty="0"/>
              <a:t>MOCDD</a:t>
            </a:r>
          </a:p>
        </p:txBody>
      </p:sp>
      <p:sp>
        <p:nvSpPr>
          <p:cNvPr id="5" name="Subtitle 4">
            <a:extLst>
              <a:ext uri="{FF2B5EF4-FFF2-40B4-BE49-F238E27FC236}">
                <a16:creationId xmlns:a16="http://schemas.microsoft.com/office/drawing/2014/main" id="{593C56DB-B014-9F31-51EF-45EAAD7DCB85}"/>
              </a:ext>
            </a:extLst>
          </p:cNvPr>
          <p:cNvSpPr>
            <a:spLocks noGrp="1"/>
          </p:cNvSpPr>
          <p:nvPr>
            <p:ph type="subTitle" idx="1"/>
          </p:nvPr>
        </p:nvSpPr>
        <p:spPr/>
        <p:txBody>
          <a:bodyPr/>
          <a:lstStyle/>
          <a:p>
            <a:r>
              <a:rPr lang="en-US" dirty="0"/>
              <a:t>Missouri Children with Developmental Disability Waiver</a:t>
            </a:r>
          </a:p>
        </p:txBody>
      </p:sp>
    </p:spTree>
    <p:extLst>
      <p:ext uri="{BB962C8B-B14F-4D97-AF65-F5344CB8AC3E}">
        <p14:creationId xmlns:p14="http://schemas.microsoft.com/office/powerpoint/2010/main" val="3563592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1AF33-0201-E69E-FA89-6AF7DFD5B011}"/>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32B68098-78B8-CBC1-285B-4FE7126628BB}"/>
              </a:ext>
            </a:extLst>
          </p:cNvPr>
          <p:cNvSpPr>
            <a:spLocks noGrp="1"/>
          </p:cNvSpPr>
          <p:nvPr>
            <p:ph idx="1"/>
          </p:nvPr>
        </p:nvSpPr>
        <p:spPr/>
        <p:txBody>
          <a:bodyPr>
            <a:normAutofit fontScale="85000" lnSpcReduction="20000"/>
          </a:bodyPr>
          <a:lstStyle/>
          <a:p>
            <a:pPr algn="l"/>
            <a:r>
              <a:rPr lang="en-US" sz="3000" b="0" i="0" dirty="0">
                <a:solidFill>
                  <a:srgbClr val="333333"/>
                </a:solidFill>
                <a:effectLst/>
              </a:rPr>
              <a:t>This waiver provides participants eligibility for all State plan Medicaid services in addition to waiver services. </a:t>
            </a:r>
          </a:p>
          <a:p>
            <a:pPr lvl="1"/>
            <a:r>
              <a:rPr lang="en-US" sz="2800" b="0" i="0" dirty="0">
                <a:solidFill>
                  <a:srgbClr val="333333"/>
                </a:solidFill>
                <a:effectLst/>
              </a:rPr>
              <a:t>There must be an identified habilitation service that the individual needs</a:t>
            </a:r>
          </a:p>
          <a:p>
            <a:pPr algn="l"/>
            <a:r>
              <a:rPr lang="en-US" sz="3000" b="0" i="0" dirty="0">
                <a:solidFill>
                  <a:srgbClr val="333333"/>
                </a:solidFill>
                <a:effectLst/>
              </a:rPr>
              <a:t>The MOCDD waiver serves no more than </a:t>
            </a:r>
            <a:r>
              <a:rPr lang="en-US" sz="3500" b="1" i="0" u="sng" dirty="0">
                <a:solidFill>
                  <a:srgbClr val="333333"/>
                </a:solidFill>
                <a:effectLst/>
              </a:rPr>
              <a:t>416</a:t>
            </a:r>
            <a:r>
              <a:rPr lang="en-US" sz="3000" b="0" i="0" dirty="0">
                <a:solidFill>
                  <a:srgbClr val="333333"/>
                </a:solidFill>
                <a:effectLst/>
              </a:rPr>
              <a:t> participants and remains below the cost of an ICF/ID facility.</a:t>
            </a:r>
          </a:p>
          <a:p>
            <a:endParaRPr lang="en-US" dirty="0"/>
          </a:p>
        </p:txBody>
      </p:sp>
    </p:spTree>
    <p:extLst>
      <p:ext uri="{BB962C8B-B14F-4D97-AF65-F5344CB8AC3E}">
        <p14:creationId xmlns:p14="http://schemas.microsoft.com/office/powerpoint/2010/main" val="1028719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5A892-5DF5-C154-6A13-1DF656F785B3}"/>
              </a:ext>
            </a:extLst>
          </p:cNvPr>
          <p:cNvSpPr>
            <a:spLocks noGrp="1"/>
          </p:cNvSpPr>
          <p:nvPr>
            <p:ph type="ctrTitle"/>
          </p:nvPr>
        </p:nvSpPr>
        <p:spPr/>
        <p:txBody>
          <a:bodyPr/>
          <a:lstStyle/>
          <a:p>
            <a:r>
              <a:rPr lang="en-US" dirty="0"/>
              <a:t>Education &amp; Outreach</a:t>
            </a:r>
          </a:p>
        </p:txBody>
      </p:sp>
      <p:sp>
        <p:nvSpPr>
          <p:cNvPr id="3" name="Subtitle 2">
            <a:extLst>
              <a:ext uri="{FF2B5EF4-FFF2-40B4-BE49-F238E27FC236}">
                <a16:creationId xmlns:a16="http://schemas.microsoft.com/office/drawing/2014/main" id="{FD2E08DB-660D-A2F5-2D76-516E987E1416}"/>
              </a:ext>
            </a:extLst>
          </p:cNvPr>
          <p:cNvSpPr>
            <a:spLocks noGrp="1"/>
          </p:cNvSpPr>
          <p:nvPr>
            <p:ph type="subTitle" idx="1"/>
          </p:nvPr>
        </p:nvSpPr>
        <p:spPr>
          <a:xfrm>
            <a:off x="1366880" y="4490113"/>
            <a:ext cx="6400800" cy="1599651"/>
          </a:xfrm>
        </p:spPr>
        <p:txBody>
          <a:bodyPr>
            <a:normAutofit/>
          </a:bodyPr>
          <a:lstStyle/>
          <a:p>
            <a:r>
              <a:rPr lang="en-US" dirty="0"/>
              <a:t>What do we talk about?</a:t>
            </a:r>
          </a:p>
          <a:p>
            <a:r>
              <a:rPr lang="en-US" dirty="0"/>
              <a:t>Who de we talk to?</a:t>
            </a:r>
          </a:p>
          <a:p>
            <a:r>
              <a:rPr lang="en-US" dirty="0"/>
              <a:t>How do I connect to them?</a:t>
            </a:r>
          </a:p>
        </p:txBody>
      </p:sp>
    </p:spTree>
    <p:extLst>
      <p:ext uri="{BB962C8B-B14F-4D97-AF65-F5344CB8AC3E}">
        <p14:creationId xmlns:p14="http://schemas.microsoft.com/office/powerpoint/2010/main" val="903688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7158-AFCE-FCE8-47C4-A3D0C3AF89DC}"/>
              </a:ext>
            </a:extLst>
          </p:cNvPr>
          <p:cNvSpPr>
            <a:spLocks noGrp="1"/>
          </p:cNvSpPr>
          <p:nvPr>
            <p:ph type="title"/>
          </p:nvPr>
        </p:nvSpPr>
        <p:spPr/>
        <p:txBody>
          <a:bodyPr/>
          <a:lstStyle/>
          <a:p>
            <a:r>
              <a:rPr lang="en-US" dirty="0"/>
              <a:t>Presentations to:</a:t>
            </a:r>
          </a:p>
        </p:txBody>
      </p:sp>
      <p:sp>
        <p:nvSpPr>
          <p:cNvPr id="3" name="Content Placeholder 2">
            <a:extLst>
              <a:ext uri="{FF2B5EF4-FFF2-40B4-BE49-F238E27FC236}">
                <a16:creationId xmlns:a16="http://schemas.microsoft.com/office/drawing/2014/main" id="{39763307-6F22-19AF-EBC2-C7187F2D1F78}"/>
              </a:ext>
            </a:extLst>
          </p:cNvPr>
          <p:cNvSpPr>
            <a:spLocks noGrp="1"/>
          </p:cNvSpPr>
          <p:nvPr>
            <p:ph idx="1"/>
          </p:nvPr>
        </p:nvSpPr>
        <p:spPr>
          <a:xfrm>
            <a:off x="609599" y="2097024"/>
            <a:ext cx="6347714" cy="3944339"/>
          </a:xfrm>
        </p:spPr>
        <p:txBody>
          <a:bodyPr>
            <a:normAutofit/>
          </a:bodyPr>
          <a:lstStyle/>
          <a:p>
            <a:r>
              <a:rPr lang="en-US" dirty="0"/>
              <a:t>Health care providers</a:t>
            </a:r>
          </a:p>
          <a:p>
            <a:pPr lvl="1"/>
            <a:r>
              <a:rPr lang="en-US" dirty="0"/>
              <a:t>Hospitals</a:t>
            </a:r>
          </a:p>
          <a:p>
            <a:pPr lvl="1"/>
            <a:r>
              <a:rPr lang="en-US" dirty="0"/>
              <a:t>Community mental health providers</a:t>
            </a:r>
          </a:p>
          <a:p>
            <a:pPr lvl="1"/>
            <a:r>
              <a:rPr lang="en-US" dirty="0"/>
              <a:t>DMH facilities</a:t>
            </a:r>
          </a:p>
          <a:p>
            <a:r>
              <a:rPr lang="en-US" dirty="0"/>
              <a:t>Targeted Case Management Providers</a:t>
            </a:r>
          </a:p>
          <a:p>
            <a:r>
              <a:rPr lang="en-US" dirty="0"/>
              <a:t>Public Defenders</a:t>
            </a:r>
          </a:p>
          <a:p>
            <a:r>
              <a:rPr lang="en-US" dirty="0"/>
              <a:t>Public Administrators/Legally Responsible Parties</a:t>
            </a:r>
          </a:p>
        </p:txBody>
      </p:sp>
    </p:spTree>
    <p:extLst>
      <p:ext uri="{BB962C8B-B14F-4D97-AF65-F5344CB8AC3E}">
        <p14:creationId xmlns:p14="http://schemas.microsoft.com/office/powerpoint/2010/main" val="348876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65CC-8A63-7E43-5AEE-A966026DF334}"/>
              </a:ext>
            </a:extLst>
          </p:cNvPr>
          <p:cNvSpPr>
            <a:spLocks noGrp="1"/>
          </p:cNvSpPr>
          <p:nvPr>
            <p:ph type="title"/>
          </p:nvPr>
        </p:nvSpPr>
        <p:spPr/>
        <p:txBody>
          <a:bodyPr/>
          <a:lstStyle/>
          <a:p>
            <a:r>
              <a:rPr lang="en-US" dirty="0"/>
              <a:t>Presentations about:</a:t>
            </a:r>
          </a:p>
        </p:txBody>
      </p:sp>
      <p:sp>
        <p:nvSpPr>
          <p:cNvPr id="3" name="Content Placeholder 2">
            <a:extLst>
              <a:ext uri="{FF2B5EF4-FFF2-40B4-BE49-F238E27FC236}">
                <a16:creationId xmlns:a16="http://schemas.microsoft.com/office/drawing/2014/main" id="{AD6A34C0-E491-6AAA-1020-CEE116A9E901}"/>
              </a:ext>
            </a:extLst>
          </p:cNvPr>
          <p:cNvSpPr>
            <a:spLocks noGrp="1"/>
          </p:cNvSpPr>
          <p:nvPr>
            <p:ph idx="1"/>
          </p:nvPr>
        </p:nvSpPr>
        <p:spPr/>
        <p:txBody>
          <a:bodyPr/>
          <a:lstStyle/>
          <a:p>
            <a:r>
              <a:rPr lang="en-US" dirty="0"/>
              <a:t>DMH Supports and Services</a:t>
            </a:r>
          </a:p>
          <a:p>
            <a:pPr lvl="1"/>
            <a:r>
              <a:rPr lang="en-US" dirty="0"/>
              <a:t>How to access supports</a:t>
            </a:r>
          </a:p>
          <a:p>
            <a:pPr lvl="1"/>
            <a:r>
              <a:rPr lang="en-US" dirty="0"/>
              <a:t>What the role of the TCM is</a:t>
            </a:r>
          </a:p>
          <a:p>
            <a:pPr lvl="1"/>
            <a:r>
              <a:rPr lang="en-US" dirty="0"/>
              <a:t>What DDD can provide</a:t>
            </a:r>
          </a:p>
          <a:p>
            <a:r>
              <a:rPr lang="en-US" dirty="0"/>
              <a:t>BH/IDD efforts</a:t>
            </a:r>
          </a:p>
          <a:p>
            <a:r>
              <a:rPr lang="en-US" dirty="0"/>
              <a:t>Socially Complex Case Support</a:t>
            </a:r>
          </a:p>
          <a:p>
            <a:endParaRPr lang="en-US" dirty="0"/>
          </a:p>
        </p:txBody>
      </p:sp>
    </p:spTree>
    <p:extLst>
      <p:ext uri="{BB962C8B-B14F-4D97-AF65-F5344CB8AC3E}">
        <p14:creationId xmlns:p14="http://schemas.microsoft.com/office/powerpoint/2010/main" val="2167394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05080" y="4905267"/>
            <a:ext cx="8011236" cy="1019941"/>
          </a:xfrm>
        </p:spPr>
        <p:txBody>
          <a:bodyPr/>
          <a:lstStyle/>
          <a:p>
            <a:r>
              <a:rPr lang="en-US" sz="4000" u="sng" dirty="0">
                <a:solidFill>
                  <a:schemeClr val="tx1"/>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SCSpecialistConsult@dmh.mo.gov</a:t>
            </a:r>
            <a:endParaRPr lang="en-US" sz="4000" u="sng" dirty="0">
              <a:solidFill>
                <a:schemeClr val="tx1"/>
              </a:solidFill>
              <a:effectLst/>
              <a:latin typeface="Calibri" panose="020F0502020204030204" pitchFamily="34" charset="0"/>
              <a:ea typeface="Calibri" panose="020F0502020204030204" pitchFamily="34" charset="0"/>
            </a:endParaRPr>
          </a:p>
        </p:txBody>
      </p:sp>
    </p:spTree>
  </p:cSld>
  <p:clrMapOvr>
    <a:masterClrMapping/>
  </p:clrMapOvr>
</p:sld>
</file>

<file path=ppt/theme/theme1.xml><?xml version="1.0" encoding="utf-8"?>
<a:theme xmlns:a="http://schemas.openxmlformats.org/drawingml/2006/main" name="Facet">
  <a:themeElements>
    <a:clrScheme name="DDD">
      <a:dk1>
        <a:sysClr val="windowText" lastClr="000000"/>
      </a:dk1>
      <a:lt1>
        <a:sysClr val="window" lastClr="FFFFFF"/>
      </a:lt1>
      <a:dk2>
        <a:srgbClr val="2C3C43"/>
      </a:dk2>
      <a:lt2>
        <a:srgbClr val="EBEBEB"/>
      </a:lt2>
      <a:accent1>
        <a:srgbClr val="E7BC26"/>
      </a:accent1>
      <a:accent2>
        <a:srgbClr val="0070C0"/>
      </a:accent2>
      <a:accent3>
        <a:srgbClr val="F9EEC8"/>
      </a:accent3>
      <a:accent4>
        <a:srgbClr val="C42F1A"/>
      </a:accent4>
      <a:accent5>
        <a:srgbClr val="F9F1D2"/>
      </a:accent5>
      <a:accent6>
        <a:srgbClr val="FFFF00"/>
      </a:accent6>
      <a:hlink>
        <a:srgbClr val="00B0F0"/>
      </a:hlink>
      <a:folHlink>
        <a:srgbClr val="0070C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529</TotalTime>
  <Words>1736</Words>
  <Application>Microsoft Office PowerPoint</Application>
  <PresentationFormat>On-screen Show (4:3)</PresentationFormat>
  <Paragraphs>185</Paragraphs>
  <Slides>20</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Arial</vt:lpstr>
      <vt:lpstr>Calibri</vt:lpstr>
      <vt:lpstr>Courier New</vt:lpstr>
      <vt:lpstr>Garamond</vt:lpstr>
      <vt:lpstr>Tahoma</vt:lpstr>
      <vt:lpstr>Trebuchet MS</vt:lpstr>
      <vt:lpstr>Verdana</vt:lpstr>
      <vt:lpstr>Wingdings 3</vt:lpstr>
      <vt:lpstr>Facet</vt:lpstr>
      <vt:lpstr>Socially Complex Team</vt:lpstr>
      <vt:lpstr>Three Primary Functions</vt:lpstr>
      <vt:lpstr>DMH Operated Programs</vt:lpstr>
      <vt:lpstr>DDD SOP Crisis Beds</vt:lpstr>
      <vt:lpstr>Behavioral Health SOP</vt:lpstr>
      <vt:lpstr>HARP</vt:lpstr>
      <vt:lpstr>Services must go on</vt:lpstr>
      <vt:lpstr>Socially Complex Support</vt:lpstr>
      <vt:lpstr>Who to refer for support:</vt:lpstr>
      <vt:lpstr>Consultations</vt:lpstr>
      <vt:lpstr>Contact US!</vt:lpstr>
      <vt:lpstr>DDD Psychiatric Stabilization Services</vt:lpstr>
      <vt:lpstr>Why this person?</vt:lpstr>
      <vt:lpstr>How to I Refer?</vt:lpstr>
      <vt:lpstr>MOCDD</vt:lpstr>
      <vt:lpstr>Purpose</vt:lpstr>
      <vt:lpstr>Education &amp; Outreach</vt:lpstr>
      <vt:lpstr>Presentations to:</vt:lpstr>
      <vt:lpstr>Presentations about:</vt:lpstr>
      <vt:lpstr>PowerPoint Presentation</vt:lpstr>
    </vt:vector>
  </TitlesOfParts>
  <Company>Butler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Falk</dc:creator>
  <cp:lastModifiedBy>Kucharski, Lizzie</cp:lastModifiedBy>
  <cp:revision>42</cp:revision>
  <dcterms:created xsi:type="dcterms:W3CDTF">2013-08-26T22:33:43Z</dcterms:created>
  <dcterms:modified xsi:type="dcterms:W3CDTF">2026-09-21T20:25:42Z</dcterms:modified>
</cp:coreProperties>
</file>